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56" r:id="rId2"/>
    <p:sldId id="257" r:id="rId3"/>
    <p:sldId id="258" r:id="rId4"/>
    <p:sldId id="260" r:id="rId5"/>
    <p:sldId id="284" r:id="rId6"/>
    <p:sldId id="261" r:id="rId7"/>
    <p:sldId id="262" r:id="rId8"/>
    <p:sldId id="263" r:id="rId9"/>
    <p:sldId id="285"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6" r:id="rId29"/>
    <p:sldId id="287" r:id="rId3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33"/>
    <a:srgbClr val="FFB62D"/>
    <a:srgbClr val="FFD991"/>
    <a:srgbClr val="FFEECE"/>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699" autoAdjust="0"/>
    <p:restoredTop sz="94660"/>
  </p:normalViewPr>
  <p:slideViewPr>
    <p:cSldViewPr snapToGrid="0">
      <p:cViewPr varScale="1">
        <p:scale>
          <a:sx n="64" d="100"/>
          <a:sy n="64" d="100"/>
        </p:scale>
        <p:origin x="-1434" y="-102"/>
      </p:cViewPr>
      <p:guideLst>
        <p:guide orient="horz" pos="1379"/>
        <p:guide pos="801"/>
      </p:guideLst>
    </p:cSldViewPr>
  </p:slideViewPr>
  <p:notesTextViewPr>
    <p:cViewPr>
      <p:scale>
        <a:sx n="100" d="100"/>
        <a:sy n="100" d="100"/>
      </p:scale>
      <p:origin x="0" y="0"/>
    </p:cViewPr>
  </p:notesTextViewPr>
  <p:sorterViewPr>
    <p:cViewPr>
      <p:scale>
        <a:sx n="66" d="100"/>
        <a:sy n="66" d="100"/>
      </p:scale>
      <p:origin x="0" y="0"/>
    </p:cViewPr>
  </p:sorterViewPr>
  <p:gridSpacing cx="77716063" cy="77716063"/>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921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9220"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922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922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922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F3A126F1-91A7-4FD2-872B-C7E4642E5D43}"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456453B-1510-4581-8837-12D02818CCE7}" type="slidenum">
              <a:rPr lang="en-US"/>
              <a:pPr/>
              <a:t>4</a:t>
            </a:fld>
            <a:endParaRPr lang="en-US"/>
          </a:p>
        </p:txBody>
      </p:sp>
      <p:sp>
        <p:nvSpPr>
          <p:cNvPr id="10242" name="Rectangle 2"/>
          <p:cNvSpPr>
            <a:spLocks noChangeArrowheads="1" noTextEdit="1"/>
          </p:cNvSpPr>
          <p:nvPr>
            <p:ph type="sldImg"/>
          </p:nvPr>
        </p:nvSpPr>
        <p:spPr>
          <a:xfrm>
            <a:off x="1338263" y="914400"/>
            <a:ext cx="4181475" cy="3135313"/>
          </a:xfrm>
          <a:solidFill>
            <a:srgbClr val="FFFFFF"/>
          </a:solidFill>
          <a:ln/>
        </p:spPr>
      </p:sp>
      <p:sp>
        <p:nvSpPr>
          <p:cNvPr id="10243" name="Rectangle 3"/>
          <p:cNvSpPr txBox="1">
            <a:spLocks noChangeArrowheads="1"/>
          </p:cNvSpPr>
          <p:nvPr>
            <p:ph type="body" idx="1"/>
          </p:nvPr>
        </p:nvSpPr>
        <p:spPr>
          <a:xfrm>
            <a:off x="1046163" y="4352925"/>
            <a:ext cx="4772025" cy="3479800"/>
          </a:xfrm>
          <a:ln/>
        </p:spPr>
        <p:txBody>
          <a:bodyPr wrap="none" anchor="ct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3C40C22-94BF-4FFE-9960-601FE32D21B0}" type="slidenum">
              <a:rPr lang="en-US"/>
              <a:pPr/>
              <a:t>13</a:t>
            </a:fld>
            <a:endParaRPr lang="en-US"/>
          </a:p>
        </p:txBody>
      </p:sp>
      <p:sp>
        <p:nvSpPr>
          <p:cNvPr id="24578" name="Rectangle 2"/>
          <p:cNvSpPr>
            <a:spLocks noChangeArrowheads="1" noTextEdit="1"/>
          </p:cNvSpPr>
          <p:nvPr>
            <p:ph type="sldImg"/>
          </p:nvPr>
        </p:nvSpPr>
        <p:spPr>
          <a:xfrm>
            <a:off x="1338263" y="914400"/>
            <a:ext cx="4181475" cy="3135313"/>
          </a:xfrm>
          <a:solidFill>
            <a:srgbClr val="FFFFFF"/>
          </a:solidFill>
          <a:ln/>
        </p:spPr>
      </p:sp>
      <p:sp>
        <p:nvSpPr>
          <p:cNvPr id="24579" name="Rectangle 3"/>
          <p:cNvSpPr txBox="1">
            <a:spLocks noChangeArrowheads="1"/>
          </p:cNvSpPr>
          <p:nvPr>
            <p:ph type="body" idx="1"/>
          </p:nvPr>
        </p:nvSpPr>
        <p:spPr>
          <a:xfrm>
            <a:off x="1046163" y="4352925"/>
            <a:ext cx="4772025" cy="3479800"/>
          </a:xfrm>
          <a:ln/>
        </p:spPr>
        <p:txBody>
          <a:bodyPr wrap="none" anchor="ct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74C0F5F-63D2-466E-84B5-39B306B55324}" type="slidenum">
              <a:rPr lang="en-US"/>
              <a:pPr/>
              <a:t>14</a:t>
            </a:fld>
            <a:endParaRPr lang="en-US"/>
          </a:p>
        </p:txBody>
      </p:sp>
      <p:sp>
        <p:nvSpPr>
          <p:cNvPr id="26626" name="Rectangle 2"/>
          <p:cNvSpPr>
            <a:spLocks noChangeArrowheads="1" noTextEdit="1"/>
          </p:cNvSpPr>
          <p:nvPr>
            <p:ph type="sldImg"/>
          </p:nvPr>
        </p:nvSpPr>
        <p:spPr>
          <a:xfrm>
            <a:off x="1338263" y="914400"/>
            <a:ext cx="4181475" cy="3135313"/>
          </a:xfrm>
          <a:solidFill>
            <a:srgbClr val="FFFFFF"/>
          </a:solidFill>
          <a:ln/>
        </p:spPr>
      </p:sp>
      <p:sp>
        <p:nvSpPr>
          <p:cNvPr id="26627" name="Rectangle 3"/>
          <p:cNvSpPr txBox="1">
            <a:spLocks noChangeArrowheads="1"/>
          </p:cNvSpPr>
          <p:nvPr>
            <p:ph type="body" idx="1"/>
          </p:nvPr>
        </p:nvSpPr>
        <p:spPr>
          <a:xfrm>
            <a:off x="1046163" y="4352925"/>
            <a:ext cx="4772025" cy="3479800"/>
          </a:xfrm>
          <a:ln/>
        </p:spPr>
        <p:txBody>
          <a:bodyPr wrap="none" anchor="ct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12866BA-AC15-47C9-B909-07ED3A868EC8}" type="slidenum">
              <a:rPr lang="en-US"/>
              <a:pPr/>
              <a:t>15</a:t>
            </a:fld>
            <a:endParaRPr lang="en-US"/>
          </a:p>
        </p:txBody>
      </p:sp>
      <p:sp>
        <p:nvSpPr>
          <p:cNvPr id="28674" name="Rectangle 2"/>
          <p:cNvSpPr>
            <a:spLocks noChangeArrowheads="1" noTextEdit="1"/>
          </p:cNvSpPr>
          <p:nvPr>
            <p:ph type="sldImg"/>
          </p:nvPr>
        </p:nvSpPr>
        <p:spPr>
          <a:xfrm>
            <a:off x="1338263" y="914400"/>
            <a:ext cx="4181475" cy="3135313"/>
          </a:xfrm>
          <a:solidFill>
            <a:srgbClr val="FFFFFF"/>
          </a:solidFill>
          <a:ln/>
        </p:spPr>
      </p:sp>
      <p:sp>
        <p:nvSpPr>
          <p:cNvPr id="28675" name="Rectangle 3"/>
          <p:cNvSpPr txBox="1">
            <a:spLocks noChangeArrowheads="1"/>
          </p:cNvSpPr>
          <p:nvPr>
            <p:ph type="body" idx="1"/>
          </p:nvPr>
        </p:nvSpPr>
        <p:spPr>
          <a:xfrm>
            <a:off x="1046163" y="4352925"/>
            <a:ext cx="4772025" cy="3479800"/>
          </a:xfrm>
          <a:ln/>
        </p:spPr>
        <p:txBody>
          <a:bodyPr wrap="none" anchor="ct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69E722C-C090-4C0B-83A6-2D59AFEDCA1E}" type="slidenum">
              <a:rPr lang="en-US"/>
              <a:pPr/>
              <a:t>16</a:t>
            </a:fld>
            <a:endParaRPr lang="en-US"/>
          </a:p>
        </p:txBody>
      </p:sp>
      <p:sp>
        <p:nvSpPr>
          <p:cNvPr id="30722" name="Rectangle 2"/>
          <p:cNvSpPr>
            <a:spLocks noChangeArrowheads="1" noTextEdit="1"/>
          </p:cNvSpPr>
          <p:nvPr>
            <p:ph type="sldImg"/>
          </p:nvPr>
        </p:nvSpPr>
        <p:spPr>
          <a:xfrm>
            <a:off x="1338263" y="914400"/>
            <a:ext cx="4181475" cy="3135313"/>
          </a:xfrm>
          <a:solidFill>
            <a:srgbClr val="FFFFFF"/>
          </a:solidFill>
          <a:ln/>
        </p:spPr>
      </p:sp>
      <p:sp>
        <p:nvSpPr>
          <p:cNvPr id="30723" name="Rectangle 3"/>
          <p:cNvSpPr txBox="1">
            <a:spLocks noChangeArrowheads="1"/>
          </p:cNvSpPr>
          <p:nvPr>
            <p:ph type="body" idx="1"/>
          </p:nvPr>
        </p:nvSpPr>
        <p:spPr>
          <a:xfrm>
            <a:off x="1046163" y="4352925"/>
            <a:ext cx="4772025" cy="3479800"/>
          </a:xfrm>
          <a:ln/>
        </p:spPr>
        <p:txBody>
          <a:bodyPr wrap="none" anchor="ct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6DB023D-AF23-41E6-94DE-1FCAE9438A35}" type="slidenum">
              <a:rPr lang="en-US"/>
              <a:pPr/>
              <a:t>17</a:t>
            </a:fld>
            <a:endParaRPr lang="en-US"/>
          </a:p>
        </p:txBody>
      </p:sp>
      <p:sp>
        <p:nvSpPr>
          <p:cNvPr id="32770" name="Rectangle 2"/>
          <p:cNvSpPr>
            <a:spLocks noChangeArrowheads="1" noTextEdit="1"/>
          </p:cNvSpPr>
          <p:nvPr>
            <p:ph type="sldImg"/>
          </p:nvPr>
        </p:nvSpPr>
        <p:spPr>
          <a:xfrm>
            <a:off x="1338263" y="914400"/>
            <a:ext cx="4181475" cy="3135313"/>
          </a:xfrm>
          <a:solidFill>
            <a:srgbClr val="FFFFFF"/>
          </a:solidFill>
          <a:ln/>
        </p:spPr>
      </p:sp>
      <p:sp>
        <p:nvSpPr>
          <p:cNvPr id="32771" name="Rectangle 3"/>
          <p:cNvSpPr txBox="1">
            <a:spLocks noChangeArrowheads="1"/>
          </p:cNvSpPr>
          <p:nvPr>
            <p:ph type="body" idx="1"/>
          </p:nvPr>
        </p:nvSpPr>
        <p:spPr>
          <a:xfrm>
            <a:off x="1046163" y="4352925"/>
            <a:ext cx="4772025" cy="3479800"/>
          </a:xfrm>
          <a:ln/>
        </p:spPr>
        <p:txBody>
          <a:bodyPr wrap="none" anchor="ct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2CE5EA5-9955-400D-90D5-21AA907D7896}" type="slidenum">
              <a:rPr lang="en-US"/>
              <a:pPr/>
              <a:t>18</a:t>
            </a:fld>
            <a:endParaRPr lang="en-US"/>
          </a:p>
        </p:txBody>
      </p:sp>
      <p:sp>
        <p:nvSpPr>
          <p:cNvPr id="34818" name="Rectangle 2"/>
          <p:cNvSpPr>
            <a:spLocks noChangeArrowheads="1" noTextEdit="1"/>
          </p:cNvSpPr>
          <p:nvPr>
            <p:ph type="sldImg"/>
          </p:nvPr>
        </p:nvSpPr>
        <p:spPr>
          <a:xfrm>
            <a:off x="1338263" y="914400"/>
            <a:ext cx="4181475" cy="3135313"/>
          </a:xfrm>
          <a:solidFill>
            <a:srgbClr val="FFFFFF"/>
          </a:solidFill>
          <a:ln/>
        </p:spPr>
      </p:sp>
      <p:sp>
        <p:nvSpPr>
          <p:cNvPr id="34819" name="Rectangle 3"/>
          <p:cNvSpPr txBox="1">
            <a:spLocks noChangeArrowheads="1"/>
          </p:cNvSpPr>
          <p:nvPr>
            <p:ph type="body" idx="1"/>
          </p:nvPr>
        </p:nvSpPr>
        <p:spPr>
          <a:xfrm>
            <a:off x="1046163" y="4352925"/>
            <a:ext cx="4772025" cy="3479800"/>
          </a:xfrm>
          <a:ln/>
        </p:spPr>
        <p:txBody>
          <a:bodyPr wrap="none" anchor="ct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3758400-9D05-4682-88F7-1F0EEE88DB21}" type="slidenum">
              <a:rPr lang="en-US"/>
              <a:pPr/>
              <a:t>19</a:t>
            </a:fld>
            <a:endParaRPr lang="en-US"/>
          </a:p>
        </p:txBody>
      </p:sp>
      <p:sp>
        <p:nvSpPr>
          <p:cNvPr id="36866" name="Rectangle 2"/>
          <p:cNvSpPr>
            <a:spLocks noChangeArrowheads="1" noTextEdit="1"/>
          </p:cNvSpPr>
          <p:nvPr>
            <p:ph type="sldImg"/>
          </p:nvPr>
        </p:nvSpPr>
        <p:spPr>
          <a:xfrm>
            <a:off x="1338263" y="914400"/>
            <a:ext cx="4181475" cy="3135313"/>
          </a:xfrm>
          <a:solidFill>
            <a:srgbClr val="FFFFFF"/>
          </a:solidFill>
          <a:ln/>
        </p:spPr>
      </p:sp>
      <p:sp>
        <p:nvSpPr>
          <p:cNvPr id="36867" name="Rectangle 3"/>
          <p:cNvSpPr txBox="1">
            <a:spLocks noChangeArrowheads="1"/>
          </p:cNvSpPr>
          <p:nvPr>
            <p:ph type="body" idx="1"/>
          </p:nvPr>
        </p:nvSpPr>
        <p:spPr>
          <a:xfrm>
            <a:off x="1046163" y="4352925"/>
            <a:ext cx="4772025" cy="3479800"/>
          </a:xfrm>
          <a:ln/>
        </p:spPr>
        <p:txBody>
          <a:bodyPr wrap="none" anchor="ct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713B87D-016F-4B47-8C2D-E45C9B306DB2}" type="slidenum">
              <a:rPr lang="en-US"/>
              <a:pPr/>
              <a:t>20</a:t>
            </a:fld>
            <a:endParaRPr lang="en-US"/>
          </a:p>
        </p:txBody>
      </p:sp>
      <p:sp>
        <p:nvSpPr>
          <p:cNvPr id="38914" name="Rectangle 2"/>
          <p:cNvSpPr>
            <a:spLocks noChangeArrowheads="1" noTextEdit="1"/>
          </p:cNvSpPr>
          <p:nvPr>
            <p:ph type="sldImg"/>
          </p:nvPr>
        </p:nvSpPr>
        <p:spPr>
          <a:xfrm>
            <a:off x="1338263" y="914400"/>
            <a:ext cx="4181475" cy="3135313"/>
          </a:xfrm>
          <a:solidFill>
            <a:srgbClr val="FFFFFF"/>
          </a:solidFill>
          <a:ln/>
        </p:spPr>
      </p:sp>
      <p:sp>
        <p:nvSpPr>
          <p:cNvPr id="38915" name="Rectangle 3"/>
          <p:cNvSpPr txBox="1">
            <a:spLocks noChangeArrowheads="1"/>
          </p:cNvSpPr>
          <p:nvPr>
            <p:ph type="body" idx="1"/>
          </p:nvPr>
        </p:nvSpPr>
        <p:spPr>
          <a:xfrm>
            <a:off x="1046163" y="4352925"/>
            <a:ext cx="4772025" cy="3479800"/>
          </a:xfrm>
          <a:ln/>
        </p:spPr>
        <p:txBody>
          <a:bodyPr wrap="none" anchor="ct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6A63755-31BD-4A2A-A832-4211F9F56FFC}" type="slidenum">
              <a:rPr lang="en-US"/>
              <a:pPr/>
              <a:t>21</a:t>
            </a:fld>
            <a:endParaRPr lang="en-US"/>
          </a:p>
        </p:txBody>
      </p:sp>
      <p:sp>
        <p:nvSpPr>
          <p:cNvPr id="40962" name="Rectangle 2"/>
          <p:cNvSpPr>
            <a:spLocks noChangeArrowheads="1" noTextEdit="1"/>
          </p:cNvSpPr>
          <p:nvPr>
            <p:ph type="sldImg"/>
          </p:nvPr>
        </p:nvSpPr>
        <p:spPr>
          <a:xfrm>
            <a:off x="1338263" y="914400"/>
            <a:ext cx="4181475" cy="3135313"/>
          </a:xfrm>
          <a:solidFill>
            <a:srgbClr val="FFFFFF"/>
          </a:solidFill>
          <a:ln/>
        </p:spPr>
      </p:sp>
      <p:sp>
        <p:nvSpPr>
          <p:cNvPr id="40963" name="Rectangle 3"/>
          <p:cNvSpPr txBox="1">
            <a:spLocks noChangeArrowheads="1"/>
          </p:cNvSpPr>
          <p:nvPr>
            <p:ph type="body" idx="1"/>
          </p:nvPr>
        </p:nvSpPr>
        <p:spPr>
          <a:xfrm>
            <a:off x="1046163" y="4352925"/>
            <a:ext cx="4772025" cy="3479800"/>
          </a:xfrm>
          <a:ln/>
        </p:spPr>
        <p:txBody>
          <a:bodyPr wrap="none" anchor="ct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CDB6831-70B0-4A9D-821C-EF93ECA0C12C}" type="slidenum">
              <a:rPr lang="en-US"/>
              <a:pPr/>
              <a:t>22</a:t>
            </a:fld>
            <a:endParaRPr lang="en-US"/>
          </a:p>
        </p:txBody>
      </p:sp>
      <p:sp>
        <p:nvSpPr>
          <p:cNvPr id="43010" name="Rectangle 2"/>
          <p:cNvSpPr>
            <a:spLocks noChangeArrowheads="1" noTextEdit="1"/>
          </p:cNvSpPr>
          <p:nvPr>
            <p:ph type="sldImg"/>
          </p:nvPr>
        </p:nvSpPr>
        <p:spPr>
          <a:xfrm>
            <a:off x="1338263" y="914400"/>
            <a:ext cx="4181475" cy="3135313"/>
          </a:xfrm>
          <a:solidFill>
            <a:srgbClr val="FFFFFF"/>
          </a:solidFill>
          <a:ln/>
        </p:spPr>
      </p:sp>
      <p:sp>
        <p:nvSpPr>
          <p:cNvPr id="43011" name="Rectangle 3"/>
          <p:cNvSpPr txBox="1">
            <a:spLocks noChangeArrowheads="1"/>
          </p:cNvSpPr>
          <p:nvPr>
            <p:ph type="body" idx="1"/>
          </p:nvPr>
        </p:nvSpPr>
        <p:spPr>
          <a:xfrm>
            <a:off x="1046163" y="4352925"/>
            <a:ext cx="4772025" cy="3479800"/>
          </a:xfrm>
          <a:ln/>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D85849E-61F1-410B-B4AF-468E515FFF5A}" type="slidenum">
              <a:rPr lang="en-US"/>
              <a:pPr/>
              <a:t>5</a:t>
            </a:fld>
            <a:endParaRPr lang="en-US"/>
          </a:p>
        </p:txBody>
      </p:sp>
      <p:sp>
        <p:nvSpPr>
          <p:cNvPr id="59394" name="Rectangle 2"/>
          <p:cNvSpPr>
            <a:spLocks noChangeArrowheads="1" noTextEdit="1"/>
          </p:cNvSpPr>
          <p:nvPr>
            <p:ph type="sldImg"/>
          </p:nvPr>
        </p:nvSpPr>
        <p:spPr>
          <a:xfrm>
            <a:off x="1338263" y="914400"/>
            <a:ext cx="4181475" cy="3135313"/>
          </a:xfrm>
          <a:solidFill>
            <a:srgbClr val="FFFFFF"/>
          </a:solidFill>
          <a:ln/>
        </p:spPr>
      </p:sp>
      <p:sp>
        <p:nvSpPr>
          <p:cNvPr id="59395" name="Rectangle 3"/>
          <p:cNvSpPr txBox="1">
            <a:spLocks noChangeArrowheads="1"/>
          </p:cNvSpPr>
          <p:nvPr>
            <p:ph type="body" idx="1"/>
          </p:nvPr>
        </p:nvSpPr>
        <p:spPr>
          <a:xfrm>
            <a:off x="1046163" y="4352925"/>
            <a:ext cx="4772025" cy="3479800"/>
          </a:xfrm>
          <a:ln/>
        </p:spPr>
        <p:txBody>
          <a:bodyPr wrap="none" anchor="ct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A650D83-B748-4BA5-BA35-553D0301FCA9}" type="slidenum">
              <a:rPr lang="en-US"/>
              <a:pPr/>
              <a:t>23</a:t>
            </a:fld>
            <a:endParaRPr lang="en-US"/>
          </a:p>
        </p:txBody>
      </p:sp>
      <p:sp>
        <p:nvSpPr>
          <p:cNvPr id="45058" name="Rectangle 2"/>
          <p:cNvSpPr>
            <a:spLocks noChangeArrowheads="1" noTextEdit="1"/>
          </p:cNvSpPr>
          <p:nvPr>
            <p:ph type="sldImg"/>
          </p:nvPr>
        </p:nvSpPr>
        <p:spPr>
          <a:xfrm>
            <a:off x="1338263" y="914400"/>
            <a:ext cx="4181475" cy="3135313"/>
          </a:xfrm>
          <a:solidFill>
            <a:srgbClr val="FFFFFF"/>
          </a:solidFill>
          <a:ln/>
        </p:spPr>
      </p:sp>
      <p:sp>
        <p:nvSpPr>
          <p:cNvPr id="45059" name="Rectangle 3"/>
          <p:cNvSpPr txBox="1">
            <a:spLocks noChangeArrowheads="1"/>
          </p:cNvSpPr>
          <p:nvPr>
            <p:ph type="body" idx="1"/>
          </p:nvPr>
        </p:nvSpPr>
        <p:spPr>
          <a:xfrm>
            <a:off x="1046163" y="4352925"/>
            <a:ext cx="4772025" cy="3479800"/>
          </a:xfrm>
          <a:ln/>
        </p:spPr>
        <p:txBody>
          <a:bodyPr wrap="none" anchor="ctr"/>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8EE2BC3-ADBA-4818-A2CF-C37D89154D3C}" type="slidenum">
              <a:rPr lang="en-US"/>
              <a:pPr/>
              <a:t>24</a:t>
            </a:fld>
            <a:endParaRPr lang="en-US"/>
          </a:p>
        </p:txBody>
      </p:sp>
      <p:sp>
        <p:nvSpPr>
          <p:cNvPr id="47106" name="Rectangle 2"/>
          <p:cNvSpPr>
            <a:spLocks noChangeArrowheads="1" noTextEdit="1"/>
          </p:cNvSpPr>
          <p:nvPr>
            <p:ph type="sldImg"/>
          </p:nvPr>
        </p:nvSpPr>
        <p:spPr>
          <a:xfrm>
            <a:off x="1338263" y="914400"/>
            <a:ext cx="4181475" cy="3135313"/>
          </a:xfrm>
          <a:solidFill>
            <a:srgbClr val="FFFFFF"/>
          </a:solidFill>
          <a:ln/>
        </p:spPr>
      </p:sp>
      <p:sp>
        <p:nvSpPr>
          <p:cNvPr id="47107" name="Rectangle 3"/>
          <p:cNvSpPr txBox="1">
            <a:spLocks noChangeArrowheads="1"/>
          </p:cNvSpPr>
          <p:nvPr>
            <p:ph type="body" idx="1"/>
          </p:nvPr>
        </p:nvSpPr>
        <p:spPr>
          <a:xfrm>
            <a:off x="1046163" y="4352925"/>
            <a:ext cx="4772025" cy="3479800"/>
          </a:xfrm>
          <a:ln/>
        </p:spPr>
        <p:txBody>
          <a:bodyPr wrap="none" anchor="ctr"/>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56635EE-0D61-4B81-8950-611D18FE185F}" type="slidenum">
              <a:rPr lang="en-US"/>
              <a:pPr/>
              <a:t>25</a:t>
            </a:fld>
            <a:endParaRPr lang="en-US"/>
          </a:p>
        </p:txBody>
      </p:sp>
      <p:sp>
        <p:nvSpPr>
          <p:cNvPr id="49154" name="Rectangle 2"/>
          <p:cNvSpPr>
            <a:spLocks noChangeArrowheads="1" noTextEdit="1"/>
          </p:cNvSpPr>
          <p:nvPr>
            <p:ph type="sldImg"/>
          </p:nvPr>
        </p:nvSpPr>
        <p:spPr>
          <a:xfrm>
            <a:off x="1338263" y="914400"/>
            <a:ext cx="4181475" cy="3135313"/>
          </a:xfrm>
          <a:solidFill>
            <a:srgbClr val="FFFFFF"/>
          </a:solidFill>
          <a:ln/>
        </p:spPr>
      </p:sp>
      <p:sp>
        <p:nvSpPr>
          <p:cNvPr id="49155" name="Rectangle 3"/>
          <p:cNvSpPr txBox="1">
            <a:spLocks noChangeArrowheads="1"/>
          </p:cNvSpPr>
          <p:nvPr>
            <p:ph type="body" idx="1"/>
          </p:nvPr>
        </p:nvSpPr>
        <p:spPr>
          <a:xfrm>
            <a:off x="1046163" y="4352925"/>
            <a:ext cx="4772025" cy="3479800"/>
          </a:xfrm>
          <a:ln/>
        </p:spPr>
        <p:txBody>
          <a:bodyPr wrap="none" anchor="ctr"/>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304F95B-8160-4D51-B058-48CB9C8188B8}" type="slidenum">
              <a:rPr lang="en-US"/>
              <a:pPr/>
              <a:t>26</a:t>
            </a:fld>
            <a:endParaRPr lang="en-US"/>
          </a:p>
        </p:txBody>
      </p:sp>
      <p:sp>
        <p:nvSpPr>
          <p:cNvPr id="51202" name="Rectangle 2"/>
          <p:cNvSpPr>
            <a:spLocks noChangeArrowheads="1" noTextEdit="1"/>
          </p:cNvSpPr>
          <p:nvPr>
            <p:ph type="sldImg"/>
          </p:nvPr>
        </p:nvSpPr>
        <p:spPr>
          <a:xfrm>
            <a:off x="1338263" y="914400"/>
            <a:ext cx="4181475" cy="3135313"/>
          </a:xfrm>
          <a:solidFill>
            <a:srgbClr val="FFFFFF"/>
          </a:solidFill>
          <a:ln/>
        </p:spPr>
      </p:sp>
      <p:sp>
        <p:nvSpPr>
          <p:cNvPr id="51203" name="Rectangle 3"/>
          <p:cNvSpPr txBox="1">
            <a:spLocks noChangeArrowheads="1"/>
          </p:cNvSpPr>
          <p:nvPr>
            <p:ph type="body" idx="1"/>
          </p:nvPr>
        </p:nvSpPr>
        <p:spPr>
          <a:xfrm>
            <a:off x="1046163" y="4352925"/>
            <a:ext cx="4772025" cy="3479800"/>
          </a:xfrm>
          <a:ln/>
        </p:spPr>
        <p:txBody>
          <a:bodyPr wrap="none" anchor="ctr"/>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018D9DA-F2E1-497E-B764-04D9A3F900A5}" type="slidenum">
              <a:rPr lang="en-US"/>
              <a:pPr/>
              <a:t>27</a:t>
            </a:fld>
            <a:endParaRPr lang="en-US"/>
          </a:p>
        </p:txBody>
      </p:sp>
      <p:sp>
        <p:nvSpPr>
          <p:cNvPr id="53250" name="Rectangle 2"/>
          <p:cNvSpPr>
            <a:spLocks noChangeArrowheads="1" noTextEdit="1"/>
          </p:cNvSpPr>
          <p:nvPr>
            <p:ph type="sldImg"/>
          </p:nvPr>
        </p:nvSpPr>
        <p:spPr>
          <a:xfrm>
            <a:off x="1338263" y="914400"/>
            <a:ext cx="4181475" cy="3135313"/>
          </a:xfrm>
          <a:solidFill>
            <a:srgbClr val="FFFFFF"/>
          </a:solidFill>
          <a:ln/>
        </p:spPr>
      </p:sp>
      <p:sp>
        <p:nvSpPr>
          <p:cNvPr id="53251" name="Rectangle 3"/>
          <p:cNvSpPr txBox="1">
            <a:spLocks noChangeArrowheads="1"/>
          </p:cNvSpPr>
          <p:nvPr>
            <p:ph type="body" idx="1"/>
          </p:nvPr>
        </p:nvSpPr>
        <p:spPr>
          <a:xfrm>
            <a:off x="1046163" y="4352925"/>
            <a:ext cx="4772025" cy="3479800"/>
          </a:xfrm>
          <a:ln/>
        </p:spPr>
        <p:txBody>
          <a:bodyPr wrap="none" anchor="ctr"/>
          <a:lstStyle/>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B4A47BE-F57E-45FF-9ED9-8F31FE5E4742}" type="slidenum">
              <a:rPr lang="en-US"/>
              <a:pPr/>
              <a:t>28</a:t>
            </a:fld>
            <a:endParaRPr lang="en-US"/>
          </a:p>
        </p:txBody>
      </p:sp>
      <p:sp>
        <p:nvSpPr>
          <p:cNvPr id="63490" name="Rectangle 2"/>
          <p:cNvSpPr>
            <a:spLocks noChangeArrowheads="1" noTextEdit="1"/>
          </p:cNvSpPr>
          <p:nvPr>
            <p:ph type="sldImg"/>
          </p:nvPr>
        </p:nvSpPr>
        <p:spPr>
          <a:xfrm>
            <a:off x="1338263" y="914400"/>
            <a:ext cx="4181475" cy="3135313"/>
          </a:xfrm>
          <a:solidFill>
            <a:srgbClr val="FFFFFF"/>
          </a:solidFill>
          <a:ln/>
        </p:spPr>
      </p:sp>
      <p:sp>
        <p:nvSpPr>
          <p:cNvPr id="63491" name="Rectangle 3"/>
          <p:cNvSpPr txBox="1">
            <a:spLocks noChangeArrowheads="1"/>
          </p:cNvSpPr>
          <p:nvPr>
            <p:ph type="body" idx="1"/>
          </p:nvPr>
        </p:nvSpPr>
        <p:spPr>
          <a:xfrm>
            <a:off x="1046163" y="4352925"/>
            <a:ext cx="4772025" cy="3479800"/>
          </a:xfrm>
          <a:ln/>
        </p:spPr>
        <p:txBody>
          <a:bodyPr wrap="none" anchor="ctr"/>
          <a:lstStyle/>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74EAB07-9B7B-4D5C-8C42-879C7A0C1189}" type="slidenum">
              <a:rPr lang="en-US"/>
              <a:pPr/>
              <a:t>29</a:t>
            </a:fld>
            <a:endParaRPr lang="en-US"/>
          </a:p>
        </p:txBody>
      </p:sp>
      <p:sp>
        <p:nvSpPr>
          <p:cNvPr id="65538" name="Rectangle 2"/>
          <p:cNvSpPr>
            <a:spLocks noChangeArrowheads="1" noTextEdit="1"/>
          </p:cNvSpPr>
          <p:nvPr>
            <p:ph type="sldImg"/>
          </p:nvPr>
        </p:nvSpPr>
        <p:spPr>
          <a:xfrm>
            <a:off x="1338263" y="914400"/>
            <a:ext cx="4181475" cy="3135313"/>
          </a:xfrm>
          <a:solidFill>
            <a:srgbClr val="FFFFFF"/>
          </a:solidFill>
          <a:ln/>
        </p:spPr>
      </p:sp>
      <p:sp>
        <p:nvSpPr>
          <p:cNvPr id="65539" name="Rectangle 3"/>
          <p:cNvSpPr txBox="1">
            <a:spLocks noChangeArrowheads="1"/>
          </p:cNvSpPr>
          <p:nvPr>
            <p:ph type="body" idx="1"/>
          </p:nvPr>
        </p:nvSpPr>
        <p:spPr>
          <a:xfrm>
            <a:off x="1046163" y="4352925"/>
            <a:ext cx="4772025" cy="3479800"/>
          </a:xfrm>
          <a:ln/>
        </p:spPr>
        <p:txBody>
          <a:bodyPr wrap="none" anchor="ct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67A673D-7E7C-4344-92A7-B837CAC78BBC}" type="slidenum">
              <a:rPr lang="en-US"/>
              <a:pPr/>
              <a:t>6</a:t>
            </a:fld>
            <a:endParaRPr lang="en-US"/>
          </a:p>
        </p:txBody>
      </p:sp>
      <p:sp>
        <p:nvSpPr>
          <p:cNvPr id="12290" name="Rectangle 2"/>
          <p:cNvSpPr>
            <a:spLocks noChangeArrowheads="1" noTextEdit="1"/>
          </p:cNvSpPr>
          <p:nvPr>
            <p:ph type="sldImg"/>
          </p:nvPr>
        </p:nvSpPr>
        <p:spPr>
          <a:xfrm>
            <a:off x="1338263" y="914400"/>
            <a:ext cx="4181475" cy="3135313"/>
          </a:xfrm>
          <a:solidFill>
            <a:srgbClr val="FFFFFF"/>
          </a:solidFill>
          <a:ln/>
        </p:spPr>
      </p:sp>
      <p:sp>
        <p:nvSpPr>
          <p:cNvPr id="12291" name="Rectangle 3"/>
          <p:cNvSpPr txBox="1">
            <a:spLocks noChangeArrowheads="1"/>
          </p:cNvSpPr>
          <p:nvPr>
            <p:ph type="body" idx="1"/>
          </p:nvPr>
        </p:nvSpPr>
        <p:spPr>
          <a:xfrm>
            <a:off x="1046163" y="4352925"/>
            <a:ext cx="4772025" cy="3479800"/>
          </a:xfrm>
          <a:ln/>
        </p:spPr>
        <p:txBody>
          <a:bodyPr wrap="none" anchor="ct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D611C43-8F54-4AE6-9D96-388CB2557A0F}" type="slidenum">
              <a:rPr lang="en-US"/>
              <a:pPr/>
              <a:t>7</a:t>
            </a:fld>
            <a:endParaRPr lang="en-US"/>
          </a:p>
        </p:txBody>
      </p:sp>
      <p:sp>
        <p:nvSpPr>
          <p:cNvPr id="14338" name="Rectangle 2"/>
          <p:cNvSpPr>
            <a:spLocks noChangeArrowheads="1" noTextEdit="1"/>
          </p:cNvSpPr>
          <p:nvPr>
            <p:ph type="sldImg"/>
          </p:nvPr>
        </p:nvSpPr>
        <p:spPr>
          <a:xfrm>
            <a:off x="1338263" y="914400"/>
            <a:ext cx="4181475" cy="3135313"/>
          </a:xfrm>
          <a:solidFill>
            <a:srgbClr val="FFFFFF"/>
          </a:solidFill>
          <a:ln/>
        </p:spPr>
      </p:sp>
      <p:sp>
        <p:nvSpPr>
          <p:cNvPr id="14339" name="Rectangle 3"/>
          <p:cNvSpPr txBox="1">
            <a:spLocks noChangeArrowheads="1"/>
          </p:cNvSpPr>
          <p:nvPr>
            <p:ph type="body" idx="1"/>
          </p:nvPr>
        </p:nvSpPr>
        <p:spPr>
          <a:xfrm>
            <a:off x="1046163" y="4352925"/>
            <a:ext cx="4772025" cy="3479800"/>
          </a:xfrm>
          <a:ln/>
        </p:spPr>
        <p:txBody>
          <a:bodyPr wrap="none" anchor="ct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33A8D38-FE64-4449-9902-FE4434476500}" type="slidenum">
              <a:rPr lang="en-US"/>
              <a:pPr/>
              <a:t>8</a:t>
            </a:fld>
            <a:endParaRPr lang="en-US"/>
          </a:p>
        </p:txBody>
      </p:sp>
      <p:sp>
        <p:nvSpPr>
          <p:cNvPr id="16386" name="Rectangle 2"/>
          <p:cNvSpPr>
            <a:spLocks noChangeArrowheads="1" noTextEdit="1"/>
          </p:cNvSpPr>
          <p:nvPr>
            <p:ph type="sldImg"/>
          </p:nvPr>
        </p:nvSpPr>
        <p:spPr>
          <a:xfrm>
            <a:off x="1338263" y="914400"/>
            <a:ext cx="4181475" cy="3135313"/>
          </a:xfrm>
          <a:solidFill>
            <a:srgbClr val="FFFFFF"/>
          </a:solidFill>
          <a:ln/>
        </p:spPr>
      </p:sp>
      <p:sp>
        <p:nvSpPr>
          <p:cNvPr id="16387" name="Rectangle 3"/>
          <p:cNvSpPr txBox="1">
            <a:spLocks noChangeArrowheads="1"/>
          </p:cNvSpPr>
          <p:nvPr>
            <p:ph type="body" idx="1"/>
          </p:nvPr>
        </p:nvSpPr>
        <p:spPr>
          <a:xfrm>
            <a:off x="1046163" y="4352925"/>
            <a:ext cx="4772025" cy="3479800"/>
          </a:xfrm>
          <a:ln/>
        </p:spPr>
        <p:txBody>
          <a:bodyPr wrap="none" anchor="ct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49D8A51-AFAF-4C70-9F82-DC53B9E2033B}" type="slidenum">
              <a:rPr lang="en-US"/>
              <a:pPr/>
              <a:t>9</a:t>
            </a:fld>
            <a:endParaRPr lang="en-US"/>
          </a:p>
        </p:txBody>
      </p:sp>
      <p:sp>
        <p:nvSpPr>
          <p:cNvPr id="61442" name="Rectangle 2"/>
          <p:cNvSpPr>
            <a:spLocks noChangeArrowheads="1" noTextEdit="1"/>
          </p:cNvSpPr>
          <p:nvPr>
            <p:ph type="sldImg"/>
          </p:nvPr>
        </p:nvSpPr>
        <p:spPr>
          <a:xfrm>
            <a:off x="1338263" y="914400"/>
            <a:ext cx="4181475" cy="3135313"/>
          </a:xfrm>
          <a:solidFill>
            <a:srgbClr val="FFFFFF"/>
          </a:solidFill>
          <a:ln/>
        </p:spPr>
      </p:sp>
      <p:sp>
        <p:nvSpPr>
          <p:cNvPr id="61443" name="Rectangle 3"/>
          <p:cNvSpPr txBox="1">
            <a:spLocks noChangeArrowheads="1"/>
          </p:cNvSpPr>
          <p:nvPr>
            <p:ph type="body" idx="1"/>
          </p:nvPr>
        </p:nvSpPr>
        <p:spPr>
          <a:xfrm>
            <a:off x="1046163" y="4352925"/>
            <a:ext cx="4772025" cy="3479800"/>
          </a:xfrm>
          <a:ln/>
        </p:spPr>
        <p:txBody>
          <a:bodyPr wrap="none" anchor="ct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4DC5F11-28D5-4C1F-99F9-FA1151EFD1FB}" type="slidenum">
              <a:rPr lang="en-US"/>
              <a:pPr/>
              <a:t>10</a:t>
            </a:fld>
            <a:endParaRPr lang="en-US"/>
          </a:p>
        </p:txBody>
      </p:sp>
      <p:sp>
        <p:nvSpPr>
          <p:cNvPr id="18434" name="Rectangle 2"/>
          <p:cNvSpPr>
            <a:spLocks noChangeArrowheads="1" noTextEdit="1"/>
          </p:cNvSpPr>
          <p:nvPr>
            <p:ph type="sldImg"/>
          </p:nvPr>
        </p:nvSpPr>
        <p:spPr>
          <a:xfrm>
            <a:off x="1338263" y="914400"/>
            <a:ext cx="4181475" cy="3135313"/>
          </a:xfrm>
          <a:solidFill>
            <a:srgbClr val="FFFFFF"/>
          </a:solidFill>
          <a:ln/>
        </p:spPr>
      </p:sp>
      <p:sp>
        <p:nvSpPr>
          <p:cNvPr id="18435" name="Rectangle 3"/>
          <p:cNvSpPr txBox="1">
            <a:spLocks noChangeArrowheads="1"/>
          </p:cNvSpPr>
          <p:nvPr>
            <p:ph type="body" idx="1"/>
          </p:nvPr>
        </p:nvSpPr>
        <p:spPr>
          <a:xfrm>
            <a:off x="1046163" y="4352925"/>
            <a:ext cx="4772025" cy="3479800"/>
          </a:xfrm>
          <a:ln/>
        </p:spPr>
        <p:txBody>
          <a:bodyPr wrap="none" anchor="ct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903A916-9622-4F06-A81D-D57347FEDFEB}" type="slidenum">
              <a:rPr lang="en-US"/>
              <a:pPr/>
              <a:t>11</a:t>
            </a:fld>
            <a:endParaRPr lang="en-US"/>
          </a:p>
        </p:txBody>
      </p:sp>
      <p:sp>
        <p:nvSpPr>
          <p:cNvPr id="20482" name="Rectangle 2"/>
          <p:cNvSpPr>
            <a:spLocks noChangeArrowheads="1" noTextEdit="1"/>
          </p:cNvSpPr>
          <p:nvPr>
            <p:ph type="sldImg"/>
          </p:nvPr>
        </p:nvSpPr>
        <p:spPr>
          <a:xfrm>
            <a:off x="1338263" y="914400"/>
            <a:ext cx="4181475" cy="3135313"/>
          </a:xfrm>
          <a:solidFill>
            <a:srgbClr val="FFFFFF"/>
          </a:solidFill>
          <a:ln/>
        </p:spPr>
      </p:sp>
      <p:sp>
        <p:nvSpPr>
          <p:cNvPr id="20483" name="Rectangle 3"/>
          <p:cNvSpPr txBox="1">
            <a:spLocks noChangeArrowheads="1"/>
          </p:cNvSpPr>
          <p:nvPr>
            <p:ph type="body" idx="1"/>
          </p:nvPr>
        </p:nvSpPr>
        <p:spPr>
          <a:xfrm>
            <a:off x="1046163" y="4352925"/>
            <a:ext cx="4772025" cy="3479800"/>
          </a:xfrm>
          <a:ln/>
        </p:spPr>
        <p:txBody>
          <a:bodyPr wrap="none" anchor="ct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1B9D45B-215F-403D-AE74-2965E1697F6C}" type="slidenum">
              <a:rPr lang="en-US"/>
              <a:pPr/>
              <a:t>12</a:t>
            </a:fld>
            <a:endParaRPr lang="en-US"/>
          </a:p>
        </p:txBody>
      </p:sp>
      <p:sp>
        <p:nvSpPr>
          <p:cNvPr id="22530" name="Rectangle 2"/>
          <p:cNvSpPr>
            <a:spLocks noChangeArrowheads="1" noTextEdit="1"/>
          </p:cNvSpPr>
          <p:nvPr>
            <p:ph type="sldImg"/>
          </p:nvPr>
        </p:nvSpPr>
        <p:spPr>
          <a:xfrm>
            <a:off x="1338263" y="914400"/>
            <a:ext cx="4181475" cy="3135313"/>
          </a:xfrm>
          <a:solidFill>
            <a:srgbClr val="FFFFFF"/>
          </a:solidFill>
          <a:ln/>
        </p:spPr>
      </p:sp>
      <p:sp>
        <p:nvSpPr>
          <p:cNvPr id="22531" name="Rectangle 3"/>
          <p:cNvSpPr txBox="1">
            <a:spLocks noChangeArrowheads="1"/>
          </p:cNvSpPr>
          <p:nvPr>
            <p:ph type="body" idx="1"/>
          </p:nvPr>
        </p:nvSpPr>
        <p:spPr>
          <a:xfrm>
            <a:off x="1046163" y="4352925"/>
            <a:ext cx="4772025" cy="3479800"/>
          </a:xfrm>
          <a:ln/>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40" name="Picture 16" descr="Picture1"/>
          <p:cNvPicPr>
            <a:picLocks noChangeAspect="1" noChangeArrowheads="1"/>
          </p:cNvPicPr>
          <p:nvPr userDrawn="1"/>
        </p:nvPicPr>
        <p:blipFill>
          <a:blip r:embed="rId14" cstate="print"/>
          <a:srcRect/>
          <a:stretch>
            <a:fillRect/>
          </a:stretch>
        </p:blipFill>
        <p:spPr bwMode="auto">
          <a:xfrm>
            <a:off x="0" y="0"/>
            <a:ext cx="9144000" cy="6858000"/>
          </a:xfrm>
          <a:prstGeom prst="rect">
            <a:avLst/>
          </a:prstGeom>
          <a:noFill/>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7.xml"/><Relationship Id="rId1" Type="http://schemas.openxmlformats.org/officeDocument/2006/relationships/slideLayout" Target="../slideLayouts/slideLayout12.xml"/><Relationship Id="rId5" Type="http://schemas.openxmlformats.org/officeDocument/2006/relationships/image" Target="../media/image19.png"/><Relationship Id="rId4" Type="http://schemas.openxmlformats.org/officeDocument/2006/relationships/image" Target="../media/image18.png"/></Relationships>
</file>

<file path=ppt/slides/_rels/slide11.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8.xml"/><Relationship Id="rId1" Type="http://schemas.openxmlformats.org/officeDocument/2006/relationships/slideLayout" Target="../slideLayouts/slideLayout12.xml"/><Relationship Id="rId4" Type="http://schemas.openxmlformats.org/officeDocument/2006/relationships/image" Target="../media/image21.png"/></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12.xml"/><Relationship Id="rId4" Type="http://schemas.openxmlformats.org/officeDocument/2006/relationships/image" Target="../media/image22.png"/></Relationships>
</file>

<file path=ppt/slides/_rels/slide13.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10.xml"/><Relationship Id="rId1" Type="http://schemas.openxmlformats.org/officeDocument/2006/relationships/slideLayout" Target="../slideLayouts/slideLayout12.xml"/><Relationship Id="rId4" Type="http://schemas.openxmlformats.org/officeDocument/2006/relationships/image" Target="../media/image24.png"/></Relationships>
</file>

<file path=ppt/slides/_rels/slide14.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11.xml"/><Relationship Id="rId1" Type="http://schemas.openxmlformats.org/officeDocument/2006/relationships/slideLayout" Target="../slideLayouts/slideLayout12.xml"/><Relationship Id="rId4" Type="http://schemas.openxmlformats.org/officeDocument/2006/relationships/image" Target="../media/image23.png"/></Relationships>
</file>

<file path=ppt/slides/_rels/slide15.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12.xml"/><Relationship Id="rId1" Type="http://schemas.openxmlformats.org/officeDocument/2006/relationships/slideLayout" Target="../slideLayouts/slideLayout12.xml"/><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13.xml"/><Relationship Id="rId1" Type="http://schemas.openxmlformats.org/officeDocument/2006/relationships/slideLayout" Target="../slideLayouts/slideLayout12.xml"/><Relationship Id="rId5" Type="http://schemas.openxmlformats.org/officeDocument/2006/relationships/image" Target="../media/image29.png"/><Relationship Id="rId4" Type="http://schemas.openxmlformats.org/officeDocument/2006/relationships/image" Target="../media/image28.png"/></Relationships>
</file>

<file path=ppt/slides/_rels/slide17.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notesSlide" Target="../notesSlides/notesSlide14.xml"/><Relationship Id="rId1" Type="http://schemas.openxmlformats.org/officeDocument/2006/relationships/slideLayout" Target="../slideLayouts/slideLayout12.xml"/><Relationship Id="rId5" Type="http://schemas.openxmlformats.org/officeDocument/2006/relationships/image" Target="../media/image29.png"/><Relationship Id="rId4" Type="http://schemas.openxmlformats.org/officeDocument/2006/relationships/image" Target="../media/image4.png"/></Relationships>
</file>

<file path=ppt/slides/_rels/slide18.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notesSlide" Target="../notesSlides/notesSlide15.xml"/><Relationship Id="rId1" Type="http://schemas.openxmlformats.org/officeDocument/2006/relationships/slideLayout" Target="../slideLayouts/slideLayout12.xml"/><Relationship Id="rId4" Type="http://schemas.openxmlformats.org/officeDocument/2006/relationships/image" Target="../media/image29.png"/></Relationships>
</file>

<file path=ppt/slides/_rels/slide19.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notesSlide" Target="../notesSlides/notesSlide16.xml"/><Relationship Id="rId1" Type="http://schemas.openxmlformats.org/officeDocument/2006/relationships/slideLayout" Target="../slideLayouts/slideLayout12.xml"/><Relationship Id="rId5" Type="http://schemas.openxmlformats.org/officeDocument/2006/relationships/image" Target="../media/image29.png"/><Relationship Id="rId4" Type="http://schemas.openxmlformats.org/officeDocument/2006/relationships/image" Target="../media/image33.png"/></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notesSlide" Target="../notesSlides/notesSlide17.xml"/><Relationship Id="rId1" Type="http://schemas.openxmlformats.org/officeDocument/2006/relationships/slideLayout" Target="../slideLayouts/slideLayout12.xml"/><Relationship Id="rId5" Type="http://schemas.openxmlformats.org/officeDocument/2006/relationships/image" Target="../media/image29.png"/><Relationship Id="rId4" Type="http://schemas.openxmlformats.org/officeDocument/2006/relationships/image" Target="../media/image35.png"/></Relationships>
</file>

<file path=ppt/slides/_rels/slide21.xml.rels><?xml version="1.0" encoding="UTF-8" standalone="yes"?>
<Relationships xmlns="http://schemas.openxmlformats.org/package/2006/relationships"><Relationship Id="rId3" Type="http://schemas.openxmlformats.org/officeDocument/2006/relationships/image" Target="../media/image36.png"/><Relationship Id="rId2" Type="http://schemas.openxmlformats.org/officeDocument/2006/relationships/notesSlide" Target="../notesSlides/notesSlide18.xml"/><Relationship Id="rId1" Type="http://schemas.openxmlformats.org/officeDocument/2006/relationships/slideLayout" Target="../slideLayouts/slideLayout12.xml"/><Relationship Id="rId4" Type="http://schemas.openxmlformats.org/officeDocument/2006/relationships/image" Target="../media/image29.png"/></Relationships>
</file>

<file path=ppt/slides/_rels/slide22.xml.rels><?xml version="1.0" encoding="UTF-8" standalone="yes"?>
<Relationships xmlns="http://schemas.openxmlformats.org/package/2006/relationships"><Relationship Id="rId3" Type="http://schemas.openxmlformats.org/officeDocument/2006/relationships/image" Target="../media/image37.png"/><Relationship Id="rId2" Type="http://schemas.openxmlformats.org/officeDocument/2006/relationships/notesSlide" Target="../notesSlides/notesSlide19.xml"/><Relationship Id="rId1" Type="http://schemas.openxmlformats.org/officeDocument/2006/relationships/slideLayout" Target="../slideLayouts/slideLayout12.xml"/><Relationship Id="rId4" Type="http://schemas.openxmlformats.org/officeDocument/2006/relationships/image" Target="../media/image38.png"/></Relationships>
</file>

<file path=ppt/slides/_rels/slide23.xml.rels><?xml version="1.0" encoding="UTF-8" standalone="yes"?>
<Relationships xmlns="http://schemas.openxmlformats.org/package/2006/relationships"><Relationship Id="rId3" Type="http://schemas.openxmlformats.org/officeDocument/2006/relationships/image" Target="../media/image39.png"/><Relationship Id="rId2" Type="http://schemas.openxmlformats.org/officeDocument/2006/relationships/notesSlide" Target="../notesSlides/notesSlide20.xml"/><Relationship Id="rId1" Type="http://schemas.openxmlformats.org/officeDocument/2006/relationships/slideLayout" Target="../slideLayouts/slideLayout12.xml"/><Relationship Id="rId5" Type="http://schemas.openxmlformats.org/officeDocument/2006/relationships/image" Target="../media/image41.png"/><Relationship Id="rId4" Type="http://schemas.openxmlformats.org/officeDocument/2006/relationships/image" Target="../media/image40.png"/></Relationships>
</file>

<file path=ppt/slides/_rels/slide24.xml.rels><?xml version="1.0" encoding="UTF-8" standalone="yes"?>
<Relationships xmlns="http://schemas.openxmlformats.org/package/2006/relationships"><Relationship Id="rId3" Type="http://schemas.openxmlformats.org/officeDocument/2006/relationships/image" Target="../media/image42.png"/><Relationship Id="rId2" Type="http://schemas.openxmlformats.org/officeDocument/2006/relationships/notesSlide" Target="../notesSlides/notesSlide21.xml"/><Relationship Id="rId1" Type="http://schemas.openxmlformats.org/officeDocument/2006/relationships/slideLayout" Target="../slideLayouts/slideLayout12.xml"/><Relationship Id="rId4" Type="http://schemas.openxmlformats.org/officeDocument/2006/relationships/image" Target="../media/image43.png"/></Relationships>
</file>

<file path=ppt/slides/_rels/slide25.xml.rels><?xml version="1.0" encoding="UTF-8" standalone="yes"?>
<Relationships xmlns="http://schemas.openxmlformats.org/package/2006/relationships"><Relationship Id="rId3" Type="http://schemas.openxmlformats.org/officeDocument/2006/relationships/image" Target="../media/image44.png"/><Relationship Id="rId2" Type="http://schemas.openxmlformats.org/officeDocument/2006/relationships/notesSlide" Target="../notesSlides/notesSlide22.xml"/><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3" Type="http://schemas.openxmlformats.org/officeDocument/2006/relationships/image" Target="../media/image45.png"/><Relationship Id="rId2" Type="http://schemas.openxmlformats.org/officeDocument/2006/relationships/notesSlide" Target="../notesSlides/notesSlide23.xm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3" Type="http://schemas.openxmlformats.org/officeDocument/2006/relationships/hyperlink" Target="http://moodle.org/sites/" TargetMode="External"/><Relationship Id="rId2" Type="http://schemas.openxmlformats.org/officeDocument/2006/relationships/notesSlide" Target="../notesSlides/notesSlide24.xml"/><Relationship Id="rId1" Type="http://schemas.openxmlformats.org/officeDocument/2006/relationships/slideLayout" Target="../slideLayouts/slideLayout12.xml"/><Relationship Id="rId5" Type="http://schemas.openxmlformats.org/officeDocument/2006/relationships/image" Target="../media/image4.png"/><Relationship Id="rId4" Type="http://schemas.openxmlformats.org/officeDocument/2006/relationships/image" Target="../media/image46.png"/></Relationships>
</file>

<file path=ppt/slides/_rels/slide28.xml.rels><?xml version="1.0" encoding="UTF-8" standalone="yes"?>
<Relationships xmlns="http://schemas.openxmlformats.org/package/2006/relationships"><Relationship Id="rId3" Type="http://schemas.openxmlformats.org/officeDocument/2006/relationships/image" Target="../media/image47.png"/><Relationship Id="rId2" Type="http://schemas.openxmlformats.org/officeDocument/2006/relationships/notesSlide" Target="../notesSlides/notesSlide25.xml"/><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8" Type="http://schemas.openxmlformats.org/officeDocument/2006/relationships/image" Target="../media/image49.png"/><Relationship Id="rId3" Type="http://schemas.openxmlformats.org/officeDocument/2006/relationships/image" Target="../media/image48.png"/><Relationship Id="rId7" Type="http://schemas.openxmlformats.org/officeDocument/2006/relationships/hyperlink" Target="http://moodle.com/" TargetMode="External"/><Relationship Id="rId2" Type="http://schemas.openxmlformats.org/officeDocument/2006/relationships/notesSlide" Target="../notesSlides/notesSlide26.xml"/><Relationship Id="rId1" Type="http://schemas.openxmlformats.org/officeDocument/2006/relationships/slideLayout" Target="../slideLayouts/slideLayout12.xml"/><Relationship Id="rId6" Type="http://schemas.openxmlformats.org/officeDocument/2006/relationships/hyperlink" Target="http://moodle.org/course/category.php?id=2" TargetMode="External"/><Relationship Id="rId5" Type="http://schemas.openxmlformats.org/officeDocument/2006/relationships/hyperlink" Target="http://moodle.org/course/category.php?id=1" TargetMode="External"/><Relationship Id="rId4" Type="http://schemas.openxmlformats.org/officeDocument/2006/relationships/hyperlink" Target="http://remote-learner.net/moodle"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2.xml"/><Relationship Id="rId4" Type="http://schemas.openxmlformats.org/officeDocument/2006/relationships/image" Target="../media/image9.jpeg"/></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xml"/><Relationship Id="rId1" Type="http://schemas.openxmlformats.org/officeDocument/2006/relationships/slideLayout" Target="../slideLayouts/slideLayout12.xml"/><Relationship Id="rId5" Type="http://schemas.openxmlformats.org/officeDocument/2006/relationships/image" Target="../media/image12.png"/><Relationship Id="rId4" Type="http://schemas.openxmlformats.org/officeDocument/2006/relationships/image" Target="../media/image11.png"/></Relationships>
</file>

<file path=ppt/slides/_rels/slide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4.xml"/><Relationship Id="rId1" Type="http://schemas.openxmlformats.org/officeDocument/2006/relationships/slideLayout" Target="../slideLayouts/slideLayout12.xml"/><Relationship Id="rId4" Type="http://schemas.openxmlformats.org/officeDocument/2006/relationships/image" Target="../media/image14.png"/></Relationships>
</file>

<file path=ppt/slides/_rels/slide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Rectangle 5"/>
          <p:cNvSpPr>
            <a:spLocks noChangeArrowheads="1"/>
          </p:cNvSpPr>
          <p:nvPr/>
        </p:nvSpPr>
        <p:spPr bwMode="auto">
          <a:xfrm>
            <a:off x="1273175" y="1620838"/>
            <a:ext cx="6829425" cy="1250950"/>
          </a:xfrm>
          <a:prstGeom prst="rect">
            <a:avLst/>
          </a:prstGeom>
          <a:noFill/>
          <a:ln w="9525">
            <a:noFill/>
            <a:miter lim="800000"/>
            <a:headEnd/>
            <a:tailEnd/>
          </a:ln>
        </p:spPr>
        <p:txBody>
          <a:bodyPr lIns="0" tIns="0" rIns="0" bIns="0" anchor="ctr"/>
          <a:lstStyle/>
          <a:p>
            <a:pPr defTabSz="457200" hangingPunct="0">
              <a:lnSpc>
                <a:spcPct val="93000"/>
              </a:lnSpc>
              <a:buClr>
                <a:srgbClr val="000000"/>
              </a:buClr>
              <a:buSzPct val="45000"/>
              <a:buFont typeface="StarSymbol" charset="0"/>
              <a:buNone/>
              <a:tabLst>
                <a:tab pos="723900" algn="l"/>
                <a:tab pos="1447800" algn="l"/>
                <a:tab pos="2171700" algn="l"/>
                <a:tab pos="2895600" algn="l"/>
                <a:tab pos="3619500" algn="l"/>
                <a:tab pos="4343400" algn="l"/>
                <a:tab pos="5067300" algn="l"/>
                <a:tab pos="5791200" algn="l"/>
                <a:tab pos="6515100" algn="l"/>
                <a:tab pos="7239000" algn="l"/>
                <a:tab pos="7962900" algn="l"/>
              </a:tabLst>
            </a:pPr>
            <a:r>
              <a:rPr lang="en-GB" sz="2400" b="1" i="1">
                <a:ea typeface="Lucida Sans Unicode" pitchFamily="34" charset="0"/>
                <a:cs typeface="Lucida Sans Unicode" pitchFamily="34" charset="0"/>
              </a:rPr>
              <a:t>If you are a</a:t>
            </a:r>
            <a:r>
              <a:rPr lang="en-US" sz="2400" b="1" i="1">
                <a:ea typeface="Lucida Sans Unicode" pitchFamily="34" charset="0"/>
                <a:cs typeface="Lucida Sans Unicode" pitchFamily="34" charset="0"/>
              </a:rPr>
              <a:t>n</a:t>
            </a:r>
            <a:r>
              <a:rPr lang="en-GB" sz="2400" b="1" i="1">
                <a:ea typeface="Lucida Sans Unicode" pitchFamily="34" charset="0"/>
                <a:cs typeface="Lucida Sans Unicode" pitchFamily="34" charset="0"/>
              </a:rPr>
              <a:t> educator or business trainer, you have probably heard all the talk about......</a:t>
            </a:r>
          </a:p>
        </p:txBody>
      </p:sp>
      <p:sp>
        <p:nvSpPr>
          <p:cNvPr id="2054" name="Text Box 6"/>
          <p:cNvSpPr txBox="1">
            <a:spLocks noChangeArrowheads="1"/>
          </p:cNvSpPr>
          <p:nvPr/>
        </p:nvSpPr>
        <p:spPr bwMode="auto">
          <a:xfrm>
            <a:off x="1274763" y="3354388"/>
            <a:ext cx="3009900" cy="311150"/>
          </a:xfrm>
          <a:prstGeom prst="rect">
            <a:avLst/>
          </a:prstGeom>
          <a:noFill/>
          <a:ln w="9525">
            <a:noFill/>
            <a:miter lim="800000"/>
            <a:headEnd/>
            <a:tailEnd/>
          </a:ln>
        </p:spPr>
        <p:txBody>
          <a:bodyPr lIns="0" tIns="0" rIns="0" bIns="0">
            <a:spAutoFit/>
          </a:bodyPr>
          <a:lstStyle/>
          <a:p>
            <a:pPr hangingPunct="0">
              <a:lnSpc>
                <a:spcPct val="93000"/>
              </a:lnSpc>
              <a:buClr>
                <a:srgbClr val="000000"/>
              </a:buClr>
              <a:buSzPct val="45000"/>
              <a:buFont typeface="StarSymbol" charset="0"/>
              <a:buNone/>
              <a:tabLst>
                <a:tab pos="723900" algn="l"/>
                <a:tab pos="1447800" algn="l"/>
                <a:tab pos="2171700" algn="l"/>
                <a:tab pos="2895600" algn="l"/>
                <a:tab pos="3619500" algn="l"/>
                <a:tab pos="4343400" algn="l"/>
                <a:tab pos="5067300" algn="l"/>
                <a:tab pos="5791200" algn="l"/>
                <a:tab pos="6515100" algn="l"/>
                <a:tab pos="7239000" algn="l"/>
                <a:tab pos="7962900" algn="l"/>
              </a:tabLst>
            </a:pPr>
            <a:r>
              <a:rPr lang="en-GB" sz="1600" b="1"/>
              <a:t>21</a:t>
            </a:r>
            <a:r>
              <a:rPr lang="en-GB" sz="1600" b="1" baseline="33000"/>
              <a:t>st</a:t>
            </a:r>
            <a:r>
              <a:rPr lang="en-GB" sz="1600" b="1"/>
              <a:t> Century </a:t>
            </a:r>
            <a:r>
              <a:rPr lang="en-US" sz="1600" b="1"/>
              <a:t>Schools</a:t>
            </a:r>
            <a:r>
              <a:rPr lang="en-GB" sz="2200" b="1"/>
              <a:t>                                                                </a:t>
            </a:r>
          </a:p>
        </p:txBody>
      </p:sp>
      <p:sp>
        <p:nvSpPr>
          <p:cNvPr id="2055" name="Text Box 7"/>
          <p:cNvSpPr txBox="1">
            <a:spLocks noChangeArrowheads="1"/>
          </p:cNvSpPr>
          <p:nvPr/>
        </p:nvSpPr>
        <p:spPr bwMode="auto">
          <a:xfrm>
            <a:off x="4014788" y="4541838"/>
            <a:ext cx="4076700" cy="336550"/>
          </a:xfrm>
          <a:prstGeom prst="rect">
            <a:avLst/>
          </a:prstGeom>
          <a:noFill/>
          <a:ln w="9525">
            <a:noFill/>
            <a:miter lim="800000"/>
            <a:headEnd/>
            <a:tailEnd/>
          </a:ln>
          <a:effectLst/>
        </p:spPr>
        <p:txBody>
          <a:bodyPr>
            <a:spAutoFit/>
          </a:bodyPr>
          <a:lstStyle/>
          <a:p>
            <a:pPr algn="r" eaLnBrk="0" hangingPunct="0"/>
            <a:r>
              <a:rPr lang="en-GB" sz="1600" b="1"/>
              <a:t>Social </a:t>
            </a:r>
            <a:r>
              <a:rPr lang="en-US" sz="1600" b="1"/>
              <a:t>Software</a:t>
            </a:r>
            <a:r>
              <a:rPr lang="en-GB" sz="1600" b="1"/>
              <a:t> and e-Learning</a:t>
            </a:r>
            <a:endParaRPr lang="en-US" sz="1600" b="1"/>
          </a:p>
        </p:txBody>
      </p:sp>
      <p:pic>
        <p:nvPicPr>
          <p:cNvPr id="2056" name="Picture 8" descr="dip"/>
          <p:cNvPicPr>
            <a:picLocks noChangeAspect="1" noChangeArrowheads="1"/>
          </p:cNvPicPr>
          <p:nvPr/>
        </p:nvPicPr>
        <p:blipFill>
          <a:blip r:embed="rId2" cstate="print"/>
          <a:srcRect/>
          <a:stretch>
            <a:fillRect/>
          </a:stretch>
        </p:blipFill>
        <p:spPr bwMode="auto">
          <a:xfrm>
            <a:off x="1301750" y="3744913"/>
            <a:ext cx="2289175" cy="1704975"/>
          </a:xfrm>
          <a:prstGeom prst="rect">
            <a:avLst/>
          </a:prstGeom>
          <a:noFill/>
          <a:ln w="3175">
            <a:solidFill>
              <a:srgbClr val="000000"/>
            </a:solidFill>
            <a:miter lim="800000"/>
            <a:headEnd/>
            <a:tailEnd/>
          </a:ln>
          <a:effectLst>
            <a:outerShdw dist="107763" dir="2700000" algn="ctr" rotWithShape="0">
              <a:srgbClr val="808080">
                <a:alpha val="50000"/>
              </a:srgbClr>
            </a:outerShdw>
          </a:effectLst>
        </p:spPr>
      </p:pic>
      <p:pic>
        <p:nvPicPr>
          <p:cNvPr id="2057" name="Picture 9" descr="office1"/>
          <p:cNvPicPr>
            <a:picLocks noChangeAspect="1" noChangeArrowheads="1"/>
          </p:cNvPicPr>
          <p:nvPr/>
        </p:nvPicPr>
        <p:blipFill>
          <a:blip r:embed="rId3" cstate="print"/>
          <a:srcRect/>
          <a:stretch>
            <a:fillRect/>
          </a:stretch>
        </p:blipFill>
        <p:spPr bwMode="auto">
          <a:xfrm>
            <a:off x="5697538" y="4916488"/>
            <a:ext cx="2197100" cy="1479550"/>
          </a:xfrm>
          <a:prstGeom prst="rect">
            <a:avLst/>
          </a:prstGeom>
          <a:noFill/>
          <a:ln w="3175">
            <a:solidFill>
              <a:srgbClr val="000000"/>
            </a:solidFill>
            <a:miter lim="800000"/>
            <a:headEnd/>
            <a:tailEnd/>
          </a:ln>
          <a:effectLst>
            <a:outerShdw dist="107763" dir="2700000" algn="ctr" rotWithShape="0">
              <a:srgbClr val="808080">
                <a:alpha val="50000"/>
              </a:srgbClr>
            </a:outerShdw>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8" name="Picture 10" descr="quiz1"/>
          <p:cNvPicPr>
            <a:picLocks noChangeAspect="1" noChangeArrowheads="1"/>
          </p:cNvPicPr>
          <p:nvPr/>
        </p:nvPicPr>
        <p:blipFill>
          <a:blip r:embed="rId3" cstate="print"/>
          <a:srcRect/>
          <a:stretch>
            <a:fillRect/>
          </a:stretch>
        </p:blipFill>
        <p:spPr bwMode="auto">
          <a:xfrm>
            <a:off x="1319213" y="3567113"/>
            <a:ext cx="2933700" cy="2076450"/>
          </a:xfrm>
          <a:prstGeom prst="rect">
            <a:avLst/>
          </a:prstGeom>
          <a:noFill/>
          <a:ln w="9525">
            <a:solidFill>
              <a:schemeClr val="tx1"/>
            </a:solidFill>
            <a:miter lim="800000"/>
            <a:headEnd/>
            <a:tailEnd/>
          </a:ln>
        </p:spPr>
      </p:pic>
      <p:sp>
        <p:nvSpPr>
          <p:cNvPr id="17410" name="Text Box 2"/>
          <p:cNvSpPr txBox="1">
            <a:spLocks noChangeArrowheads="1"/>
          </p:cNvSpPr>
          <p:nvPr/>
        </p:nvSpPr>
        <p:spPr bwMode="auto">
          <a:xfrm>
            <a:off x="1271588" y="2325688"/>
            <a:ext cx="6954837" cy="922337"/>
          </a:xfrm>
          <a:prstGeom prst="rect">
            <a:avLst/>
          </a:prstGeom>
          <a:noFill/>
          <a:ln w="9525">
            <a:noFill/>
            <a:miter lim="800000"/>
            <a:headEnd/>
            <a:tailEnd/>
          </a:ln>
        </p:spPr>
        <p:txBody>
          <a:bodyPr lIns="0" tIns="0" rIns="0" bIns="0">
            <a:spAutoFit/>
          </a:bodyPr>
          <a:lstStyle/>
          <a:p>
            <a:pPr defTabSz="828675" hangingPunct="0">
              <a:lnSpc>
                <a:spcPct val="93000"/>
              </a:lnSpc>
              <a:spcBef>
                <a:spcPts val="400"/>
              </a:spcBef>
              <a:buClr>
                <a:srgbClr val="000000"/>
              </a:buClr>
              <a:buSzPct val="45000"/>
              <a:buFont typeface="StarSymbol" charset="0"/>
              <a:buNone/>
              <a:tabLst>
                <a:tab pos="657225" algn="l"/>
                <a:tab pos="1312863" algn="l"/>
                <a:tab pos="1970088" algn="l"/>
                <a:tab pos="2627313" algn="l"/>
                <a:tab pos="3282950" algn="l"/>
                <a:tab pos="3940175" algn="l"/>
                <a:tab pos="4595813" algn="l"/>
                <a:tab pos="5253038" algn="l"/>
                <a:tab pos="5910263" algn="l"/>
              </a:tabLst>
            </a:pPr>
            <a:r>
              <a:rPr lang="en-GB" sz="2000" b="1"/>
              <a:t>Quiz</a:t>
            </a:r>
            <a:r>
              <a:rPr lang="en-GB" sz="2000" b="1">
                <a:solidFill>
                  <a:srgbClr val="FF9933"/>
                </a:solidFill>
              </a:rPr>
              <a:t/>
            </a:r>
            <a:br>
              <a:rPr lang="en-GB" sz="2000" b="1">
                <a:solidFill>
                  <a:srgbClr val="FF9933"/>
                </a:solidFill>
              </a:rPr>
            </a:br>
            <a:r>
              <a:rPr lang="en-GB" sz="1500"/>
              <a:t>Create all the familiar forms of assessment including true-false, multiple choice, short answer, matching question, random questions, numerical questions, embedded answer questions with descriptive text and graphics.</a:t>
            </a:r>
          </a:p>
        </p:txBody>
      </p:sp>
      <p:sp>
        <p:nvSpPr>
          <p:cNvPr id="17412" name="Rectangle 4"/>
          <p:cNvSpPr>
            <a:spLocks noChangeArrowheads="1"/>
          </p:cNvSpPr>
          <p:nvPr>
            <p:ph type="title"/>
          </p:nvPr>
        </p:nvSpPr>
        <p:spPr bwMode="auto">
          <a:xfrm>
            <a:off x="1273175" y="1673225"/>
            <a:ext cx="7332663" cy="800100"/>
          </a:xfrm>
          <a:noFill/>
          <a:ln>
            <a:miter lim="800000"/>
            <a:headEnd/>
            <a:tailEnd/>
          </a:ln>
        </p:spPr>
        <p:txBody>
          <a:bodyPr vert="horz" wrap="square" lIns="0" tIns="0" rIns="0" bIns="0" numCol="1" anchor="ctr" anchorCtr="0" compatLnSpc="1">
            <a:prstTxWarp prst="textNoShape">
              <a:avLst/>
            </a:prstTxWarp>
          </a:bodyPr>
          <a:lstStyle/>
          <a:p>
            <a:pPr algn="l" defTabSz="414338" hangingPunct="0">
              <a:lnSpc>
                <a:spcPct val="93000"/>
              </a:lnSpc>
              <a:buClr>
                <a:srgbClr val="000000"/>
              </a:buClr>
              <a:buSzPct val="45000"/>
              <a:buFont typeface="StarSymbol" charset="0"/>
              <a:buNone/>
              <a:tabLst>
                <a:tab pos="657225" algn="l"/>
                <a:tab pos="1312863" algn="l"/>
                <a:tab pos="1970088" algn="l"/>
                <a:tab pos="2627313" algn="l"/>
                <a:tab pos="3282950" algn="l"/>
                <a:tab pos="3940175" algn="l"/>
                <a:tab pos="4595813" algn="l"/>
                <a:tab pos="5253038" algn="l"/>
                <a:tab pos="5910263" algn="l"/>
                <a:tab pos="6565900" algn="l"/>
              </a:tabLst>
            </a:pPr>
            <a:r>
              <a:rPr lang="en-GB" sz="2400" b="1" i="1">
                <a:solidFill>
                  <a:schemeClr val="tx1"/>
                </a:solidFill>
              </a:rPr>
              <a:t>Course Management Features - </a:t>
            </a:r>
            <a:r>
              <a:rPr lang="en-GB" sz="2400" b="1">
                <a:solidFill>
                  <a:srgbClr val="FF9933"/>
                </a:solidFill>
              </a:rPr>
              <a:t>Modules</a:t>
            </a:r>
          </a:p>
        </p:txBody>
      </p:sp>
      <p:sp>
        <p:nvSpPr>
          <p:cNvPr id="17417" name="Text Box 9"/>
          <p:cNvSpPr txBox="1">
            <a:spLocks noChangeArrowheads="1"/>
          </p:cNvSpPr>
          <p:nvPr/>
        </p:nvSpPr>
        <p:spPr bwMode="auto">
          <a:xfrm>
            <a:off x="6245225" y="5519738"/>
            <a:ext cx="2389188" cy="722312"/>
          </a:xfrm>
          <a:prstGeom prst="rect">
            <a:avLst/>
          </a:prstGeom>
          <a:noFill/>
          <a:ln w="9525">
            <a:noFill/>
            <a:miter lim="800000"/>
            <a:headEnd/>
            <a:tailEnd/>
          </a:ln>
        </p:spPr>
        <p:txBody>
          <a:bodyPr lIns="0" tIns="0" rIns="0" bIns="0">
            <a:spAutoFit/>
          </a:bodyPr>
          <a:lstStyle/>
          <a:p>
            <a:pPr defTabSz="828675" hangingPunct="0">
              <a:lnSpc>
                <a:spcPct val="95000"/>
              </a:lnSpc>
              <a:buClr>
                <a:srgbClr val="000000"/>
              </a:buClr>
              <a:buSzPct val="45000"/>
              <a:buFont typeface="StarSymbol" charset="0"/>
              <a:buNone/>
              <a:tabLst>
                <a:tab pos="657225" algn="l"/>
                <a:tab pos="1312863" algn="l"/>
                <a:tab pos="1970088" algn="l"/>
                <a:tab pos="2627313" algn="l"/>
              </a:tabLst>
            </a:pPr>
            <a:r>
              <a:rPr lang="en-GB" sz="1000" i="1">
                <a:latin typeface="Times New Roman" pitchFamily="18" charset="0"/>
              </a:rPr>
              <a:t>Instructors have granular control in defining course assessments, and can import quiz questions from popular formats like Blackboard, IMS QTI and WebCT. Moodle also supports embedding audio into a quiz.</a:t>
            </a:r>
          </a:p>
        </p:txBody>
      </p:sp>
      <p:pic>
        <p:nvPicPr>
          <p:cNvPr id="17419" name="Picture 11" descr="quiz2"/>
          <p:cNvPicPr>
            <a:picLocks noChangeAspect="1" noChangeArrowheads="1"/>
          </p:cNvPicPr>
          <p:nvPr/>
        </p:nvPicPr>
        <p:blipFill>
          <a:blip r:embed="rId4" cstate="print"/>
          <a:srcRect/>
          <a:stretch>
            <a:fillRect/>
          </a:stretch>
        </p:blipFill>
        <p:spPr bwMode="auto">
          <a:xfrm>
            <a:off x="5749925" y="3570288"/>
            <a:ext cx="2514600" cy="1216025"/>
          </a:xfrm>
          <a:prstGeom prst="rect">
            <a:avLst/>
          </a:prstGeom>
          <a:noFill/>
          <a:ln w="9525">
            <a:solidFill>
              <a:schemeClr val="tx1"/>
            </a:solidFill>
            <a:miter lim="800000"/>
            <a:headEnd/>
            <a:tailEnd/>
          </a:ln>
        </p:spPr>
      </p:pic>
      <p:pic>
        <p:nvPicPr>
          <p:cNvPr id="17420" name="Picture 12" descr="quiz3"/>
          <p:cNvPicPr>
            <a:picLocks noChangeAspect="1" noChangeArrowheads="1"/>
          </p:cNvPicPr>
          <p:nvPr/>
        </p:nvPicPr>
        <p:blipFill>
          <a:blip r:embed="rId5" cstate="print"/>
          <a:srcRect/>
          <a:stretch>
            <a:fillRect/>
          </a:stretch>
        </p:blipFill>
        <p:spPr bwMode="auto">
          <a:xfrm>
            <a:off x="3225800" y="4692650"/>
            <a:ext cx="2816225" cy="1882775"/>
          </a:xfrm>
          <a:prstGeom prst="rect">
            <a:avLst/>
          </a:prstGeom>
          <a:noFill/>
          <a:ln w="9525">
            <a:solidFill>
              <a:schemeClr val="tx1"/>
            </a:solidFill>
            <a:miter lim="800000"/>
            <a:headEnd/>
            <a:tailEnd/>
          </a:ln>
        </p:spPr>
      </p:pic>
    </p:spTree>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ChangeArrowheads="1"/>
          </p:cNvSpPr>
          <p:nvPr>
            <p:ph type="title"/>
          </p:nvPr>
        </p:nvSpPr>
        <p:spPr bwMode="auto">
          <a:xfrm>
            <a:off x="1273175" y="1673225"/>
            <a:ext cx="6888163" cy="800100"/>
          </a:xfrm>
          <a:noFill/>
          <a:ln>
            <a:miter lim="800000"/>
            <a:headEnd/>
            <a:tailEnd/>
          </a:ln>
        </p:spPr>
        <p:txBody>
          <a:bodyPr vert="horz" wrap="square" lIns="0" tIns="0" rIns="0" bIns="0" numCol="1" anchor="ctr" anchorCtr="0" compatLnSpc="1">
            <a:prstTxWarp prst="textNoShape">
              <a:avLst/>
            </a:prstTxWarp>
          </a:bodyPr>
          <a:lstStyle/>
          <a:p>
            <a:pPr algn="l" defTabSz="414338" hangingPunct="0">
              <a:lnSpc>
                <a:spcPct val="93000"/>
              </a:lnSpc>
              <a:buClr>
                <a:srgbClr val="000000"/>
              </a:buClr>
              <a:buSzPct val="45000"/>
              <a:buFont typeface="StarSymbol" charset="0"/>
              <a:buNone/>
              <a:tabLst>
                <a:tab pos="657225" algn="l"/>
                <a:tab pos="1312863" algn="l"/>
                <a:tab pos="1970088" algn="l"/>
                <a:tab pos="2627313" algn="l"/>
                <a:tab pos="3282950" algn="l"/>
                <a:tab pos="3940175" algn="l"/>
                <a:tab pos="4595813" algn="l"/>
                <a:tab pos="5253038" algn="l"/>
                <a:tab pos="5910263" algn="l"/>
                <a:tab pos="6565900" algn="l"/>
              </a:tabLst>
            </a:pPr>
            <a:r>
              <a:rPr lang="en-GB" sz="2400" b="1" i="1">
                <a:solidFill>
                  <a:schemeClr val="tx1"/>
                </a:solidFill>
                <a:ea typeface="Lucida Sans Unicode" pitchFamily="34" charset="0"/>
                <a:cs typeface="Lucida Sans Unicode" pitchFamily="34" charset="0"/>
              </a:rPr>
              <a:t>Course Management Features - </a:t>
            </a:r>
            <a:r>
              <a:rPr lang="en-GB" sz="2400" b="1">
                <a:solidFill>
                  <a:srgbClr val="FF9933"/>
                </a:solidFill>
                <a:ea typeface="Lucida Sans Unicode" pitchFamily="34" charset="0"/>
                <a:cs typeface="Lucida Sans Unicode" pitchFamily="34" charset="0"/>
              </a:rPr>
              <a:t>Modules</a:t>
            </a:r>
          </a:p>
        </p:txBody>
      </p:sp>
      <p:sp>
        <p:nvSpPr>
          <p:cNvPr id="19459" name="Text Box 3"/>
          <p:cNvSpPr txBox="1">
            <a:spLocks noChangeArrowheads="1"/>
          </p:cNvSpPr>
          <p:nvPr/>
        </p:nvSpPr>
        <p:spPr bwMode="auto">
          <a:xfrm>
            <a:off x="1271588" y="2324100"/>
            <a:ext cx="3778250" cy="4144963"/>
          </a:xfrm>
          <a:prstGeom prst="rect">
            <a:avLst/>
          </a:prstGeom>
          <a:noFill/>
          <a:ln w="9525">
            <a:noFill/>
            <a:miter lim="800000"/>
            <a:headEnd/>
            <a:tailEnd/>
          </a:ln>
        </p:spPr>
        <p:txBody>
          <a:bodyPr lIns="0" tIns="0" rIns="0" bIns="0">
            <a:spAutoFit/>
          </a:bodyPr>
          <a:lstStyle/>
          <a:p>
            <a:pPr defTabSz="828675" hangingPunct="0">
              <a:lnSpc>
                <a:spcPct val="93000"/>
              </a:lnSpc>
              <a:spcBef>
                <a:spcPts val="400"/>
              </a:spcBef>
              <a:buClr>
                <a:srgbClr val="000000"/>
              </a:buClr>
              <a:buSzPct val="45000"/>
              <a:buFont typeface="StarSymbol" charset="0"/>
              <a:buNone/>
              <a:tabLst>
                <a:tab pos="657225" algn="l"/>
                <a:tab pos="1312863" algn="l"/>
                <a:tab pos="1970088" algn="l"/>
                <a:tab pos="2627313" algn="l"/>
                <a:tab pos="3282950" algn="l"/>
                <a:tab pos="3940175" algn="l"/>
                <a:tab pos="4595813" algn="l"/>
                <a:tab pos="5253038" algn="l"/>
              </a:tabLst>
            </a:pPr>
            <a:r>
              <a:rPr lang="en-GB" sz="2000" b="1"/>
              <a:t>Resource</a:t>
            </a:r>
            <a:r>
              <a:rPr lang="en-GB" sz="2000" b="1">
                <a:solidFill>
                  <a:srgbClr val="FF9933"/>
                </a:solidFill>
              </a:rPr>
              <a:t/>
            </a:r>
            <a:br>
              <a:rPr lang="en-GB" sz="2000" b="1">
                <a:solidFill>
                  <a:srgbClr val="FF9933"/>
                </a:solidFill>
              </a:rPr>
            </a:br>
            <a:r>
              <a:rPr lang="en-GB" sz="1500"/>
              <a:t>The primary tool for bringing content into a course; may be plain text, uploaded files, links to the web, Wiki or Rich Text (Moodle has built-in text </a:t>
            </a:r>
            <a:r>
              <a:rPr lang="en-US" sz="1500"/>
              <a:t>editors</a:t>
            </a:r>
            <a:r>
              <a:rPr lang="en-GB" sz="1500"/>
              <a:t>) or a bibliography type reference. </a:t>
            </a:r>
          </a:p>
          <a:p>
            <a:pPr defTabSz="828675" hangingPunct="0">
              <a:lnSpc>
                <a:spcPct val="93000"/>
              </a:lnSpc>
              <a:spcBef>
                <a:spcPts val="400"/>
              </a:spcBef>
              <a:buClr>
                <a:srgbClr val="000000"/>
              </a:buClr>
              <a:buSzPct val="45000"/>
              <a:buFont typeface="StarSymbol" charset="0"/>
              <a:buNone/>
              <a:tabLst>
                <a:tab pos="657225" algn="l"/>
                <a:tab pos="1312863" algn="l"/>
                <a:tab pos="1970088" algn="l"/>
                <a:tab pos="2627313" algn="l"/>
                <a:tab pos="3282950" algn="l"/>
                <a:tab pos="3940175" algn="l"/>
                <a:tab pos="4595813" algn="l"/>
                <a:tab pos="5253038" algn="l"/>
              </a:tabLst>
            </a:pPr>
            <a:r>
              <a:rPr lang="en-GB" sz="2000" b="1"/>
              <a:t>Survey</a:t>
            </a:r>
            <a:r>
              <a:rPr lang="en-GB" sz="2000" b="1">
                <a:solidFill>
                  <a:srgbClr val="FF9933"/>
                </a:solidFill>
              </a:rPr>
              <a:t/>
            </a:r>
            <a:br>
              <a:rPr lang="en-GB" sz="2000" b="1">
                <a:solidFill>
                  <a:srgbClr val="FF9933"/>
                </a:solidFill>
              </a:rPr>
            </a:br>
            <a:r>
              <a:rPr lang="en-GB" sz="1500"/>
              <a:t>This module aids an instructor in making online classes more effective by offering a variety of surveys (COLLES, ATTLS),  including critical incident sampling.</a:t>
            </a:r>
          </a:p>
          <a:p>
            <a:pPr defTabSz="828675" hangingPunct="0">
              <a:lnSpc>
                <a:spcPct val="93000"/>
              </a:lnSpc>
              <a:spcBef>
                <a:spcPts val="400"/>
              </a:spcBef>
              <a:buClr>
                <a:srgbClr val="000000"/>
              </a:buClr>
              <a:buSzPct val="45000"/>
              <a:buFont typeface="StarSymbol" charset="0"/>
              <a:buNone/>
              <a:tabLst>
                <a:tab pos="657225" algn="l"/>
                <a:tab pos="1312863" algn="l"/>
                <a:tab pos="1970088" algn="l"/>
                <a:tab pos="2627313" algn="l"/>
                <a:tab pos="3282950" algn="l"/>
                <a:tab pos="3940175" algn="l"/>
                <a:tab pos="4595813" algn="l"/>
                <a:tab pos="5253038" algn="l"/>
              </a:tabLst>
            </a:pPr>
            <a:r>
              <a:rPr lang="en-GB" sz="2000" b="1"/>
              <a:t>Workshop</a:t>
            </a:r>
            <a:r>
              <a:rPr lang="en-GB" b="1">
                <a:solidFill>
                  <a:srgbClr val="FF9933"/>
                </a:solidFill>
              </a:rPr>
              <a:t/>
            </a:r>
            <a:br>
              <a:rPr lang="en-GB" b="1">
                <a:solidFill>
                  <a:srgbClr val="FF9933"/>
                </a:solidFill>
              </a:rPr>
            </a:br>
            <a:r>
              <a:rPr lang="en-GB" sz="1500"/>
              <a:t>An activity for peer assessment of documents (Word, PP etc.) that students submit online. Participants can assess each other’s project. Teacher makes final student assessment, and can control opening and closing periods.</a:t>
            </a:r>
          </a:p>
        </p:txBody>
      </p:sp>
      <p:pic>
        <p:nvPicPr>
          <p:cNvPr id="19462" name="Picture 6" descr="math"/>
          <p:cNvPicPr>
            <a:picLocks noChangeAspect="1" noChangeArrowheads="1"/>
          </p:cNvPicPr>
          <p:nvPr/>
        </p:nvPicPr>
        <p:blipFill>
          <a:blip r:embed="rId3" cstate="print"/>
          <a:srcRect/>
          <a:stretch>
            <a:fillRect/>
          </a:stretch>
        </p:blipFill>
        <p:spPr bwMode="auto">
          <a:xfrm>
            <a:off x="6035675" y="2579688"/>
            <a:ext cx="2651125" cy="1839912"/>
          </a:xfrm>
          <a:prstGeom prst="rect">
            <a:avLst/>
          </a:prstGeom>
          <a:noFill/>
          <a:ln w="9525">
            <a:solidFill>
              <a:schemeClr val="tx1"/>
            </a:solidFill>
            <a:miter lim="800000"/>
            <a:headEnd/>
            <a:tailEnd/>
          </a:ln>
          <a:effectLst>
            <a:outerShdw dist="107763" dir="2700000" algn="ctr" rotWithShape="0">
              <a:srgbClr val="808080">
                <a:alpha val="50000"/>
              </a:srgbClr>
            </a:outerShdw>
          </a:effectLst>
        </p:spPr>
      </p:pic>
      <p:sp>
        <p:nvSpPr>
          <p:cNvPr id="19463" name="Text Box 7"/>
          <p:cNvSpPr txBox="1">
            <a:spLocks noChangeArrowheads="1"/>
          </p:cNvSpPr>
          <p:nvPr/>
        </p:nvSpPr>
        <p:spPr bwMode="auto">
          <a:xfrm>
            <a:off x="5365750" y="6273800"/>
            <a:ext cx="3281363" cy="288925"/>
          </a:xfrm>
          <a:prstGeom prst="rect">
            <a:avLst/>
          </a:prstGeom>
          <a:noFill/>
          <a:ln w="9525">
            <a:noFill/>
            <a:miter lim="800000"/>
            <a:headEnd/>
            <a:tailEnd/>
          </a:ln>
        </p:spPr>
        <p:txBody>
          <a:bodyPr lIns="0" tIns="0" rIns="0" bIns="0">
            <a:spAutoFit/>
          </a:bodyPr>
          <a:lstStyle/>
          <a:p>
            <a:pPr defTabSz="828675" hangingPunct="0">
              <a:lnSpc>
                <a:spcPct val="95000"/>
              </a:lnSpc>
              <a:buClr>
                <a:srgbClr val="000000"/>
              </a:buClr>
              <a:buSzPct val="45000"/>
              <a:buFont typeface="StarSymbol" charset="0"/>
              <a:buNone/>
              <a:tabLst>
                <a:tab pos="657225" algn="l"/>
                <a:tab pos="1312863" algn="l"/>
                <a:tab pos="1970088" algn="l"/>
                <a:tab pos="2627313" algn="l"/>
                <a:tab pos="3282950" algn="l"/>
                <a:tab pos="3940175" algn="l"/>
              </a:tabLst>
            </a:pPr>
            <a:r>
              <a:rPr lang="en-GB" sz="1000" i="1">
                <a:latin typeface="Times New Roman" pitchFamily="18" charset="0"/>
              </a:rPr>
              <a:t>Moodle supports adding math expressions to a Resource activity, using the built-in HTML editor</a:t>
            </a:r>
          </a:p>
        </p:txBody>
      </p:sp>
      <p:pic>
        <p:nvPicPr>
          <p:cNvPr id="19464" name="Picture 8" descr="html"/>
          <p:cNvPicPr>
            <a:picLocks noChangeAspect="1" noChangeArrowheads="1"/>
          </p:cNvPicPr>
          <p:nvPr/>
        </p:nvPicPr>
        <p:blipFill>
          <a:blip r:embed="rId4" cstate="print"/>
          <a:srcRect/>
          <a:stretch>
            <a:fillRect/>
          </a:stretch>
        </p:blipFill>
        <p:spPr bwMode="auto">
          <a:xfrm>
            <a:off x="5376863" y="4329113"/>
            <a:ext cx="2943225" cy="1854200"/>
          </a:xfrm>
          <a:prstGeom prst="rect">
            <a:avLst/>
          </a:prstGeom>
          <a:noFill/>
          <a:ln w="3175">
            <a:solidFill>
              <a:srgbClr val="000000"/>
            </a:solidFill>
            <a:miter lim="800000"/>
            <a:headEnd/>
            <a:tailEnd/>
          </a:ln>
          <a:effectLst/>
        </p:spPr>
      </p:pic>
    </p:spTree>
  </p:cSld>
  <p:clrMapOvr>
    <a:masterClrMapping/>
  </p:clrMapOvr>
  <p:transition spd="med"/>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2"/>
          <p:cNvSpPr txBox="1">
            <a:spLocks noChangeArrowheads="1"/>
          </p:cNvSpPr>
          <p:nvPr/>
        </p:nvSpPr>
        <p:spPr bwMode="auto">
          <a:xfrm>
            <a:off x="1271588" y="2365375"/>
            <a:ext cx="4846637" cy="3103563"/>
          </a:xfrm>
          <a:prstGeom prst="rect">
            <a:avLst/>
          </a:prstGeom>
          <a:noFill/>
          <a:ln w="9525">
            <a:noFill/>
            <a:miter lim="800000"/>
            <a:headEnd/>
            <a:tailEnd/>
          </a:ln>
        </p:spPr>
        <p:txBody>
          <a:bodyPr lIns="0" tIns="0" rIns="0" bIns="0">
            <a:spAutoFit/>
          </a:bodyPr>
          <a:lstStyle/>
          <a:p>
            <a:pPr defTabSz="828675" hangingPunct="0">
              <a:lnSpc>
                <a:spcPct val="93000"/>
              </a:lnSpc>
              <a:spcBef>
                <a:spcPts val="400"/>
              </a:spcBef>
              <a:buClr>
                <a:srgbClr val="000000"/>
              </a:buClr>
              <a:buSzPct val="45000"/>
              <a:buFont typeface="StarSymbol" charset="0"/>
              <a:buNone/>
              <a:tabLst>
                <a:tab pos="657225" algn="l"/>
                <a:tab pos="1312863" algn="l"/>
                <a:tab pos="1970088" algn="l"/>
                <a:tab pos="2627313" algn="l"/>
                <a:tab pos="3282950" algn="l"/>
                <a:tab pos="3940175" algn="l"/>
                <a:tab pos="4595813" algn="l"/>
                <a:tab pos="5253038" algn="l"/>
              </a:tabLst>
            </a:pPr>
            <a:r>
              <a:rPr lang="en-GB" sz="1600"/>
              <a:t>Creating learning content is only part of what a good course management system (CMS) must do.  The CMS must </a:t>
            </a:r>
            <a:r>
              <a:rPr lang="en-GB" sz="1600" i="1"/>
              <a:t>manage</a:t>
            </a:r>
            <a:r>
              <a:rPr lang="en-GB" sz="1600"/>
              <a:t> learners in a variety of ways.  Learner management includes:</a:t>
            </a:r>
          </a:p>
          <a:p>
            <a:pPr marL="436563" lvl="1" indent="-239713" defTabSz="828675" hangingPunct="0">
              <a:lnSpc>
                <a:spcPct val="93000"/>
              </a:lnSpc>
              <a:spcBef>
                <a:spcPts val="1300"/>
              </a:spcBef>
              <a:spcAft>
                <a:spcPts val="1300"/>
              </a:spcAft>
              <a:buClr>
                <a:srgbClr val="000000"/>
              </a:buClr>
              <a:buSzPct val="104000"/>
              <a:buFont typeface="StarSymbol" charset="0"/>
              <a:buBlip>
                <a:blip r:embed="rId3"/>
              </a:buBlip>
              <a:tabLst>
                <a:tab pos="657225" algn="l"/>
                <a:tab pos="1312863" algn="l"/>
                <a:tab pos="1970088" algn="l"/>
                <a:tab pos="2627313" algn="l"/>
                <a:tab pos="3282950" algn="l"/>
                <a:tab pos="3940175" algn="l"/>
                <a:tab pos="4595813" algn="l"/>
                <a:tab pos="5253038" algn="l"/>
              </a:tabLst>
            </a:pPr>
            <a:r>
              <a:rPr lang="en-GB" sz="1600">
                <a:ea typeface="Lucida Sans Unicode" pitchFamily="34" charset="0"/>
                <a:cs typeface="Lucida Sans Unicode" pitchFamily="34" charset="0"/>
              </a:rPr>
              <a:t>Access to information about learners in a course.</a:t>
            </a:r>
          </a:p>
          <a:p>
            <a:pPr marL="436563" lvl="1" indent="-239713" defTabSz="828675" hangingPunct="0">
              <a:lnSpc>
                <a:spcPct val="93000"/>
              </a:lnSpc>
              <a:buClr>
                <a:srgbClr val="000000"/>
              </a:buClr>
              <a:buSzPct val="104000"/>
              <a:buFont typeface="StarSymbol" charset="0"/>
              <a:buBlip>
                <a:blip r:embed="rId3"/>
              </a:buBlip>
              <a:tabLst>
                <a:tab pos="657225" algn="l"/>
                <a:tab pos="1312863" algn="l"/>
                <a:tab pos="1970088" algn="l"/>
                <a:tab pos="2627313" algn="l"/>
                <a:tab pos="3282950" algn="l"/>
                <a:tab pos="3940175" algn="l"/>
                <a:tab pos="4595813" algn="l"/>
                <a:tab pos="5253038" algn="l"/>
              </a:tabLst>
            </a:pPr>
            <a:r>
              <a:rPr lang="en-GB" sz="1600">
                <a:ea typeface="Lucida Sans Unicode" pitchFamily="34" charset="0"/>
                <a:cs typeface="Lucida Sans Unicode" pitchFamily="34" charset="0"/>
              </a:rPr>
              <a:t>Ability to segment participants into groups.</a:t>
            </a:r>
          </a:p>
          <a:p>
            <a:pPr marL="436563" lvl="1" indent="-239713" defTabSz="828675" hangingPunct="0">
              <a:lnSpc>
                <a:spcPct val="93000"/>
              </a:lnSpc>
              <a:spcBef>
                <a:spcPts val="1088"/>
              </a:spcBef>
              <a:buClr>
                <a:srgbClr val="000000"/>
              </a:buClr>
              <a:buSzPct val="104000"/>
              <a:buFont typeface="StarSymbol" charset="0"/>
              <a:buBlip>
                <a:blip r:embed="rId3"/>
              </a:buBlip>
              <a:tabLst>
                <a:tab pos="657225" algn="l"/>
                <a:tab pos="1312863" algn="l"/>
                <a:tab pos="1970088" algn="l"/>
                <a:tab pos="2627313" algn="l"/>
                <a:tab pos="3282950" algn="l"/>
                <a:tab pos="3940175" algn="l"/>
                <a:tab pos="4595813" algn="l"/>
                <a:tab pos="5253038" algn="l"/>
              </a:tabLst>
            </a:pPr>
            <a:r>
              <a:rPr lang="en-GB" sz="1600">
                <a:ea typeface="Lucida Sans Unicode" pitchFamily="34" charset="0"/>
                <a:cs typeface="Lucida Sans Unicode" pitchFamily="34" charset="0"/>
              </a:rPr>
              <a:t>Site, course and user calendar event scheduling.</a:t>
            </a:r>
          </a:p>
          <a:p>
            <a:pPr marL="436563" lvl="1" indent="-239713" defTabSz="828675" hangingPunct="0">
              <a:lnSpc>
                <a:spcPct val="93000"/>
              </a:lnSpc>
              <a:spcBef>
                <a:spcPts val="1088"/>
              </a:spcBef>
              <a:buClr>
                <a:srgbClr val="000000"/>
              </a:buClr>
              <a:buSzPct val="104000"/>
              <a:buFont typeface="StarSymbol" charset="0"/>
              <a:buBlip>
                <a:blip r:embed="rId3"/>
              </a:buBlip>
              <a:tabLst>
                <a:tab pos="657225" algn="l"/>
                <a:tab pos="1312863" algn="l"/>
                <a:tab pos="1970088" algn="l"/>
                <a:tab pos="2627313" algn="l"/>
                <a:tab pos="3282950" algn="l"/>
                <a:tab pos="3940175" algn="l"/>
                <a:tab pos="4595813" algn="l"/>
                <a:tab pos="5253038" algn="l"/>
              </a:tabLst>
            </a:pPr>
            <a:r>
              <a:rPr lang="en-GB" sz="1600"/>
              <a:t>And so much more…e.g. applying scales to different learner activities, managing grades, tracking user access logs and uploading external files for use within the course etc.</a:t>
            </a:r>
          </a:p>
        </p:txBody>
      </p:sp>
      <p:pic>
        <p:nvPicPr>
          <p:cNvPr id="21507" name="Picture 3" descr="learnman"/>
          <p:cNvPicPr>
            <a:picLocks noChangeAspect="1" noChangeArrowheads="1"/>
          </p:cNvPicPr>
          <p:nvPr/>
        </p:nvPicPr>
        <p:blipFill>
          <a:blip r:embed="rId4" cstate="print"/>
          <a:srcRect/>
          <a:stretch>
            <a:fillRect/>
          </a:stretch>
        </p:blipFill>
        <p:spPr bwMode="auto">
          <a:xfrm>
            <a:off x="6559550" y="1971675"/>
            <a:ext cx="1658938" cy="1114425"/>
          </a:xfrm>
          <a:prstGeom prst="rect">
            <a:avLst/>
          </a:prstGeom>
          <a:noFill/>
          <a:ln w="3175">
            <a:solidFill>
              <a:srgbClr val="000000"/>
            </a:solidFill>
            <a:miter lim="800000"/>
            <a:headEnd/>
            <a:tailEnd/>
          </a:ln>
          <a:effectLst>
            <a:outerShdw dist="107763" dir="2700000" algn="ctr" rotWithShape="0">
              <a:srgbClr val="808080">
                <a:alpha val="50000"/>
              </a:srgbClr>
            </a:outerShdw>
          </a:effectLst>
        </p:spPr>
      </p:pic>
      <p:sp>
        <p:nvSpPr>
          <p:cNvPr id="21508" name="Rectangle 4"/>
          <p:cNvSpPr>
            <a:spLocks noChangeArrowheads="1"/>
          </p:cNvSpPr>
          <p:nvPr>
            <p:ph type="title"/>
          </p:nvPr>
        </p:nvSpPr>
        <p:spPr bwMode="auto">
          <a:xfrm>
            <a:off x="1271588" y="1635125"/>
            <a:ext cx="6788150" cy="879475"/>
          </a:xfrm>
          <a:noFill/>
          <a:ln>
            <a:miter lim="800000"/>
            <a:headEnd/>
            <a:tailEnd/>
          </a:ln>
        </p:spPr>
        <p:txBody>
          <a:bodyPr vert="horz" wrap="square" lIns="0" tIns="0" rIns="0" bIns="0" numCol="1" anchor="ctr" anchorCtr="0" compatLnSpc="1">
            <a:prstTxWarp prst="textNoShape">
              <a:avLst/>
            </a:prstTxWarp>
          </a:bodyPr>
          <a:lstStyle/>
          <a:p>
            <a:pPr algn="l" defTabSz="414338" hangingPunct="0">
              <a:lnSpc>
                <a:spcPct val="93000"/>
              </a:lnSpc>
              <a:buClr>
                <a:srgbClr val="000000"/>
              </a:buClr>
              <a:buSzPct val="45000"/>
              <a:buFont typeface="StarSymbol" charset="0"/>
              <a:buNone/>
              <a:tabLst>
                <a:tab pos="657225" algn="l"/>
                <a:tab pos="1312863" algn="l"/>
                <a:tab pos="1970088" algn="l"/>
                <a:tab pos="2627313" algn="l"/>
                <a:tab pos="3282950" algn="l"/>
                <a:tab pos="3940175" algn="l"/>
                <a:tab pos="4595813" algn="l"/>
                <a:tab pos="5253038" algn="l"/>
                <a:tab pos="5910263" algn="l"/>
                <a:tab pos="6565900" algn="l"/>
              </a:tabLst>
            </a:pPr>
            <a:r>
              <a:rPr lang="en-GB" sz="2400" b="1" i="1">
                <a:solidFill>
                  <a:schemeClr val="tx1"/>
                </a:solidFill>
                <a:ea typeface="Lucida Sans Unicode" pitchFamily="34" charset="0"/>
                <a:cs typeface="Lucida Sans Unicode" pitchFamily="34" charset="0"/>
              </a:rPr>
              <a:t>Learner Management </a:t>
            </a:r>
            <a:r>
              <a:rPr lang="en-US" sz="2400" b="1" i="1">
                <a:solidFill>
                  <a:schemeClr val="tx1"/>
                </a:solidFill>
                <a:ea typeface="Lucida Sans Unicode" pitchFamily="34" charset="0"/>
                <a:cs typeface="Lucida Sans Unicode" pitchFamily="34" charset="0"/>
              </a:rPr>
              <a:t>Features</a:t>
            </a:r>
          </a:p>
        </p:txBody>
      </p:sp>
    </p:spTree>
  </p:cSld>
  <p:clrMapOvr>
    <a:masterClrMapping/>
  </p:clrMapOvr>
  <p:transition spd="med"/>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ChangeArrowheads="1"/>
          </p:cNvSpPr>
          <p:nvPr>
            <p:ph type="title"/>
          </p:nvPr>
        </p:nvSpPr>
        <p:spPr bwMode="auto">
          <a:xfrm>
            <a:off x="1273175" y="1858963"/>
            <a:ext cx="7248525" cy="776287"/>
          </a:xfrm>
          <a:noFill/>
          <a:ln>
            <a:miter lim="800000"/>
            <a:headEnd/>
            <a:tailEnd/>
          </a:ln>
        </p:spPr>
        <p:txBody>
          <a:bodyPr vert="horz" wrap="square" lIns="0" tIns="0" rIns="0" bIns="0" numCol="1" anchor="ctr" anchorCtr="0" compatLnSpc="1">
            <a:prstTxWarp prst="textNoShape">
              <a:avLst/>
            </a:prstTxWarp>
          </a:bodyPr>
          <a:lstStyle/>
          <a:p>
            <a:pPr algn="l" defTabSz="414338" hangingPunct="0">
              <a:lnSpc>
                <a:spcPct val="93000"/>
              </a:lnSpc>
              <a:buClr>
                <a:srgbClr val="000000"/>
              </a:buClr>
              <a:buSzPct val="45000"/>
              <a:buFont typeface="StarSymbol" charset="0"/>
              <a:buNone/>
              <a:tabLst>
                <a:tab pos="657225" algn="l"/>
                <a:tab pos="1312863" algn="l"/>
                <a:tab pos="1970088" algn="l"/>
                <a:tab pos="2627313" algn="l"/>
                <a:tab pos="3282950" algn="l"/>
                <a:tab pos="3940175" algn="l"/>
                <a:tab pos="4595813" algn="l"/>
                <a:tab pos="5253038" algn="l"/>
                <a:tab pos="5910263" algn="l"/>
                <a:tab pos="6565900" algn="l"/>
              </a:tabLst>
            </a:pPr>
            <a:r>
              <a:rPr lang="en-GB" sz="2400" b="1" i="1">
                <a:solidFill>
                  <a:schemeClr val="tx1"/>
                </a:solidFill>
                <a:ea typeface="Lucida Sans Unicode" pitchFamily="34" charset="0"/>
                <a:cs typeface="Lucida Sans Unicode" pitchFamily="34" charset="0"/>
              </a:rPr>
              <a:t>Learner Management Features – </a:t>
            </a:r>
            <a:r>
              <a:rPr lang="en-GB" sz="2400" b="1">
                <a:solidFill>
                  <a:srgbClr val="FF9933"/>
                </a:solidFill>
                <a:ea typeface="Lucida Sans Unicode" pitchFamily="34" charset="0"/>
                <a:cs typeface="Lucida Sans Unicode" pitchFamily="34" charset="0"/>
              </a:rPr>
              <a:t>Participants</a:t>
            </a:r>
            <a:r>
              <a:rPr lang="en-GB" sz="2400" b="1" i="1">
                <a:solidFill>
                  <a:schemeClr val="tx1"/>
                </a:solidFill>
                <a:ea typeface="Lucida Sans Unicode" pitchFamily="34" charset="0"/>
                <a:cs typeface="Lucida Sans Unicode" pitchFamily="34" charset="0"/>
              </a:rPr>
              <a:t/>
            </a:r>
            <a:br>
              <a:rPr lang="en-GB" sz="2400" b="1" i="1">
                <a:solidFill>
                  <a:schemeClr val="tx1"/>
                </a:solidFill>
                <a:ea typeface="Lucida Sans Unicode" pitchFamily="34" charset="0"/>
                <a:cs typeface="Lucida Sans Unicode" pitchFamily="34" charset="0"/>
              </a:rPr>
            </a:br>
            <a:endParaRPr lang="en-GB" sz="2400" b="1" i="1">
              <a:solidFill>
                <a:schemeClr val="tx1"/>
              </a:solidFill>
              <a:ea typeface="Lucida Sans Unicode" pitchFamily="34" charset="0"/>
              <a:cs typeface="Lucida Sans Unicode" pitchFamily="34" charset="0"/>
            </a:endParaRPr>
          </a:p>
        </p:txBody>
      </p:sp>
      <p:sp>
        <p:nvSpPr>
          <p:cNvPr id="23555" name="Text Box 3"/>
          <p:cNvSpPr txBox="1">
            <a:spLocks noChangeArrowheads="1"/>
          </p:cNvSpPr>
          <p:nvPr/>
        </p:nvSpPr>
        <p:spPr bwMode="auto">
          <a:xfrm>
            <a:off x="1271588" y="2365375"/>
            <a:ext cx="5287962" cy="908050"/>
          </a:xfrm>
          <a:prstGeom prst="rect">
            <a:avLst/>
          </a:prstGeom>
          <a:noFill/>
          <a:ln w="9525">
            <a:noFill/>
            <a:miter lim="800000"/>
            <a:headEnd/>
            <a:tailEnd/>
          </a:ln>
        </p:spPr>
        <p:txBody>
          <a:bodyPr lIns="0" tIns="0" rIns="0" bIns="0">
            <a:spAutoFit/>
          </a:bodyPr>
          <a:lstStyle/>
          <a:p>
            <a:pPr defTabSz="828675" hangingPunct="0">
              <a:lnSpc>
                <a:spcPct val="93000"/>
              </a:lnSpc>
              <a:spcBef>
                <a:spcPts val="400"/>
              </a:spcBef>
              <a:buClr>
                <a:srgbClr val="000000"/>
              </a:buClr>
              <a:buSzPct val="45000"/>
              <a:buFont typeface="StarSymbol" charset="0"/>
              <a:buNone/>
              <a:tabLst>
                <a:tab pos="657225" algn="l"/>
                <a:tab pos="1312863" algn="l"/>
                <a:tab pos="1970088" algn="l"/>
                <a:tab pos="2627313" algn="l"/>
                <a:tab pos="3282950" algn="l"/>
                <a:tab pos="3940175" algn="l"/>
                <a:tab pos="4595813" algn="l"/>
                <a:tab pos="5253038" algn="l"/>
              </a:tabLst>
            </a:pPr>
            <a:r>
              <a:rPr lang="en-GB" sz="1600"/>
              <a:t>One click and you can view activity from all participants enrolled in the course.  Learners create a personal profile that can include a picture, helping connect students socially in the online learning community.</a:t>
            </a:r>
          </a:p>
        </p:txBody>
      </p:sp>
      <p:pic>
        <p:nvPicPr>
          <p:cNvPr id="23557" name="Picture 5" descr="people"/>
          <p:cNvPicPr>
            <a:picLocks noChangeAspect="1" noChangeArrowheads="1"/>
          </p:cNvPicPr>
          <p:nvPr/>
        </p:nvPicPr>
        <p:blipFill>
          <a:blip r:embed="rId3" cstate="print"/>
          <a:srcRect/>
          <a:stretch>
            <a:fillRect/>
          </a:stretch>
        </p:blipFill>
        <p:spPr bwMode="auto">
          <a:xfrm>
            <a:off x="6954838" y="2495550"/>
            <a:ext cx="1257300" cy="773113"/>
          </a:xfrm>
          <a:prstGeom prst="rect">
            <a:avLst/>
          </a:prstGeom>
          <a:noFill/>
          <a:ln w="3175">
            <a:solidFill>
              <a:srgbClr val="000000"/>
            </a:solidFill>
            <a:miter lim="800000"/>
            <a:headEnd/>
            <a:tailEnd/>
          </a:ln>
          <a:effectLst/>
        </p:spPr>
      </p:pic>
      <p:pic>
        <p:nvPicPr>
          <p:cNvPr id="23559" name="Picture 7" descr="profile"/>
          <p:cNvPicPr>
            <a:picLocks noChangeAspect="1" noChangeArrowheads="1"/>
          </p:cNvPicPr>
          <p:nvPr/>
        </p:nvPicPr>
        <p:blipFill>
          <a:blip r:embed="rId4" cstate="print"/>
          <a:srcRect/>
          <a:stretch>
            <a:fillRect/>
          </a:stretch>
        </p:blipFill>
        <p:spPr bwMode="auto">
          <a:xfrm>
            <a:off x="1311275" y="3506788"/>
            <a:ext cx="3765550" cy="2922587"/>
          </a:xfrm>
          <a:prstGeom prst="rect">
            <a:avLst/>
          </a:prstGeom>
          <a:noFill/>
          <a:ln w="3175">
            <a:solidFill>
              <a:srgbClr val="000000"/>
            </a:solidFill>
            <a:miter lim="800000"/>
            <a:headEnd/>
            <a:tailEnd/>
          </a:ln>
        </p:spPr>
      </p:pic>
      <p:sp>
        <p:nvSpPr>
          <p:cNvPr id="23560" name="Text Box 8"/>
          <p:cNvSpPr txBox="1">
            <a:spLocks noChangeArrowheads="1"/>
          </p:cNvSpPr>
          <p:nvPr/>
        </p:nvSpPr>
        <p:spPr bwMode="auto">
          <a:xfrm>
            <a:off x="5183188" y="5183188"/>
            <a:ext cx="2474912" cy="854075"/>
          </a:xfrm>
          <a:prstGeom prst="rect">
            <a:avLst/>
          </a:prstGeom>
          <a:noFill/>
          <a:ln w="9525">
            <a:noFill/>
            <a:miter lim="800000"/>
            <a:headEnd/>
            <a:tailEnd/>
          </a:ln>
          <a:effectLst/>
        </p:spPr>
        <p:txBody>
          <a:bodyPr>
            <a:spAutoFit/>
          </a:bodyPr>
          <a:lstStyle/>
          <a:p>
            <a:pPr>
              <a:spcBef>
                <a:spcPct val="50000"/>
              </a:spcBef>
            </a:pPr>
            <a:r>
              <a:rPr lang="en-US" sz="1000" i="1">
                <a:latin typeface="Times New Roman" pitchFamily="18" charset="0"/>
              </a:rPr>
              <a:t>Learners complete a personal profile</a:t>
            </a:r>
            <a:br>
              <a:rPr lang="en-US" sz="1000" i="1">
                <a:latin typeface="Times New Roman" pitchFamily="18" charset="0"/>
              </a:rPr>
            </a:br>
            <a:r>
              <a:rPr lang="en-US" sz="1000" i="1">
                <a:latin typeface="Times New Roman" pitchFamily="18" charset="0"/>
              </a:rPr>
              <a:t>page that helps build the online learning community.  Adding a picture and</a:t>
            </a:r>
            <a:br>
              <a:rPr lang="en-US" sz="1000" i="1">
                <a:latin typeface="Times New Roman" pitchFamily="18" charset="0"/>
              </a:rPr>
            </a:br>
            <a:r>
              <a:rPr lang="en-US" sz="1000" i="1">
                <a:latin typeface="Times New Roman" pitchFamily="18" charset="0"/>
              </a:rPr>
              <a:t>details to the profile creates a social</a:t>
            </a:r>
            <a:br>
              <a:rPr lang="en-US" sz="1000" i="1">
                <a:latin typeface="Times New Roman" pitchFamily="18" charset="0"/>
              </a:rPr>
            </a:br>
            <a:r>
              <a:rPr lang="en-US" sz="1000" i="1">
                <a:latin typeface="Times New Roman" pitchFamily="18" charset="0"/>
              </a:rPr>
              <a:t>connection.</a:t>
            </a:r>
          </a:p>
        </p:txBody>
      </p:sp>
    </p:spTree>
  </p:cSld>
  <p:clrMapOvr>
    <a:masterClrMapping/>
  </p:clrMapOvr>
  <p:transition spd="med"/>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ChangeArrowheads="1"/>
          </p:cNvSpPr>
          <p:nvPr>
            <p:ph type="title"/>
          </p:nvPr>
        </p:nvSpPr>
        <p:spPr bwMode="auto">
          <a:xfrm>
            <a:off x="1271588" y="1855788"/>
            <a:ext cx="6788150" cy="788987"/>
          </a:xfrm>
          <a:noFill/>
          <a:ln>
            <a:miter lim="800000"/>
            <a:headEnd/>
            <a:tailEnd/>
          </a:ln>
        </p:spPr>
        <p:txBody>
          <a:bodyPr vert="horz" wrap="square" lIns="0" tIns="0" rIns="0" bIns="0" numCol="1" anchor="ctr" anchorCtr="0" compatLnSpc="1">
            <a:prstTxWarp prst="textNoShape">
              <a:avLst/>
            </a:prstTxWarp>
          </a:bodyPr>
          <a:lstStyle/>
          <a:p>
            <a:pPr algn="l" defTabSz="414338" hangingPunct="0">
              <a:lnSpc>
                <a:spcPct val="93000"/>
              </a:lnSpc>
              <a:buClr>
                <a:srgbClr val="000000"/>
              </a:buClr>
              <a:buSzPct val="45000"/>
              <a:buFont typeface="StarSymbol" charset="0"/>
              <a:buNone/>
              <a:tabLst>
                <a:tab pos="657225" algn="l"/>
                <a:tab pos="1312863" algn="l"/>
                <a:tab pos="1970088" algn="l"/>
                <a:tab pos="2627313" algn="l"/>
                <a:tab pos="3282950" algn="l"/>
                <a:tab pos="3940175" algn="l"/>
                <a:tab pos="4595813" algn="l"/>
                <a:tab pos="5253038" algn="l"/>
                <a:tab pos="5910263" algn="l"/>
                <a:tab pos="6565900" algn="l"/>
              </a:tabLst>
            </a:pPr>
            <a:r>
              <a:rPr lang="en-GB" sz="2400" b="1" i="1">
                <a:solidFill>
                  <a:schemeClr val="tx1"/>
                </a:solidFill>
                <a:ea typeface="Lucida Sans Unicode" pitchFamily="34" charset="0"/>
                <a:cs typeface="Lucida Sans Unicode" pitchFamily="34" charset="0"/>
              </a:rPr>
              <a:t>Learner Management Features - </a:t>
            </a:r>
            <a:r>
              <a:rPr lang="en-GB" sz="2400" b="1">
                <a:solidFill>
                  <a:srgbClr val="FF9933"/>
                </a:solidFill>
                <a:ea typeface="Lucida Sans Unicode" pitchFamily="34" charset="0"/>
                <a:cs typeface="Lucida Sans Unicode" pitchFamily="34" charset="0"/>
              </a:rPr>
              <a:t>Groups</a:t>
            </a:r>
            <a:r>
              <a:rPr lang="en-GB" sz="2500" b="1" i="1">
                <a:solidFill>
                  <a:schemeClr val="tx1"/>
                </a:solidFill>
                <a:ea typeface="Lucida Sans Unicode" pitchFamily="34" charset="0"/>
                <a:cs typeface="Lucida Sans Unicode" pitchFamily="34" charset="0"/>
              </a:rPr>
              <a:t/>
            </a:r>
            <a:br>
              <a:rPr lang="en-GB" sz="2500" b="1" i="1">
                <a:solidFill>
                  <a:schemeClr val="tx1"/>
                </a:solidFill>
                <a:ea typeface="Lucida Sans Unicode" pitchFamily="34" charset="0"/>
                <a:cs typeface="Lucida Sans Unicode" pitchFamily="34" charset="0"/>
              </a:rPr>
            </a:br>
            <a:endParaRPr lang="en-GB" sz="2500" b="1" i="1">
              <a:solidFill>
                <a:schemeClr val="tx1"/>
              </a:solidFill>
              <a:ea typeface="Lucida Sans Unicode" pitchFamily="34" charset="0"/>
              <a:cs typeface="Lucida Sans Unicode" pitchFamily="34" charset="0"/>
            </a:endParaRPr>
          </a:p>
        </p:txBody>
      </p:sp>
      <p:sp>
        <p:nvSpPr>
          <p:cNvPr id="25603" name="Text Box 3"/>
          <p:cNvSpPr txBox="1">
            <a:spLocks noChangeArrowheads="1"/>
          </p:cNvSpPr>
          <p:nvPr/>
        </p:nvSpPr>
        <p:spPr bwMode="auto">
          <a:xfrm>
            <a:off x="1271588" y="2371725"/>
            <a:ext cx="5070475" cy="1135063"/>
          </a:xfrm>
          <a:prstGeom prst="rect">
            <a:avLst/>
          </a:prstGeom>
          <a:noFill/>
          <a:ln w="9525">
            <a:noFill/>
            <a:miter lim="800000"/>
            <a:headEnd/>
            <a:tailEnd/>
          </a:ln>
        </p:spPr>
        <p:txBody>
          <a:bodyPr lIns="0" tIns="0" rIns="0" bIns="0">
            <a:spAutoFit/>
          </a:bodyPr>
          <a:lstStyle/>
          <a:p>
            <a:pPr defTabSz="828675" hangingPunct="0">
              <a:lnSpc>
                <a:spcPct val="93000"/>
              </a:lnSpc>
              <a:spcBef>
                <a:spcPts val="400"/>
              </a:spcBef>
              <a:buClr>
                <a:srgbClr val="000000"/>
              </a:buClr>
              <a:buSzPct val="45000"/>
              <a:buFont typeface="StarSymbol" charset="0"/>
              <a:buNone/>
              <a:tabLst>
                <a:tab pos="657225" algn="l"/>
                <a:tab pos="1312863" algn="l"/>
                <a:tab pos="1970088" algn="l"/>
                <a:tab pos="2627313" algn="l"/>
                <a:tab pos="3282950" algn="l"/>
                <a:tab pos="3940175" algn="l"/>
                <a:tab pos="4595813" algn="l"/>
                <a:tab pos="5253038" algn="l"/>
              </a:tabLst>
            </a:pPr>
            <a:r>
              <a:rPr lang="en-GB" sz="1600"/>
              <a:t>Assigning learners to a group is a common practice in education and business.  Moodle allows the course instructor to easily create group </a:t>
            </a:r>
            <a:r>
              <a:rPr lang="en-US" sz="1600"/>
              <a:t>categories, and determine how members will interact with each other and within various activities</a:t>
            </a:r>
            <a:r>
              <a:rPr lang="en-GB" sz="1600"/>
              <a:t>.  </a:t>
            </a:r>
          </a:p>
        </p:txBody>
      </p:sp>
      <p:sp>
        <p:nvSpPr>
          <p:cNvPr id="25604" name="Text Box 4"/>
          <p:cNvSpPr txBox="1">
            <a:spLocks noChangeArrowheads="1"/>
          </p:cNvSpPr>
          <p:nvPr/>
        </p:nvSpPr>
        <p:spPr bwMode="auto">
          <a:xfrm>
            <a:off x="1271588" y="6183313"/>
            <a:ext cx="3675062" cy="288925"/>
          </a:xfrm>
          <a:prstGeom prst="rect">
            <a:avLst/>
          </a:prstGeom>
          <a:noFill/>
          <a:ln w="9525">
            <a:noFill/>
            <a:miter lim="800000"/>
            <a:headEnd/>
            <a:tailEnd/>
          </a:ln>
        </p:spPr>
        <p:txBody>
          <a:bodyPr lIns="0" tIns="0" rIns="0" bIns="0">
            <a:spAutoFit/>
          </a:bodyPr>
          <a:lstStyle/>
          <a:p>
            <a:pPr defTabSz="828675" hangingPunct="0">
              <a:lnSpc>
                <a:spcPct val="95000"/>
              </a:lnSpc>
              <a:buClr>
                <a:srgbClr val="000000"/>
              </a:buClr>
              <a:buSzPct val="45000"/>
              <a:buFont typeface="StarSymbol" charset="0"/>
              <a:buNone/>
              <a:tabLst>
                <a:tab pos="657225" algn="l"/>
                <a:tab pos="1312863" algn="l"/>
                <a:tab pos="1970088" algn="l"/>
                <a:tab pos="2627313" algn="l"/>
              </a:tabLst>
            </a:pPr>
            <a:r>
              <a:rPr lang="en-GB" sz="1000" i="1">
                <a:latin typeface="Times New Roman" pitchFamily="18" charset="0"/>
              </a:rPr>
              <a:t>Creating distinct group names is easy. Learners and teachers are assigned to a group by clicking a single button.</a:t>
            </a:r>
          </a:p>
        </p:txBody>
      </p:sp>
      <p:pic>
        <p:nvPicPr>
          <p:cNvPr id="25606" name="Picture 6" descr="groups"/>
          <p:cNvPicPr>
            <a:picLocks noChangeAspect="1" noChangeArrowheads="1"/>
          </p:cNvPicPr>
          <p:nvPr/>
        </p:nvPicPr>
        <p:blipFill>
          <a:blip r:embed="rId3" cstate="print"/>
          <a:srcRect/>
          <a:stretch>
            <a:fillRect/>
          </a:stretch>
        </p:blipFill>
        <p:spPr bwMode="auto">
          <a:xfrm>
            <a:off x="1271588" y="3729038"/>
            <a:ext cx="3792537" cy="2333625"/>
          </a:xfrm>
          <a:prstGeom prst="rect">
            <a:avLst/>
          </a:prstGeom>
          <a:noFill/>
          <a:ln w="3175">
            <a:solidFill>
              <a:srgbClr val="000000"/>
            </a:solidFill>
            <a:miter lim="800000"/>
            <a:headEnd/>
            <a:tailEnd/>
          </a:ln>
        </p:spPr>
      </p:pic>
      <p:pic>
        <p:nvPicPr>
          <p:cNvPr id="25607" name="Picture 7" descr="people"/>
          <p:cNvPicPr>
            <a:picLocks noChangeAspect="1" noChangeArrowheads="1"/>
          </p:cNvPicPr>
          <p:nvPr/>
        </p:nvPicPr>
        <p:blipFill>
          <a:blip r:embed="rId4" cstate="print"/>
          <a:srcRect/>
          <a:stretch>
            <a:fillRect/>
          </a:stretch>
        </p:blipFill>
        <p:spPr bwMode="auto">
          <a:xfrm>
            <a:off x="6954838" y="2495550"/>
            <a:ext cx="1257300" cy="773113"/>
          </a:xfrm>
          <a:prstGeom prst="rect">
            <a:avLst/>
          </a:prstGeom>
          <a:noFill/>
          <a:ln w="3175">
            <a:solidFill>
              <a:srgbClr val="000000"/>
            </a:solidFill>
            <a:miter lim="800000"/>
            <a:headEnd/>
            <a:tailEnd/>
          </a:ln>
          <a:effectLst/>
        </p:spPr>
      </p:pic>
    </p:spTree>
  </p:cSld>
  <p:clrMapOvr>
    <a:masterClrMapping/>
  </p:clrMapOvr>
  <p:transition spd="med"/>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ChangeArrowheads="1"/>
          </p:cNvSpPr>
          <p:nvPr>
            <p:ph type="title"/>
          </p:nvPr>
        </p:nvSpPr>
        <p:spPr bwMode="auto">
          <a:xfrm>
            <a:off x="1271588" y="1909763"/>
            <a:ext cx="6764337" cy="660400"/>
          </a:xfrm>
          <a:noFill/>
          <a:ln>
            <a:miter lim="800000"/>
            <a:headEnd/>
            <a:tailEnd/>
          </a:ln>
        </p:spPr>
        <p:txBody>
          <a:bodyPr vert="horz" wrap="square" lIns="0" tIns="0" rIns="0" bIns="0" numCol="1" anchor="ctr" anchorCtr="0" compatLnSpc="1">
            <a:prstTxWarp prst="textNoShape">
              <a:avLst/>
            </a:prstTxWarp>
          </a:bodyPr>
          <a:lstStyle/>
          <a:p>
            <a:pPr algn="l" defTabSz="414338" hangingPunct="0">
              <a:lnSpc>
                <a:spcPct val="93000"/>
              </a:lnSpc>
              <a:buClr>
                <a:srgbClr val="000000"/>
              </a:buClr>
              <a:buSzPct val="45000"/>
              <a:buFont typeface="StarSymbol" charset="0"/>
              <a:buNone/>
              <a:tabLst>
                <a:tab pos="657225" algn="l"/>
                <a:tab pos="1312863" algn="l"/>
                <a:tab pos="1970088" algn="l"/>
                <a:tab pos="2627313" algn="l"/>
                <a:tab pos="3282950" algn="l"/>
                <a:tab pos="3940175" algn="l"/>
                <a:tab pos="4595813" algn="l"/>
                <a:tab pos="5253038" algn="l"/>
                <a:tab pos="5910263" algn="l"/>
                <a:tab pos="6565900" algn="l"/>
              </a:tabLst>
            </a:pPr>
            <a:r>
              <a:rPr lang="en-GB" sz="2400" b="1" i="1">
                <a:solidFill>
                  <a:schemeClr val="tx1"/>
                </a:solidFill>
                <a:ea typeface="Lucida Sans Unicode" pitchFamily="34" charset="0"/>
                <a:cs typeface="Lucida Sans Unicode" pitchFamily="34" charset="0"/>
              </a:rPr>
              <a:t>Learner Management Features - </a:t>
            </a:r>
            <a:r>
              <a:rPr lang="en-GB" sz="2400" b="1">
                <a:solidFill>
                  <a:srgbClr val="FF9933"/>
                </a:solidFill>
                <a:ea typeface="Lucida Sans Unicode" pitchFamily="34" charset="0"/>
                <a:cs typeface="Lucida Sans Unicode" pitchFamily="34" charset="0"/>
              </a:rPr>
              <a:t>Calendar</a:t>
            </a:r>
            <a:r>
              <a:rPr lang="en-GB" sz="2400" b="1" i="1">
                <a:solidFill>
                  <a:srgbClr val="FF9933"/>
                </a:solidFill>
                <a:ea typeface="Lucida Sans Unicode" pitchFamily="34" charset="0"/>
                <a:cs typeface="Lucida Sans Unicode" pitchFamily="34" charset="0"/>
              </a:rPr>
              <a:t/>
            </a:r>
            <a:br>
              <a:rPr lang="en-GB" sz="2400" b="1" i="1">
                <a:solidFill>
                  <a:srgbClr val="FF9933"/>
                </a:solidFill>
                <a:ea typeface="Lucida Sans Unicode" pitchFamily="34" charset="0"/>
                <a:cs typeface="Lucida Sans Unicode" pitchFamily="34" charset="0"/>
              </a:rPr>
            </a:br>
            <a:endParaRPr lang="en-GB" sz="2400" b="1" i="1">
              <a:solidFill>
                <a:srgbClr val="FF9933"/>
              </a:solidFill>
              <a:ea typeface="Lucida Sans Unicode" pitchFamily="34" charset="0"/>
              <a:cs typeface="Lucida Sans Unicode" pitchFamily="34" charset="0"/>
            </a:endParaRPr>
          </a:p>
        </p:txBody>
      </p:sp>
      <p:sp>
        <p:nvSpPr>
          <p:cNvPr id="27651" name="Text Box 3"/>
          <p:cNvSpPr txBox="1">
            <a:spLocks noChangeArrowheads="1"/>
          </p:cNvSpPr>
          <p:nvPr/>
        </p:nvSpPr>
        <p:spPr bwMode="auto">
          <a:xfrm>
            <a:off x="1271588" y="2371725"/>
            <a:ext cx="5765800" cy="2813050"/>
          </a:xfrm>
          <a:prstGeom prst="rect">
            <a:avLst/>
          </a:prstGeom>
          <a:noFill/>
          <a:ln w="9525">
            <a:noFill/>
            <a:miter lim="800000"/>
            <a:headEnd/>
            <a:tailEnd/>
          </a:ln>
        </p:spPr>
        <p:txBody>
          <a:bodyPr lIns="0" tIns="0" rIns="0" bIns="0">
            <a:spAutoFit/>
          </a:bodyPr>
          <a:lstStyle/>
          <a:p>
            <a:pPr defTabSz="828675" hangingPunct="0">
              <a:lnSpc>
                <a:spcPct val="93000"/>
              </a:lnSpc>
              <a:spcBef>
                <a:spcPts val="400"/>
              </a:spcBef>
              <a:buClr>
                <a:srgbClr val="000000"/>
              </a:buClr>
              <a:buSzPct val="45000"/>
              <a:buFont typeface="StarSymbol" charset="0"/>
              <a:buNone/>
              <a:tabLst>
                <a:tab pos="657225" algn="l"/>
                <a:tab pos="1312863" algn="l"/>
                <a:tab pos="1970088" algn="l"/>
                <a:tab pos="2627313" algn="l"/>
                <a:tab pos="3282950" algn="l"/>
                <a:tab pos="3940175" algn="l"/>
                <a:tab pos="4595813" algn="l"/>
                <a:tab pos="5253038" algn="l"/>
              </a:tabLst>
            </a:pPr>
            <a:r>
              <a:rPr lang="en-GB" sz="1600"/>
              <a:t>Keeping a calendar of events is important to both the learner and course instructor.  Events can be created for different categories, including:</a:t>
            </a:r>
          </a:p>
          <a:p>
            <a:pPr defTabSz="828675" hangingPunct="0">
              <a:lnSpc>
                <a:spcPct val="93000"/>
              </a:lnSpc>
              <a:spcBef>
                <a:spcPts val="1300"/>
              </a:spcBef>
              <a:spcAft>
                <a:spcPts val="1300"/>
              </a:spcAft>
              <a:buClr>
                <a:srgbClr val="000000"/>
              </a:buClr>
              <a:buSzPct val="104000"/>
              <a:buFont typeface="StarSymbol" charset="0"/>
              <a:buNone/>
              <a:tabLst>
                <a:tab pos="657225" algn="l"/>
                <a:tab pos="1312863" algn="l"/>
                <a:tab pos="1970088" algn="l"/>
                <a:tab pos="2627313" algn="l"/>
                <a:tab pos="3282950" algn="l"/>
                <a:tab pos="3940175" algn="l"/>
                <a:tab pos="4595813" algn="l"/>
                <a:tab pos="5253038" algn="l"/>
              </a:tabLst>
            </a:pPr>
            <a:endParaRPr lang="en-GB" sz="1600"/>
          </a:p>
          <a:p>
            <a:pPr defTabSz="828675" hangingPunct="0">
              <a:lnSpc>
                <a:spcPct val="93000"/>
              </a:lnSpc>
              <a:spcBef>
                <a:spcPts val="1300"/>
              </a:spcBef>
              <a:spcAft>
                <a:spcPts val="1300"/>
              </a:spcAft>
              <a:buClr>
                <a:srgbClr val="000000"/>
              </a:buClr>
              <a:buSzPct val="104000"/>
              <a:buFont typeface="StarSymbol" charset="0"/>
              <a:buNone/>
              <a:tabLst>
                <a:tab pos="657225" algn="l"/>
                <a:tab pos="1312863" algn="l"/>
                <a:tab pos="1970088" algn="l"/>
                <a:tab pos="2627313" algn="l"/>
                <a:tab pos="3282950" algn="l"/>
                <a:tab pos="3940175" algn="l"/>
                <a:tab pos="4595813" algn="l"/>
                <a:tab pos="5253038" algn="l"/>
              </a:tabLst>
            </a:pPr>
            <a:endParaRPr lang="en-GB" sz="1600"/>
          </a:p>
          <a:p>
            <a:pPr defTabSz="828675" hangingPunct="0">
              <a:lnSpc>
                <a:spcPct val="93000"/>
              </a:lnSpc>
              <a:buClr>
                <a:srgbClr val="000000"/>
              </a:buClr>
              <a:buSzPct val="104000"/>
              <a:buFont typeface="StarSymbol" charset="0"/>
              <a:buNone/>
              <a:tabLst>
                <a:tab pos="657225" algn="l"/>
                <a:tab pos="1312863" algn="l"/>
                <a:tab pos="1970088" algn="l"/>
                <a:tab pos="2627313" algn="l"/>
                <a:tab pos="3282950" algn="l"/>
                <a:tab pos="3940175" algn="l"/>
                <a:tab pos="4595813" algn="l"/>
                <a:tab pos="5253038" algn="l"/>
              </a:tabLst>
            </a:pPr>
            <a:endParaRPr lang="en-GB" sz="1600"/>
          </a:p>
          <a:p>
            <a:pPr defTabSz="828675" hangingPunct="0">
              <a:lnSpc>
                <a:spcPct val="93000"/>
              </a:lnSpc>
              <a:spcBef>
                <a:spcPct val="45000"/>
              </a:spcBef>
              <a:buClr>
                <a:srgbClr val="000000"/>
              </a:buClr>
              <a:buSzPct val="104000"/>
              <a:buFont typeface="StarSymbol" charset="0"/>
              <a:buNone/>
              <a:tabLst>
                <a:tab pos="657225" algn="l"/>
                <a:tab pos="1312863" algn="l"/>
                <a:tab pos="1970088" algn="l"/>
                <a:tab pos="2627313" algn="l"/>
                <a:tab pos="3282950" algn="l"/>
                <a:tab pos="3940175" algn="l"/>
                <a:tab pos="4595813" algn="l"/>
                <a:tab pos="5253038" algn="l"/>
              </a:tabLst>
            </a:pPr>
            <a:r>
              <a:rPr lang="en-GB" sz="1600"/>
              <a:t>Upcoming Events appear on the course homepage, alerting the learner across all courses they are enrolled in of different category events.  Alerts are color-coded by category.</a:t>
            </a:r>
          </a:p>
        </p:txBody>
      </p:sp>
      <p:pic>
        <p:nvPicPr>
          <p:cNvPr id="27652" name="Picture 4" descr="cal"/>
          <p:cNvPicPr>
            <a:picLocks noChangeAspect="1" noChangeArrowheads="1"/>
          </p:cNvPicPr>
          <p:nvPr/>
        </p:nvPicPr>
        <p:blipFill>
          <a:blip r:embed="rId3" cstate="print"/>
          <a:srcRect/>
          <a:stretch>
            <a:fillRect/>
          </a:stretch>
        </p:blipFill>
        <p:spPr bwMode="auto">
          <a:xfrm>
            <a:off x="7210425" y="2465388"/>
            <a:ext cx="1111250" cy="2179637"/>
          </a:xfrm>
          <a:prstGeom prst="rect">
            <a:avLst/>
          </a:prstGeom>
          <a:noFill/>
          <a:ln w="3175">
            <a:solidFill>
              <a:srgbClr val="000000"/>
            </a:solidFill>
            <a:miter lim="800000"/>
            <a:headEnd/>
            <a:tailEnd/>
          </a:ln>
          <a:effectLst/>
        </p:spPr>
      </p:pic>
      <p:sp>
        <p:nvSpPr>
          <p:cNvPr id="27653" name="Text Box 5"/>
          <p:cNvSpPr txBox="1">
            <a:spLocks noChangeArrowheads="1"/>
          </p:cNvSpPr>
          <p:nvPr/>
        </p:nvSpPr>
        <p:spPr bwMode="auto">
          <a:xfrm>
            <a:off x="1560513" y="2932113"/>
            <a:ext cx="5767387" cy="1528762"/>
          </a:xfrm>
          <a:prstGeom prst="rect">
            <a:avLst/>
          </a:prstGeom>
          <a:noFill/>
          <a:ln w="9525">
            <a:noFill/>
            <a:miter lim="800000"/>
            <a:headEnd/>
            <a:tailEnd/>
          </a:ln>
        </p:spPr>
        <p:txBody>
          <a:bodyPr lIns="0" tIns="0" rIns="0" bIns="0">
            <a:spAutoFit/>
          </a:bodyPr>
          <a:lstStyle/>
          <a:p>
            <a:pPr defTabSz="828675" hangingPunct="0">
              <a:lnSpc>
                <a:spcPct val="93000"/>
              </a:lnSpc>
              <a:spcBef>
                <a:spcPts val="400"/>
              </a:spcBef>
              <a:buClr>
                <a:srgbClr val="000000"/>
              </a:buClr>
              <a:buSzPct val="45000"/>
              <a:buFont typeface="StarSymbol" charset="0"/>
              <a:buNone/>
              <a:tabLst>
                <a:tab pos="657225" algn="l"/>
                <a:tab pos="1312863" algn="l"/>
                <a:tab pos="1970088" algn="l"/>
                <a:tab pos="2627313" algn="l"/>
                <a:tab pos="3282950" algn="l"/>
                <a:tab pos="3940175" algn="l"/>
                <a:tab pos="4595813" algn="l"/>
                <a:tab pos="5253038" algn="l"/>
              </a:tabLst>
            </a:pPr>
            <a:endParaRPr lang="en-GB" sz="1600"/>
          </a:p>
          <a:p>
            <a:pPr defTabSz="828675" hangingPunct="0">
              <a:lnSpc>
                <a:spcPct val="93000"/>
              </a:lnSpc>
              <a:spcBef>
                <a:spcPct val="40000"/>
              </a:spcBef>
              <a:buClr>
                <a:srgbClr val="000000"/>
              </a:buClr>
              <a:buSzPct val="104000"/>
              <a:buFont typeface="StarSymbol" charset="0"/>
              <a:buBlip>
                <a:blip r:embed="rId4"/>
              </a:buBlip>
              <a:tabLst>
                <a:tab pos="657225" algn="l"/>
                <a:tab pos="1312863" algn="l"/>
                <a:tab pos="1970088" algn="l"/>
                <a:tab pos="2627313" algn="l"/>
                <a:tab pos="3282950" algn="l"/>
                <a:tab pos="3940175" algn="l"/>
                <a:tab pos="4595813" algn="l"/>
                <a:tab pos="5253038" algn="l"/>
              </a:tabLst>
            </a:pPr>
            <a:r>
              <a:rPr lang="en-GB" sz="1600"/>
              <a:t> Global events that appear in all courses (system admin).</a:t>
            </a:r>
          </a:p>
          <a:p>
            <a:pPr defTabSz="828675" hangingPunct="0">
              <a:lnSpc>
                <a:spcPct val="93000"/>
              </a:lnSpc>
              <a:spcBef>
                <a:spcPct val="40000"/>
              </a:spcBef>
              <a:buClr>
                <a:srgbClr val="000000"/>
              </a:buClr>
              <a:buSzPct val="104000"/>
              <a:buFont typeface="StarSymbol" charset="0"/>
              <a:buBlip>
                <a:blip r:embed="rId4"/>
              </a:buBlip>
              <a:tabLst>
                <a:tab pos="657225" algn="l"/>
                <a:tab pos="1312863" algn="l"/>
                <a:tab pos="1970088" algn="l"/>
                <a:tab pos="2627313" algn="l"/>
                <a:tab pos="3282950" algn="l"/>
                <a:tab pos="3940175" algn="l"/>
                <a:tab pos="4595813" algn="l"/>
                <a:tab pos="5253038" algn="l"/>
              </a:tabLst>
            </a:pPr>
            <a:r>
              <a:rPr lang="en-GB" sz="1600"/>
              <a:t> Course events set by an instructor.</a:t>
            </a:r>
          </a:p>
          <a:p>
            <a:pPr defTabSz="828675" hangingPunct="0">
              <a:lnSpc>
                <a:spcPct val="93000"/>
              </a:lnSpc>
              <a:spcBef>
                <a:spcPct val="40000"/>
              </a:spcBef>
              <a:buClr>
                <a:srgbClr val="000000"/>
              </a:buClr>
              <a:buSzPct val="104000"/>
              <a:buFont typeface="StarSymbol" charset="0"/>
              <a:buBlip>
                <a:blip r:embed="rId4"/>
              </a:buBlip>
              <a:tabLst>
                <a:tab pos="657225" algn="l"/>
                <a:tab pos="1312863" algn="l"/>
                <a:tab pos="1970088" algn="l"/>
                <a:tab pos="2627313" algn="l"/>
                <a:tab pos="3282950" algn="l"/>
                <a:tab pos="3940175" algn="l"/>
                <a:tab pos="4595813" algn="l"/>
                <a:tab pos="5253038" algn="l"/>
              </a:tabLst>
            </a:pPr>
            <a:r>
              <a:rPr lang="en-GB" sz="1600"/>
              <a:t> Group events set by instructor relative only to a group.</a:t>
            </a:r>
          </a:p>
          <a:p>
            <a:pPr defTabSz="828675" hangingPunct="0">
              <a:lnSpc>
                <a:spcPct val="93000"/>
              </a:lnSpc>
              <a:spcBef>
                <a:spcPct val="40000"/>
              </a:spcBef>
              <a:buClr>
                <a:srgbClr val="000000"/>
              </a:buClr>
              <a:buSzPct val="104000"/>
              <a:buFont typeface="StarSymbol" charset="0"/>
              <a:buBlip>
                <a:blip r:embed="rId4"/>
              </a:buBlip>
              <a:tabLst>
                <a:tab pos="657225" algn="l"/>
                <a:tab pos="1312863" algn="l"/>
                <a:tab pos="1970088" algn="l"/>
                <a:tab pos="2627313" algn="l"/>
                <a:tab pos="3282950" algn="l"/>
                <a:tab pos="3940175" algn="l"/>
                <a:tab pos="4595813" algn="l"/>
                <a:tab pos="5253038" algn="l"/>
              </a:tabLst>
            </a:pPr>
            <a:r>
              <a:rPr lang="en-GB" sz="1600"/>
              <a:t> User events set by learner (e.g. due dates, personal etc.).</a:t>
            </a:r>
          </a:p>
        </p:txBody>
      </p:sp>
    </p:spTree>
  </p:cSld>
  <p:clrMapOvr>
    <a:masterClrMapping/>
  </p:clrMapOvr>
  <p:transition spd="med"/>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ChangeArrowheads="1"/>
          </p:cNvSpPr>
          <p:nvPr>
            <p:ph type="title"/>
          </p:nvPr>
        </p:nvSpPr>
        <p:spPr bwMode="auto">
          <a:xfrm>
            <a:off x="1273175" y="1685925"/>
            <a:ext cx="7616825" cy="776288"/>
          </a:xfrm>
          <a:noFill/>
          <a:ln>
            <a:miter lim="800000"/>
            <a:headEnd/>
            <a:tailEnd/>
          </a:ln>
        </p:spPr>
        <p:txBody>
          <a:bodyPr vert="horz" wrap="square" lIns="0" tIns="0" rIns="0" bIns="0" numCol="1" anchor="ctr" anchorCtr="0" compatLnSpc="1">
            <a:prstTxWarp prst="textNoShape">
              <a:avLst/>
            </a:prstTxWarp>
          </a:bodyPr>
          <a:lstStyle/>
          <a:p>
            <a:pPr algn="l" defTabSz="414338" hangingPunct="0">
              <a:lnSpc>
                <a:spcPct val="93000"/>
              </a:lnSpc>
              <a:buClr>
                <a:srgbClr val="000000"/>
              </a:buClr>
              <a:buSzPct val="45000"/>
              <a:buFont typeface="StarSymbol" charset="0"/>
              <a:buNone/>
              <a:tabLst>
                <a:tab pos="657225" algn="l"/>
                <a:tab pos="1312863" algn="l"/>
                <a:tab pos="1970088" algn="l"/>
                <a:tab pos="2627313" algn="l"/>
                <a:tab pos="3282950" algn="l"/>
                <a:tab pos="3940175" algn="l"/>
                <a:tab pos="4595813" algn="l"/>
                <a:tab pos="5253038" algn="l"/>
                <a:tab pos="5910263" algn="l"/>
                <a:tab pos="6565900" algn="l"/>
              </a:tabLst>
            </a:pPr>
            <a:r>
              <a:rPr lang="en-GB" sz="2400" b="1" i="1">
                <a:solidFill>
                  <a:schemeClr val="tx1"/>
                </a:solidFill>
                <a:ea typeface="Lucida Sans Unicode" pitchFamily="34" charset="0"/>
                <a:cs typeface="Lucida Sans Unicode" pitchFamily="34" charset="0"/>
              </a:rPr>
              <a:t>Learner Management Features – </a:t>
            </a:r>
            <a:r>
              <a:rPr lang="en-GB" sz="2400" b="1">
                <a:solidFill>
                  <a:srgbClr val="FF9933"/>
                </a:solidFill>
                <a:ea typeface="Lucida Sans Unicode" pitchFamily="34" charset="0"/>
                <a:cs typeface="Lucida Sans Unicode" pitchFamily="34" charset="0"/>
              </a:rPr>
              <a:t>Admin</a:t>
            </a:r>
            <a:endParaRPr lang="en-GB" sz="2400" b="1" i="1">
              <a:solidFill>
                <a:schemeClr val="tx1"/>
              </a:solidFill>
              <a:ea typeface="Lucida Sans Unicode" pitchFamily="34" charset="0"/>
              <a:cs typeface="Lucida Sans Unicode" pitchFamily="34" charset="0"/>
            </a:endParaRPr>
          </a:p>
        </p:txBody>
      </p:sp>
      <p:sp>
        <p:nvSpPr>
          <p:cNvPr id="29699" name="Text Box 3"/>
          <p:cNvSpPr txBox="1">
            <a:spLocks noChangeArrowheads="1"/>
          </p:cNvSpPr>
          <p:nvPr/>
        </p:nvSpPr>
        <p:spPr bwMode="auto">
          <a:xfrm>
            <a:off x="1271588" y="2366963"/>
            <a:ext cx="5767387" cy="1135062"/>
          </a:xfrm>
          <a:prstGeom prst="rect">
            <a:avLst/>
          </a:prstGeom>
          <a:noFill/>
          <a:ln w="9525">
            <a:noFill/>
            <a:miter lim="800000"/>
            <a:headEnd/>
            <a:tailEnd/>
          </a:ln>
        </p:spPr>
        <p:txBody>
          <a:bodyPr lIns="0" tIns="0" rIns="0" bIns="0">
            <a:spAutoFit/>
          </a:bodyPr>
          <a:lstStyle/>
          <a:p>
            <a:pPr defTabSz="828675" hangingPunct="0">
              <a:lnSpc>
                <a:spcPct val="93000"/>
              </a:lnSpc>
              <a:spcBef>
                <a:spcPts val="400"/>
              </a:spcBef>
              <a:buClr>
                <a:srgbClr val="000000"/>
              </a:buClr>
              <a:buSzPct val="45000"/>
              <a:buFont typeface="StarSymbol" charset="0"/>
              <a:buNone/>
              <a:tabLst>
                <a:tab pos="657225" algn="l"/>
                <a:tab pos="1312863" algn="l"/>
                <a:tab pos="1970088" algn="l"/>
                <a:tab pos="2627313" algn="l"/>
                <a:tab pos="3282950" algn="l"/>
                <a:tab pos="3940175" algn="l"/>
                <a:tab pos="4595813" algn="l"/>
                <a:tab pos="5253038" algn="l"/>
              </a:tabLst>
            </a:pPr>
            <a:r>
              <a:rPr lang="en-GB" sz="1600"/>
              <a:t>The Administration control panel puts all important learner management functions a single click away.  Teachers and Students can be manually enrolled or removed from a course. Configuration of course Backup and Restore is achieved on a single screen.</a:t>
            </a:r>
          </a:p>
        </p:txBody>
      </p:sp>
      <p:sp>
        <p:nvSpPr>
          <p:cNvPr id="29700" name="Text Box 4"/>
          <p:cNvSpPr txBox="1">
            <a:spLocks noChangeArrowheads="1"/>
          </p:cNvSpPr>
          <p:nvPr/>
        </p:nvSpPr>
        <p:spPr bwMode="auto">
          <a:xfrm>
            <a:off x="3327400" y="5838825"/>
            <a:ext cx="3662363" cy="577850"/>
          </a:xfrm>
          <a:prstGeom prst="rect">
            <a:avLst/>
          </a:prstGeom>
          <a:noFill/>
          <a:ln w="9525">
            <a:noFill/>
            <a:miter lim="800000"/>
            <a:headEnd/>
            <a:tailEnd/>
          </a:ln>
        </p:spPr>
        <p:txBody>
          <a:bodyPr lIns="0" tIns="0" rIns="0" bIns="0">
            <a:spAutoFit/>
          </a:bodyPr>
          <a:lstStyle/>
          <a:p>
            <a:pPr defTabSz="828675" hangingPunct="0">
              <a:lnSpc>
                <a:spcPct val="95000"/>
              </a:lnSpc>
              <a:buClr>
                <a:srgbClr val="000000"/>
              </a:buClr>
              <a:buSzPct val="45000"/>
              <a:buFont typeface="StarSymbol" charset="0"/>
              <a:buNone/>
              <a:tabLst>
                <a:tab pos="657225" algn="l"/>
                <a:tab pos="1312863" algn="l"/>
                <a:tab pos="1970088" algn="l"/>
                <a:tab pos="2627313" algn="l"/>
                <a:tab pos="3282950" algn="l"/>
              </a:tabLst>
            </a:pPr>
            <a:r>
              <a:rPr lang="en-GB" sz="1000" i="1">
                <a:latin typeface="Times New Roman" pitchFamily="18" charset="0"/>
              </a:rPr>
              <a:t>Restoring an existing course or Uploading a file archive  from storage is accomplished with a single mouse click. Moodle makes it easy to         re-use and share courses with other teachers. Backup can include or exclude student files and course data.</a:t>
            </a:r>
          </a:p>
        </p:txBody>
      </p:sp>
      <p:pic>
        <p:nvPicPr>
          <p:cNvPr id="29703" name="Picture 7" descr="backup"/>
          <p:cNvPicPr>
            <a:picLocks noChangeAspect="1" noChangeArrowheads="1"/>
          </p:cNvPicPr>
          <p:nvPr/>
        </p:nvPicPr>
        <p:blipFill>
          <a:blip r:embed="rId3" cstate="print"/>
          <a:srcRect/>
          <a:stretch>
            <a:fillRect/>
          </a:stretch>
        </p:blipFill>
        <p:spPr bwMode="auto">
          <a:xfrm>
            <a:off x="1273175" y="3705225"/>
            <a:ext cx="1673225" cy="2762250"/>
          </a:xfrm>
          <a:prstGeom prst="rect">
            <a:avLst/>
          </a:prstGeom>
          <a:noFill/>
          <a:ln w="3175">
            <a:solidFill>
              <a:srgbClr val="000000"/>
            </a:solidFill>
            <a:miter lim="800000"/>
            <a:headEnd/>
            <a:tailEnd/>
          </a:ln>
          <a:effectLst/>
        </p:spPr>
      </p:pic>
      <p:pic>
        <p:nvPicPr>
          <p:cNvPr id="29704" name="Picture 8" descr="restore"/>
          <p:cNvPicPr>
            <a:picLocks noChangeAspect="1" noChangeArrowheads="1"/>
          </p:cNvPicPr>
          <p:nvPr/>
        </p:nvPicPr>
        <p:blipFill>
          <a:blip r:embed="rId4" cstate="print"/>
          <a:srcRect/>
          <a:stretch>
            <a:fillRect/>
          </a:stretch>
        </p:blipFill>
        <p:spPr bwMode="auto">
          <a:xfrm>
            <a:off x="3332163" y="4802188"/>
            <a:ext cx="3695700" cy="954087"/>
          </a:xfrm>
          <a:prstGeom prst="rect">
            <a:avLst/>
          </a:prstGeom>
          <a:noFill/>
          <a:ln w="3175">
            <a:solidFill>
              <a:srgbClr val="000000"/>
            </a:solidFill>
            <a:miter lim="800000"/>
            <a:headEnd/>
            <a:tailEnd/>
          </a:ln>
          <a:effectLst/>
        </p:spPr>
      </p:pic>
      <p:pic>
        <p:nvPicPr>
          <p:cNvPr id="29705" name="Picture 9" descr="admin"/>
          <p:cNvPicPr>
            <a:picLocks noChangeAspect="1" noChangeArrowheads="1"/>
          </p:cNvPicPr>
          <p:nvPr/>
        </p:nvPicPr>
        <p:blipFill>
          <a:blip r:embed="rId5" cstate="print"/>
          <a:srcRect/>
          <a:stretch>
            <a:fillRect/>
          </a:stretch>
        </p:blipFill>
        <p:spPr bwMode="auto">
          <a:xfrm>
            <a:off x="7223125" y="2465388"/>
            <a:ext cx="1144588" cy="1971675"/>
          </a:xfrm>
          <a:prstGeom prst="rect">
            <a:avLst/>
          </a:prstGeom>
          <a:noFill/>
          <a:ln w="3175">
            <a:solidFill>
              <a:srgbClr val="000000"/>
            </a:solidFill>
            <a:miter lim="800000"/>
            <a:headEnd/>
            <a:tailEnd/>
          </a:ln>
          <a:effectLst/>
        </p:spPr>
      </p:pic>
    </p:spTree>
  </p:cSld>
  <p:clrMapOvr>
    <a:masterClrMapping/>
  </p:clrMapOvr>
  <p:transition spd="med"/>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ChangeArrowheads="1"/>
          </p:cNvSpPr>
          <p:nvPr>
            <p:ph type="title"/>
          </p:nvPr>
        </p:nvSpPr>
        <p:spPr bwMode="auto">
          <a:xfrm>
            <a:off x="1271588" y="1685925"/>
            <a:ext cx="7469187" cy="776288"/>
          </a:xfrm>
          <a:noFill/>
          <a:ln>
            <a:miter lim="800000"/>
            <a:headEnd/>
            <a:tailEnd/>
          </a:ln>
        </p:spPr>
        <p:txBody>
          <a:bodyPr vert="horz" wrap="square" lIns="0" tIns="0" rIns="0" bIns="0" numCol="1" anchor="ctr" anchorCtr="0" compatLnSpc="1">
            <a:prstTxWarp prst="textNoShape">
              <a:avLst/>
            </a:prstTxWarp>
          </a:bodyPr>
          <a:lstStyle/>
          <a:p>
            <a:pPr algn="l" defTabSz="414338" hangingPunct="0">
              <a:lnSpc>
                <a:spcPct val="93000"/>
              </a:lnSpc>
              <a:buClr>
                <a:srgbClr val="000000"/>
              </a:buClr>
              <a:buSzPct val="45000"/>
              <a:buFont typeface="StarSymbol" charset="0"/>
              <a:buNone/>
              <a:tabLst>
                <a:tab pos="657225" algn="l"/>
                <a:tab pos="1312863" algn="l"/>
                <a:tab pos="1970088" algn="l"/>
                <a:tab pos="2627313" algn="l"/>
                <a:tab pos="3282950" algn="l"/>
                <a:tab pos="3940175" algn="l"/>
                <a:tab pos="4595813" algn="l"/>
                <a:tab pos="5253038" algn="l"/>
                <a:tab pos="5910263" algn="l"/>
                <a:tab pos="6565900" algn="l"/>
              </a:tabLst>
            </a:pPr>
            <a:r>
              <a:rPr lang="en-GB" sz="2400" b="1" i="1">
                <a:solidFill>
                  <a:schemeClr val="tx1"/>
                </a:solidFill>
                <a:ea typeface="Lucida Sans Unicode" pitchFamily="34" charset="0"/>
                <a:cs typeface="Lucida Sans Unicode" pitchFamily="34" charset="0"/>
              </a:rPr>
              <a:t>Learner Management Features - </a:t>
            </a:r>
            <a:r>
              <a:rPr lang="en-GB" sz="2400" b="1">
                <a:solidFill>
                  <a:srgbClr val="FF9933"/>
                </a:solidFill>
                <a:ea typeface="Lucida Sans Unicode" pitchFamily="34" charset="0"/>
                <a:cs typeface="Lucida Sans Unicode" pitchFamily="34" charset="0"/>
              </a:rPr>
              <a:t>Scales</a:t>
            </a:r>
            <a:endParaRPr lang="en-GB" sz="2400" b="1" i="1">
              <a:solidFill>
                <a:schemeClr val="tx1"/>
              </a:solidFill>
              <a:ea typeface="Lucida Sans Unicode" pitchFamily="34" charset="0"/>
              <a:cs typeface="Lucida Sans Unicode" pitchFamily="34" charset="0"/>
            </a:endParaRPr>
          </a:p>
        </p:txBody>
      </p:sp>
      <p:sp>
        <p:nvSpPr>
          <p:cNvPr id="31747" name="Text Box 3"/>
          <p:cNvSpPr txBox="1">
            <a:spLocks noChangeArrowheads="1"/>
          </p:cNvSpPr>
          <p:nvPr/>
        </p:nvSpPr>
        <p:spPr bwMode="auto">
          <a:xfrm>
            <a:off x="1271588" y="2371725"/>
            <a:ext cx="5651500" cy="1135063"/>
          </a:xfrm>
          <a:prstGeom prst="rect">
            <a:avLst/>
          </a:prstGeom>
          <a:noFill/>
          <a:ln w="9525">
            <a:noFill/>
            <a:miter lim="800000"/>
            <a:headEnd/>
            <a:tailEnd/>
          </a:ln>
        </p:spPr>
        <p:txBody>
          <a:bodyPr lIns="0" tIns="0" rIns="0" bIns="0">
            <a:spAutoFit/>
          </a:bodyPr>
          <a:lstStyle/>
          <a:p>
            <a:pPr defTabSz="828675" hangingPunct="0">
              <a:lnSpc>
                <a:spcPct val="93000"/>
              </a:lnSpc>
              <a:buClr>
                <a:srgbClr val="000000"/>
              </a:buClr>
              <a:buSzPct val="45000"/>
              <a:buFont typeface="StarSymbol" charset="0"/>
              <a:buNone/>
              <a:tabLst>
                <a:tab pos="1312863" algn="l"/>
                <a:tab pos="1970088" algn="l"/>
                <a:tab pos="2627313" algn="l"/>
                <a:tab pos="3282950" algn="l"/>
                <a:tab pos="3940175" algn="l"/>
                <a:tab pos="4595813" algn="l"/>
                <a:tab pos="5253038" algn="l"/>
              </a:tabLst>
            </a:pPr>
            <a:r>
              <a:rPr lang="en-GB" sz="1600"/>
              <a:t>Instructors may define custom Scales to be used for grading </a:t>
            </a:r>
            <a:r>
              <a:rPr lang="en-GB" sz="1600" u="sng"/>
              <a:t>Forums</a:t>
            </a:r>
            <a:r>
              <a:rPr lang="en-GB" sz="1600"/>
              <a:t>, </a:t>
            </a:r>
            <a:r>
              <a:rPr lang="en-GB" sz="1600" u="sng"/>
              <a:t>Assignments</a:t>
            </a:r>
            <a:r>
              <a:rPr lang="en-GB" sz="1600"/>
              <a:t> and </a:t>
            </a:r>
            <a:r>
              <a:rPr lang="en-GB" sz="1600" u="sng"/>
              <a:t>Journals</a:t>
            </a:r>
            <a:r>
              <a:rPr lang="en-GB" sz="1600"/>
              <a:t>. Standard scales include assigning a value from 1-100% for each submission (or no grade), and indicating whether the learner was demonstrating one of three characteristics in the activity:</a:t>
            </a:r>
          </a:p>
        </p:txBody>
      </p:sp>
      <p:sp>
        <p:nvSpPr>
          <p:cNvPr id="31748" name="Text Box 4"/>
          <p:cNvSpPr txBox="1">
            <a:spLocks noChangeArrowheads="1"/>
          </p:cNvSpPr>
          <p:nvPr/>
        </p:nvSpPr>
        <p:spPr bwMode="auto">
          <a:xfrm>
            <a:off x="4584700" y="5775325"/>
            <a:ext cx="2806700" cy="577850"/>
          </a:xfrm>
          <a:prstGeom prst="rect">
            <a:avLst/>
          </a:prstGeom>
          <a:noFill/>
          <a:ln w="9525">
            <a:noFill/>
            <a:miter lim="800000"/>
            <a:headEnd/>
            <a:tailEnd/>
          </a:ln>
        </p:spPr>
        <p:txBody>
          <a:bodyPr lIns="0" tIns="0" rIns="0" bIns="0">
            <a:spAutoFit/>
          </a:bodyPr>
          <a:lstStyle/>
          <a:p>
            <a:pPr defTabSz="828675" hangingPunct="0">
              <a:lnSpc>
                <a:spcPct val="95000"/>
              </a:lnSpc>
              <a:buClr>
                <a:srgbClr val="000000"/>
              </a:buClr>
              <a:buSzPct val="45000"/>
              <a:buFont typeface="StarSymbol" charset="0"/>
              <a:buNone/>
              <a:tabLst>
                <a:tab pos="657225" algn="l"/>
                <a:tab pos="1312863" algn="l"/>
                <a:tab pos="1970088" algn="l"/>
              </a:tabLst>
            </a:pPr>
            <a:r>
              <a:rPr lang="en-GB" sz="1000" i="1">
                <a:latin typeface="Times New Roman" pitchFamily="18" charset="0"/>
              </a:rPr>
              <a:t>Custom scales allow the instructor to fine tune their grading  for specific content.  Easily create several types of scales, and connect them with different activities you </a:t>
            </a:r>
            <a:r>
              <a:rPr lang="en-GB" sz="1000" b="1">
                <a:latin typeface="Times New Roman" pitchFamily="18" charset="0"/>
              </a:rPr>
              <a:t>Add</a:t>
            </a:r>
            <a:r>
              <a:rPr lang="en-GB" sz="1000" i="1">
                <a:latin typeface="Times New Roman" pitchFamily="18" charset="0"/>
              </a:rPr>
              <a:t> to the course.</a:t>
            </a:r>
          </a:p>
        </p:txBody>
      </p:sp>
      <p:pic>
        <p:nvPicPr>
          <p:cNvPr id="31749" name="Picture 5" descr="scales"/>
          <p:cNvPicPr>
            <a:picLocks noChangeAspect="1" noChangeArrowheads="1"/>
          </p:cNvPicPr>
          <p:nvPr/>
        </p:nvPicPr>
        <p:blipFill>
          <a:blip r:embed="rId3" cstate="print"/>
          <a:srcRect/>
          <a:stretch>
            <a:fillRect/>
          </a:stretch>
        </p:blipFill>
        <p:spPr bwMode="auto">
          <a:xfrm>
            <a:off x="1271588" y="4511675"/>
            <a:ext cx="3209925" cy="1903413"/>
          </a:xfrm>
          <a:prstGeom prst="rect">
            <a:avLst/>
          </a:prstGeom>
          <a:noFill/>
          <a:ln w="3175">
            <a:solidFill>
              <a:srgbClr val="000000"/>
            </a:solidFill>
            <a:miter lim="800000"/>
            <a:headEnd/>
            <a:tailEnd/>
          </a:ln>
          <a:effectLst/>
        </p:spPr>
      </p:pic>
      <p:sp>
        <p:nvSpPr>
          <p:cNvPr id="31750" name="Text Box 6"/>
          <p:cNvSpPr txBox="1">
            <a:spLocks noChangeArrowheads="1"/>
          </p:cNvSpPr>
          <p:nvPr/>
        </p:nvSpPr>
        <p:spPr bwMode="auto">
          <a:xfrm>
            <a:off x="1685925" y="3324225"/>
            <a:ext cx="4005263" cy="1003300"/>
          </a:xfrm>
          <a:prstGeom prst="rect">
            <a:avLst/>
          </a:prstGeom>
          <a:noFill/>
          <a:ln w="9525">
            <a:noFill/>
            <a:miter lim="800000"/>
            <a:headEnd/>
            <a:tailEnd/>
          </a:ln>
        </p:spPr>
        <p:txBody>
          <a:bodyPr lIns="0" tIns="0" rIns="0" bIns="0">
            <a:spAutoFit/>
          </a:bodyPr>
          <a:lstStyle/>
          <a:p>
            <a:pPr defTabSz="828675" hangingPunct="0">
              <a:lnSpc>
                <a:spcPct val="93000"/>
              </a:lnSpc>
              <a:buClr>
                <a:srgbClr val="000000"/>
              </a:buClr>
              <a:buSzPct val="45000"/>
              <a:buFont typeface="StarSymbol" charset="0"/>
              <a:buNone/>
              <a:tabLst>
                <a:tab pos="1312863" algn="l"/>
                <a:tab pos="1970088" algn="l"/>
                <a:tab pos="2627313" algn="l"/>
                <a:tab pos="3282950" algn="l"/>
                <a:tab pos="3940175" algn="l"/>
                <a:tab pos="4595813" algn="l"/>
                <a:tab pos="5253038" algn="l"/>
              </a:tabLst>
            </a:pPr>
            <a:endParaRPr lang="en-GB" sz="1600"/>
          </a:p>
          <a:p>
            <a:pPr defTabSz="828675" hangingPunct="0">
              <a:lnSpc>
                <a:spcPct val="93000"/>
              </a:lnSpc>
              <a:spcBef>
                <a:spcPts val="363"/>
              </a:spcBef>
              <a:buClr>
                <a:srgbClr val="000000"/>
              </a:buClr>
              <a:buSzPct val="104000"/>
              <a:buFont typeface="StarSymbol" charset="0"/>
              <a:buBlip>
                <a:blip r:embed="rId4"/>
              </a:buBlip>
              <a:tabLst>
                <a:tab pos="1312863" algn="l"/>
                <a:tab pos="1970088" algn="l"/>
                <a:tab pos="2627313" algn="l"/>
                <a:tab pos="3282950" algn="l"/>
                <a:tab pos="3940175" algn="l"/>
                <a:tab pos="4595813" algn="l"/>
                <a:tab pos="5253038" algn="l"/>
              </a:tabLst>
            </a:pPr>
            <a:r>
              <a:rPr lang="en-GB" sz="1500"/>
              <a:t>  Shows mostly CONNECTED knowing.</a:t>
            </a:r>
          </a:p>
          <a:p>
            <a:pPr defTabSz="828675" hangingPunct="0">
              <a:lnSpc>
                <a:spcPct val="93000"/>
              </a:lnSpc>
              <a:spcBef>
                <a:spcPts val="363"/>
              </a:spcBef>
              <a:buClr>
                <a:srgbClr val="000000"/>
              </a:buClr>
              <a:buSzPct val="104000"/>
              <a:buFont typeface="StarSymbol" charset="0"/>
              <a:buBlip>
                <a:blip r:embed="rId4"/>
              </a:buBlip>
              <a:tabLst>
                <a:tab pos="1312863" algn="l"/>
                <a:tab pos="1970088" algn="l"/>
                <a:tab pos="2627313" algn="l"/>
                <a:tab pos="3282950" algn="l"/>
                <a:tab pos="3940175" algn="l"/>
                <a:tab pos="4595813" algn="l"/>
                <a:tab pos="5253038" algn="l"/>
              </a:tabLst>
            </a:pPr>
            <a:r>
              <a:rPr lang="en-GB" sz="1500"/>
              <a:t>  Shows mostly SEPARATE knowing.</a:t>
            </a:r>
          </a:p>
          <a:p>
            <a:pPr defTabSz="828675" hangingPunct="0">
              <a:lnSpc>
                <a:spcPct val="93000"/>
              </a:lnSpc>
              <a:spcBef>
                <a:spcPts val="363"/>
              </a:spcBef>
              <a:buClr>
                <a:srgbClr val="000000"/>
              </a:buClr>
              <a:buSzPct val="104000"/>
              <a:buFont typeface="StarSymbol" charset="0"/>
              <a:buBlip>
                <a:blip r:embed="rId4"/>
              </a:buBlip>
              <a:tabLst>
                <a:tab pos="1312863" algn="l"/>
                <a:tab pos="1970088" algn="l"/>
                <a:tab pos="2627313" algn="l"/>
                <a:tab pos="3282950" algn="l"/>
                <a:tab pos="3940175" algn="l"/>
                <a:tab pos="4595813" algn="l"/>
                <a:tab pos="5253038" algn="l"/>
              </a:tabLst>
            </a:pPr>
            <a:r>
              <a:rPr lang="en-GB" sz="1500"/>
              <a:t>  Equally separate and connected. </a:t>
            </a:r>
          </a:p>
        </p:txBody>
      </p:sp>
      <p:pic>
        <p:nvPicPr>
          <p:cNvPr id="31753" name="Picture 9" descr="admin"/>
          <p:cNvPicPr>
            <a:picLocks noChangeAspect="1" noChangeArrowheads="1"/>
          </p:cNvPicPr>
          <p:nvPr/>
        </p:nvPicPr>
        <p:blipFill>
          <a:blip r:embed="rId5" cstate="print"/>
          <a:srcRect/>
          <a:stretch>
            <a:fillRect/>
          </a:stretch>
        </p:blipFill>
        <p:spPr bwMode="auto">
          <a:xfrm>
            <a:off x="7223125" y="2465388"/>
            <a:ext cx="1144588" cy="1971675"/>
          </a:xfrm>
          <a:prstGeom prst="rect">
            <a:avLst/>
          </a:prstGeom>
          <a:noFill/>
          <a:ln w="3175">
            <a:solidFill>
              <a:srgbClr val="000000"/>
            </a:solidFill>
            <a:miter lim="800000"/>
            <a:headEnd/>
            <a:tailEnd/>
          </a:ln>
          <a:effectLst/>
        </p:spPr>
      </p:pic>
    </p:spTree>
  </p:cSld>
  <p:clrMapOvr>
    <a:masterClrMapping/>
  </p:clrMapOvr>
  <p:transition spd="med"/>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ChangeArrowheads="1"/>
          </p:cNvSpPr>
          <p:nvPr>
            <p:ph type="title"/>
          </p:nvPr>
        </p:nvSpPr>
        <p:spPr bwMode="auto">
          <a:xfrm>
            <a:off x="1271588" y="1843088"/>
            <a:ext cx="7502525" cy="800100"/>
          </a:xfrm>
          <a:noFill/>
          <a:ln>
            <a:miter lim="800000"/>
            <a:headEnd/>
            <a:tailEnd/>
          </a:ln>
        </p:spPr>
        <p:txBody>
          <a:bodyPr vert="horz" wrap="square" lIns="0" tIns="0" rIns="0" bIns="0" numCol="1" anchor="ctr" anchorCtr="0" compatLnSpc="1">
            <a:prstTxWarp prst="textNoShape">
              <a:avLst/>
            </a:prstTxWarp>
          </a:bodyPr>
          <a:lstStyle/>
          <a:p>
            <a:pPr algn="l" defTabSz="414338" hangingPunct="0">
              <a:lnSpc>
                <a:spcPct val="93000"/>
              </a:lnSpc>
              <a:buClr>
                <a:srgbClr val="000000"/>
              </a:buClr>
              <a:buSzPct val="45000"/>
              <a:buFont typeface="StarSymbol" charset="0"/>
              <a:buNone/>
              <a:tabLst>
                <a:tab pos="657225" algn="l"/>
                <a:tab pos="1312863" algn="l"/>
                <a:tab pos="1970088" algn="l"/>
                <a:tab pos="2627313" algn="l"/>
                <a:tab pos="3282950" algn="l"/>
                <a:tab pos="3940175" algn="l"/>
                <a:tab pos="4595813" algn="l"/>
                <a:tab pos="5253038" algn="l"/>
                <a:tab pos="5910263" algn="l"/>
                <a:tab pos="6565900" algn="l"/>
              </a:tabLst>
            </a:pPr>
            <a:r>
              <a:rPr lang="en-GB" sz="2400" b="1" i="1">
                <a:solidFill>
                  <a:schemeClr val="tx1"/>
                </a:solidFill>
                <a:ea typeface="Lucida Sans Unicode" pitchFamily="34" charset="0"/>
                <a:cs typeface="Lucida Sans Unicode" pitchFamily="34" charset="0"/>
              </a:rPr>
              <a:t>Learner Management Features - </a:t>
            </a:r>
            <a:r>
              <a:rPr lang="en-GB" sz="2400" b="1">
                <a:solidFill>
                  <a:srgbClr val="FF9933"/>
                </a:solidFill>
                <a:ea typeface="Lucida Sans Unicode" pitchFamily="34" charset="0"/>
                <a:cs typeface="Lucida Sans Unicode" pitchFamily="34" charset="0"/>
              </a:rPr>
              <a:t>Grades</a:t>
            </a:r>
            <a:r>
              <a:rPr lang="en-GB" sz="2400" b="1" i="1">
                <a:solidFill>
                  <a:schemeClr val="tx1"/>
                </a:solidFill>
                <a:ea typeface="Lucida Sans Unicode" pitchFamily="34" charset="0"/>
                <a:cs typeface="Lucida Sans Unicode" pitchFamily="34" charset="0"/>
              </a:rPr>
              <a:t/>
            </a:r>
            <a:br>
              <a:rPr lang="en-GB" sz="2400" b="1" i="1">
                <a:solidFill>
                  <a:schemeClr val="tx1"/>
                </a:solidFill>
                <a:ea typeface="Lucida Sans Unicode" pitchFamily="34" charset="0"/>
                <a:cs typeface="Lucida Sans Unicode" pitchFamily="34" charset="0"/>
              </a:rPr>
            </a:br>
            <a:endParaRPr lang="en-GB" sz="2400" b="1" i="1">
              <a:solidFill>
                <a:schemeClr val="tx1"/>
              </a:solidFill>
              <a:ea typeface="Lucida Sans Unicode" pitchFamily="34" charset="0"/>
              <a:cs typeface="Lucida Sans Unicode" pitchFamily="34" charset="0"/>
            </a:endParaRPr>
          </a:p>
        </p:txBody>
      </p:sp>
      <p:sp>
        <p:nvSpPr>
          <p:cNvPr id="33795" name="Text Box 3"/>
          <p:cNvSpPr txBox="1">
            <a:spLocks noChangeArrowheads="1"/>
          </p:cNvSpPr>
          <p:nvPr/>
        </p:nvSpPr>
        <p:spPr bwMode="auto">
          <a:xfrm>
            <a:off x="1271588" y="2365375"/>
            <a:ext cx="5610225" cy="908050"/>
          </a:xfrm>
          <a:prstGeom prst="rect">
            <a:avLst/>
          </a:prstGeom>
          <a:noFill/>
          <a:ln w="9525">
            <a:noFill/>
            <a:miter lim="800000"/>
            <a:headEnd/>
            <a:tailEnd/>
          </a:ln>
        </p:spPr>
        <p:txBody>
          <a:bodyPr lIns="0" tIns="0" rIns="0" bIns="0">
            <a:spAutoFit/>
          </a:bodyPr>
          <a:lstStyle/>
          <a:p>
            <a:pPr defTabSz="828675" hangingPunct="0">
              <a:lnSpc>
                <a:spcPct val="93000"/>
              </a:lnSpc>
              <a:buClr>
                <a:srgbClr val="000000"/>
              </a:buClr>
              <a:buSzPct val="45000"/>
              <a:buFont typeface="StarSymbol" charset="0"/>
              <a:buNone/>
              <a:tabLst>
                <a:tab pos="657225" algn="l"/>
                <a:tab pos="1312863" algn="l"/>
                <a:tab pos="1970088" algn="l"/>
                <a:tab pos="2627313" algn="l"/>
                <a:tab pos="3282950" algn="l"/>
                <a:tab pos="3940175" algn="l"/>
                <a:tab pos="4595813" algn="l"/>
                <a:tab pos="5253038" algn="l"/>
              </a:tabLst>
            </a:pPr>
            <a:r>
              <a:rPr lang="en-GB" sz="1600"/>
              <a:t>The Grades feature in Moodle provides a quick view of all Forum, Assignment, Journal, Quiz, Lesson and Workshop grades.  The grading scale applied to a learner’s submission is shown, along with a cumulative total, on a single page. </a:t>
            </a:r>
          </a:p>
        </p:txBody>
      </p:sp>
      <p:sp>
        <p:nvSpPr>
          <p:cNvPr id="33796" name="Text Box 4"/>
          <p:cNvSpPr txBox="1">
            <a:spLocks noChangeArrowheads="1"/>
          </p:cNvSpPr>
          <p:nvPr/>
        </p:nvSpPr>
        <p:spPr bwMode="auto">
          <a:xfrm>
            <a:off x="1273175" y="5927725"/>
            <a:ext cx="5630863" cy="144463"/>
          </a:xfrm>
          <a:prstGeom prst="rect">
            <a:avLst/>
          </a:prstGeom>
          <a:noFill/>
          <a:ln w="9525">
            <a:noFill/>
            <a:miter lim="800000"/>
            <a:headEnd/>
            <a:tailEnd/>
          </a:ln>
        </p:spPr>
        <p:txBody>
          <a:bodyPr lIns="0" tIns="0" rIns="0" bIns="0">
            <a:spAutoFit/>
          </a:bodyPr>
          <a:lstStyle/>
          <a:p>
            <a:pPr defTabSz="828675" hangingPunct="0">
              <a:lnSpc>
                <a:spcPct val="95000"/>
              </a:lnSpc>
              <a:buClr>
                <a:srgbClr val="000000"/>
              </a:buClr>
              <a:buSzPct val="45000"/>
              <a:buFont typeface="StarSymbol" charset="0"/>
              <a:buNone/>
              <a:tabLst>
                <a:tab pos="657225" algn="l"/>
                <a:tab pos="1312863" algn="l"/>
                <a:tab pos="1970088" algn="l"/>
                <a:tab pos="2627313" algn="l"/>
                <a:tab pos="3282950" algn="l"/>
              </a:tabLst>
            </a:pPr>
            <a:r>
              <a:rPr lang="en-GB" sz="1000" i="1">
                <a:latin typeface="Times New Roman" pitchFamily="18" charset="0"/>
              </a:rPr>
              <a:t>Grades can be downloaded in Excel or plain text  for inclusion into an existing electronic gradebook</a:t>
            </a:r>
            <a:r>
              <a:rPr lang="en-GB" sz="1000" i="1">
                <a:solidFill>
                  <a:srgbClr val="FFFFFF"/>
                </a:solidFill>
                <a:latin typeface="Times New Roman" pitchFamily="18" charset="0"/>
              </a:rPr>
              <a:t> </a:t>
            </a:r>
          </a:p>
        </p:txBody>
      </p:sp>
      <p:pic>
        <p:nvPicPr>
          <p:cNvPr id="33797" name="Picture 5" descr="grades"/>
          <p:cNvPicPr>
            <a:picLocks noChangeAspect="1" noChangeArrowheads="1"/>
          </p:cNvPicPr>
          <p:nvPr/>
        </p:nvPicPr>
        <p:blipFill>
          <a:blip r:embed="rId3" cstate="print"/>
          <a:srcRect/>
          <a:stretch>
            <a:fillRect/>
          </a:stretch>
        </p:blipFill>
        <p:spPr bwMode="auto">
          <a:xfrm>
            <a:off x="1273175" y="3646488"/>
            <a:ext cx="5507038" cy="2205037"/>
          </a:xfrm>
          <a:prstGeom prst="rect">
            <a:avLst/>
          </a:prstGeom>
          <a:noFill/>
          <a:ln w="3175">
            <a:solidFill>
              <a:srgbClr val="000000"/>
            </a:solidFill>
            <a:miter lim="800000"/>
            <a:headEnd/>
            <a:tailEnd/>
          </a:ln>
          <a:effectLst/>
        </p:spPr>
      </p:pic>
      <p:pic>
        <p:nvPicPr>
          <p:cNvPr id="33802" name="Picture 10" descr="admin"/>
          <p:cNvPicPr>
            <a:picLocks noChangeAspect="1" noChangeArrowheads="1"/>
          </p:cNvPicPr>
          <p:nvPr/>
        </p:nvPicPr>
        <p:blipFill>
          <a:blip r:embed="rId4" cstate="print"/>
          <a:srcRect/>
          <a:stretch>
            <a:fillRect/>
          </a:stretch>
        </p:blipFill>
        <p:spPr bwMode="auto">
          <a:xfrm>
            <a:off x="7223125" y="2465388"/>
            <a:ext cx="1144588" cy="1971675"/>
          </a:xfrm>
          <a:prstGeom prst="rect">
            <a:avLst/>
          </a:prstGeom>
          <a:noFill/>
          <a:ln w="3175">
            <a:solidFill>
              <a:srgbClr val="000000"/>
            </a:solidFill>
            <a:miter lim="800000"/>
            <a:headEnd/>
            <a:tailEnd/>
          </a:ln>
          <a:effectLst/>
        </p:spPr>
      </p:pic>
    </p:spTree>
  </p:cSld>
  <p:clrMapOvr>
    <a:masterClrMapping/>
  </p:clrMapOvr>
  <p:transition spd="med"/>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ChangeArrowheads="1"/>
          </p:cNvSpPr>
          <p:nvPr>
            <p:ph type="title"/>
          </p:nvPr>
        </p:nvSpPr>
        <p:spPr bwMode="auto">
          <a:xfrm>
            <a:off x="1271588" y="1685925"/>
            <a:ext cx="7708900" cy="776288"/>
          </a:xfrm>
          <a:noFill/>
          <a:ln>
            <a:miter lim="800000"/>
            <a:headEnd/>
            <a:tailEnd/>
          </a:ln>
        </p:spPr>
        <p:txBody>
          <a:bodyPr vert="horz" wrap="square" lIns="0" tIns="0" rIns="0" bIns="0" numCol="1" anchor="ctr" anchorCtr="0" compatLnSpc="1">
            <a:prstTxWarp prst="textNoShape">
              <a:avLst/>
            </a:prstTxWarp>
          </a:bodyPr>
          <a:lstStyle/>
          <a:p>
            <a:pPr algn="l" defTabSz="414338" hangingPunct="0">
              <a:lnSpc>
                <a:spcPct val="93000"/>
              </a:lnSpc>
              <a:buClr>
                <a:srgbClr val="000000"/>
              </a:buClr>
              <a:buSzPct val="45000"/>
              <a:buFont typeface="StarSymbol" charset="0"/>
              <a:buNone/>
              <a:tabLst>
                <a:tab pos="657225" algn="l"/>
                <a:tab pos="1312863" algn="l"/>
                <a:tab pos="1970088" algn="l"/>
                <a:tab pos="2627313" algn="l"/>
                <a:tab pos="3282950" algn="l"/>
                <a:tab pos="3940175" algn="l"/>
                <a:tab pos="4595813" algn="l"/>
                <a:tab pos="5253038" algn="l"/>
                <a:tab pos="5910263" algn="l"/>
                <a:tab pos="6565900" algn="l"/>
              </a:tabLst>
            </a:pPr>
            <a:r>
              <a:rPr lang="en-GB" sz="2400" b="1" i="1">
                <a:solidFill>
                  <a:schemeClr val="tx1"/>
                </a:solidFill>
                <a:ea typeface="Lucida Sans Unicode" pitchFamily="34" charset="0"/>
                <a:cs typeface="Lucida Sans Unicode" pitchFamily="34" charset="0"/>
              </a:rPr>
              <a:t>Learner Management Features - </a:t>
            </a:r>
            <a:r>
              <a:rPr lang="en-GB" sz="2400" b="1">
                <a:solidFill>
                  <a:srgbClr val="FF9933"/>
                </a:solidFill>
                <a:ea typeface="Lucida Sans Unicode" pitchFamily="34" charset="0"/>
                <a:cs typeface="Lucida Sans Unicode" pitchFamily="34" charset="0"/>
              </a:rPr>
              <a:t>Grades</a:t>
            </a:r>
          </a:p>
        </p:txBody>
      </p:sp>
      <p:sp>
        <p:nvSpPr>
          <p:cNvPr id="35843" name="Text Box 3"/>
          <p:cNvSpPr txBox="1">
            <a:spLocks noChangeArrowheads="1"/>
          </p:cNvSpPr>
          <p:nvPr/>
        </p:nvSpPr>
        <p:spPr bwMode="auto">
          <a:xfrm>
            <a:off x="1271588" y="2370138"/>
            <a:ext cx="5741987" cy="681037"/>
          </a:xfrm>
          <a:prstGeom prst="rect">
            <a:avLst/>
          </a:prstGeom>
          <a:noFill/>
          <a:ln w="9525">
            <a:noFill/>
            <a:miter lim="800000"/>
            <a:headEnd/>
            <a:tailEnd/>
          </a:ln>
        </p:spPr>
        <p:txBody>
          <a:bodyPr lIns="0" tIns="0" rIns="0" bIns="0">
            <a:spAutoFit/>
          </a:bodyPr>
          <a:lstStyle/>
          <a:p>
            <a:pPr defTabSz="828675" hangingPunct="0">
              <a:lnSpc>
                <a:spcPct val="93000"/>
              </a:lnSpc>
              <a:buClr>
                <a:srgbClr val="000000"/>
              </a:buClr>
              <a:buSzPct val="45000"/>
              <a:buFont typeface="StarSymbol" charset="0"/>
              <a:buNone/>
              <a:tabLst>
                <a:tab pos="657225" algn="l"/>
                <a:tab pos="1312863" algn="l"/>
                <a:tab pos="1970088" algn="l"/>
                <a:tab pos="2627313" algn="l"/>
                <a:tab pos="3282950" algn="l"/>
                <a:tab pos="3940175" algn="l"/>
                <a:tab pos="4595813" algn="l"/>
                <a:tab pos="5253038" algn="l"/>
              </a:tabLst>
            </a:pPr>
            <a:r>
              <a:rPr lang="en-GB" sz="1600"/>
              <a:t>Viewing Assignment and Journal submissions, and adding Grades and comments, are done from a single page that displays all enrolled students.</a:t>
            </a:r>
          </a:p>
        </p:txBody>
      </p:sp>
      <p:sp>
        <p:nvSpPr>
          <p:cNvPr id="35844" name="Text Box 4"/>
          <p:cNvSpPr txBox="1">
            <a:spLocks noChangeArrowheads="1"/>
          </p:cNvSpPr>
          <p:nvPr/>
        </p:nvSpPr>
        <p:spPr bwMode="auto">
          <a:xfrm>
            <a:off x="4510088" y="3662363"/>
            <a:ext cx="2416175" cy="433387"/>
          </a:xfrm>
          <a:prstGeom prst="rect">
            <a:avLst/>
          </a:prstGeom>
          <a:noFill/>
          <a:ln w="9525">
            <a:noFill/>
            <a:miter lim="800000"/>
            <a:headEnd/>
            <a:tailEnd/>
          </a:ln>
        </p:spPr>
        <p:txBody>
          <a:bodyPr lIns="0" tIns="0" rIns="0" bIns="0">
            <a:spAutoFit/>
          </a:bodyPr>
          <a:lstStyle/>
          <a:p>
            <a:pPr defTabSz="828675" hangingPunct="0">
              <a:lnSpc>
                <a:spcPct val="95000"/>
              </a:lnSpc>
              <a:buClr>
                <a:srgbClr val="000000"/>
              </a:buClr>
              <a:buSzPct val="45000"/>
              <a:buFont typeface="StarSymbol" charset="0"/>
              <a:buNone/>
              <a:tabLst>
                <a:tab pos="657225" algn="l"/>
                <a:tab pos="1312863" algn="l"/>
                <a:tab pos="1970088" algn="l"/>
                <a:tab pos="2627313" algn="l"/>
                <a:tab pos="3282950" algn="l"/>
              </a:tabLst>
            </a:pPr>
            <a:r>
              <a:rPr lang="en-GB" sz="1000" i="1">
                <a:latin typeface="Times New Roman" pitchFamily="18" charset="0"/>
              </a:rPr>
              <a:t>Managing student submissions are done from one central screen.  This cuts down on the time it takes to assess many students work.</a:t>
            </a:r>
          </a:p>
        </p:txBody>
      </p:sp>
      <p:pic>
        <p:nvPicPr>
          <p:cNvPr id="35850" name="Picture 10" descr="assgrade"/>
          <p:cNvPicPr>
            <a:picLocks noChangeAspect="1" noChangeArrowheads="1"/>
          </p:cNvPicPr>
          <p:nvPr/>
        </p:nvPicPr>
        <p:blipFill>
          <a:blip r:embed="rId3" cstate="print"/>
          <a:srcRect/>
          <a:stretch>
            <a:fillRect/>
          </a:stretch>
        </p:blipFill>
        <p:spPr bwMode="auto">
          <a:xfrm>
            <a:off x="1316038" y="3305175"/>
            <a:ext cx="3052762" cy="2603500"/>
          </a:xfrm>
          <a:prstGeom prst="rect">
            <a:avLst/>
          </a:prstGeom>
          <a:noFill/>
          <a:ln w="9525">
            <a:solidFill>
              <a:schemeClr val="tx1"/>
            </a:solidFill>
            <a:miter lim="800000"/>
            <a:headEnd/>
            <a:tailEnd/>
          </a:ln>
        </p:spPr>
      </p:pic>
      <p:pic>
        <p:nvPicPr>
          <p:cNvPr id="35846" name="Picture 6" descr="jourgrade"/>
          <p:cNvPicPr>
            <a:picLocks noChangeAspect="1" noChangeArrowheads="1"/>
          </p:cNvPicPr>
          <p:nvPr/>
        </p:nvPicPr>
        <p:blipFill>
          <a:blip r:embed="rId4" cstate="print"/>
          <a:srcRect/>
          <a:stretch>
            <a:fillRect/>
          </a:stretch>
        </p:blipFill>
        <p:spPr bwMode="auto">
          <a:xfrm>
            <a:off x="3340100" y="4318000"/>
            <a:ext cx="3602038" cy="2095500"/>
          </a:xfrm>
          <a:prstGeom prst="rect">
            <a:avLst/>
          </a:prstGeom>
          <a:noFill/>
          <a:ln w="3175">
            <a:solidFill>
              <a:srgbClr val="000000"/>
            </a:solidFill>
            <a:miter lim="800000"/>
            <a:headEnd/>
            <a:tailEnd/>
          </a:ln>
          <a:effectLst/>
        </p:spPr>
      </p:pic>
      <p:pic>
        <p:nvPicPr>
          <p:cNvPr id="35851" name="Picture 11" descr="admin"/>
          <p:cNvPicPr>
            <a:picLocks noChangeAspect="1" noChangeArrowheads="1"/>
          </p:cNvPicPr>
          <p:nvPr/>
        </p:nvPicPr>
        <p:blipFill>
          <a:blip r:embed="rId5" cstate="print"/>
          <a:srcRect/>
          <a:stretch>
            <a:fillRect/>
          </a:stretch>
        </p:blipFill>
        <p:spPr bwMode="auto">
          <a:xfrm>
            <a:off x="7223125" y="2465388"/>
            <a:ext cx="1144588" cy="1971675"/>
          </a:xfrm>
          <a:prstGeom prst="rect">
            <a:avLst/>
          </a:prstGeom>
          <a:noFill/>
          <a:ln w="3175">
            <a:solidFill>
              <a:srgbClr val="000000"/>
            </a:solidFill>
            <a:miter lim="800000"/>
            <a:headEnd/>
            <a:tailEnd/>
          </a:ln>
          <a:effectLst/>
        </p:spPr>
      </p:pic>
    </p:spTree>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Rectangle 4"/>
          <p:cNvSpPr>
            <a:spLocks noChangeArrowheads="1"/>
          </p:cNvSpPr>
          <p:nvPr>
            <p:ph type="title"/>
          </p:nvPr>
        </p:nvSpPr>
        <p:spPr bwMode="auto">
          <a:xfrm>
            <a:off x="1273175" y="1746250"/>
            <a:ext cx="7032625" cy="1306513"/>
          </a:xfrm>
          <a:noFill/>
          <a:ln>
            <a:miter lim="800000"/>
            <a:headEnd/>
            <a:tailEnd/>
          </a:ln>
        </p:spPr>
        <p:txBody>
          <a:bodyPr vert="horz" wrap="square" lIns="0" tIns="0" rIns="0" bIns="0" numCol="1" anchor="ctr" anchorCtr="0" compatLnSpc="1">
            <a:prstTxWarp prst="textNoShape">
              <a:avLst/>
            </a:prstTxWarp>
          </a:bodyPr>
          <a:lstStyle/>
          <a:p>
            <a:pPr algn="l" defTabSz="457200" hangingPunct="0">
              <a:lnSpc>
                <a:spcPct val="85000"/>
              </a:lnSpc>
              <a:buClr>
                <a:srgbClr val="000000"/>
              </a:buClr>
              <a:buSzPct val="45000"/>
              <a:buFont typeface="StarSymbol" charset="0"/>
              <a:buNone/>
              <a:tabLst>
                <a:tab pos="723900" algn="l"/>
                <a:tab pos="1447800" algn="l"/>
                <a:tab pos="2171700" algn="l"/>
                <a:tab pos="2895600" algn="l"/>
                <a:tab pos="3619500" algn="l"/>
                <a:tab pos="4343400" algn="l"/>
                <a:tab pos="5067300" algn="l"/>
                <a:tab pos="5791200" algn="l"/>
                <a:tab pos="6515100" algn="l"/>
                <a:tab pos="7239000" algn="l"/>
                <a:tab pos="7962900" algn="l"/>
              </a:tabLst>
            </a:pPr>
            <a:r>
              <a:rPr lang="en-GB" sz="2400" b="1" i="1">
                <a:solidFill>
                  <a:schemeClr val="tx1"/>
                </a:solidFill>
              </a:rPr>
              <a:t>When the buzz dies down and it's time to do </a:t>
            </a:r>
            <a:r>
              <a:rPr lang="en-US" sz="2400" b="1" i="1">
                <a:solidFill>
                  <a:schemeClr val="tx1"/>
                </a:solidFill>
              </a:rPr>
              <a:t>something</a:t>
            </a:r>
            <a:r>
              <a:rPr lang="en-GB" sz="2400" b="1" i="1">
                <a:solidFill>
                  <a:schemeClr val="tx1"/>
                </a:solidFill>
              </a:rPr>
              <a:t> for your organization, what do you want from an online learning system?</a:t>
            </a:r>
          </a:p>
        </p:txBody>
      </p:sp>
      <p:sp>
        <p:nvSpPr>
          <p:cNvPr id="5125" name="Text Box 5"/>
          <p:cNvSpPr txBox="1">
            <a:spLocks noChangeArrowheads="1"/>
          </p:cNvSpPr>
          <p:nvPr/>
        </p:nvSpPr>
        <p:spPr bwMode="auto">
          <a:xfrm>
            <a:off x="1709738" y="2967038"/>
            <a:ext cx="6659562" cy="2776537"/>
          </a:xfrm>
          <a:prstGeom prst="rect">
            <a:avLst/>
          </a:prstGeom>
          <a:noFill/>
          <a:ln w="9525">
            <a:noFill/>
            <a:miter lim="800000"/>
            <a:headEnd/>
            <a:tailEnd/>
          </a:ln>
        </p:spPr>
        <p:txBody>
          <a:bodyPr lIns="0" tIns="0" rIns="0" bIns="0">
            <a:spAutoFit/>
          </a:bodyPr>
          <a:lstStyle/>
          <a:p>
            <a:pPr hangingPunct="0">
              <a:lnSpc>
                <a:spcPct val="93000"/>
              </a:lnSpc>
              <a:spcBef>
                <a:spcPct val="50000"/>
              </a:spcBef>
              <a:buClr>
                <a:srgbClr val="000000"/>
              </a:buClr>
              <a:buSzPct val="104000"/>
              <a:buFont typeface="Times New Roman" pitchFamily="18" charset="0"/>
              <a:buBlip>
                <a:blip r:embed="rId2"/>
              </a:buBlip>
              <a:tabLst>
                <a:tab pos="246063" algn="l"/>
                <a:tab pos="723900" algn="l"/>
                <a:tab pos="1447800" algn="l"/>
                <a:tab pos="2171700" algn="l"/>
                <a:tab pos="2895600" algn="l"/>
                <a:tab pos="3619500" algn="l"/>
                <a:tab pos="4343400" algn="l"/>
                <a:tab pos="5067300" algn="l"/>
                <a:tab pos="5791200" algn="l"/>
                <a:tab pos="6515100" algn="l"/>
              </a:tabLst>
            </a:pPr>
            <a:r>
              <a:rPr lang="en-GB" sz="1600">
                <a:solidFill>
                  <a:srgbClr val="FFFFFF"/>
                </a:solidFill>
              </a:rPr>
              <a:t>  </a:t>
            </a:r>
            <a:r>
              <a:rPr lang="en-GB" sz="1600"/>
              <a:t>Easy creation of courses from existing resources? </a:t>
            </a:r>
          </a:p>
          <a:p>
            <a:pPr hangingPunct="0">
              <a:lnSpc>
                <a:spcPct val="93000"/>
              </a:lnSpc>
              <a:spcBef>
                <a:spcPct val="50000"/>
              </a:spcBef>
              <a:buClr>
                <a:srgbClr val="000000"/>
              </a:buClr>
              <a:buSzPct val="104000"/>
              <a:buFont typeface="Times New Roman" pitchFamily="18" charset="0"/>
              <a:buBlip>
                <a:blip r:embed="rId2"/>
              </a:buBlip>
              <a:tabLst>
                <a:tab pos="246063" algn="l"/>
                <a:tab pos="723900" algn="l"/>
                <a:tab pos="1447800" algn="l"/>
                <a:tab pos="2171700" algn="l"/>
                <a:tab pos="2895600" algn="l"/>
                <a:tab pos="3619500" algn="l"/>
                <a:tab pos="4343400" algn="l"/>
                <a:tab pos="5067300" algn="l"/>
                <a:tab pos="5791200" algn="l"/>
                <a:tab pos="6515100" algn="l"/>
              </a:tabLst>
            </a:pPr>
            <a:r>
              <a:rPr lang="en-GB" sz="1600"/>
              <a:t>  Course content which can be re-used with different learners,</a:t>
            </a:r>
            <a:br>
              <a:rPr lang="en-GB" sz="1600"/>
            </a:br>
            <a:r>
              <a:rPr lang="en-GB" sz="1600"/>
              <a:t>     including content from other vendors (Blackboard, WebCT etc.)?</a:t>
            </a:r>
          </a:p>
          <a:p>
            <a:pPr hangingPunct="0">
              <a:lnSpc>
                <a:spcPct val="93000"/>
              </a:lnSpc>
              <a:spcBef>
                <a:spcPct val="50000"/>
              </a:spcBef>
              <a:buClr>
                <a:srgbClr val="000000"/>
              </a:buClr>
              <a:buSzPct val="104000"/>
              <a:buFont typeface="Times New Roman" pitchFamily="18" charset="0"/>
              <a:buBlip>
                <a:blip r:embed="rId2"/>
              </a:buBlip>
              <a:tabLst>
                <a:tab pos="246063" algn="l"/>
                <a:tab pos="723900" algn="l"/>
                <a:tab pos="1447800" algn="l"/>
                <a:tab pos="2171700" algn="l"/>
                <a:tab pos="2895600" algn="l"/>
                <a:tab pos="3619500" algn="l"/>
                <a:tab pos="4343400" algn="l"/>
                <a:tab pos="5067300" algn="l"/>
                <a:tab pos="5791200" algn="l"/>
                <a:tab pos="6515100" algn="l"/>
              </a:tabLst>
            </a:pPr>
            <a:r>
              <a:rPr lang="en-GB" sz="1600"/>
              <a:t>  Learner involvement?</a:t>
            </a:r>
          </a:p>
          <a:p>
            <a:pPr hangingPunct="0">
              <a:lnSpc>
                <a:spcPct val="93000"/>
              </a:lnSpc>
              <a:spcBef>
                <a:spcPct val="50000"/>
              </a:spcBef>
              <a:buClr>
                <a:srgbClr val="000000"/>
              </a:buClr>
              <a:buSzPct val="104000"/>
              <a:buFont typeface="Times New Roman" pitchFamily="18" charset="0"/>
              <a:buBlip>
                <a:blip r:embed="rId2"/>
              </a:buBlip>
              <a:tabLst>
                <a:tab pos="246063" algn="l"/>
                <a:tab pos="723900" algn="l"/>
                <a:tab pos="1447800" algn="l"/>
                <a:tab pos="2171700" algn="l"/>
                <a:tab pos="2895600" algn="l"/>
                <a:tab pos="3619500" algn="l"/>
                <a:tab pos="4343400" algn="l"/>
                <a:tab pos="5067300" algn="l"/>
                <a:tab pos="5791200" algn="l"/>
                <a:tab pos="6515100" algn="l"/>
              </a:tabLst>
            </a:pPr>
            <a:r>
              <a:rPr lang="en-GB" sz="1600"/>
              <a:t>  Enrollment and learner </a:t>
            </a:r>
            <a:r>
              <a:rPr lang="en-US" sz="1600"/>
              <a:t>authentication</a:t>
            </a:r>
            <a:r>
              <a:rPr lang="en-GB" sz="1600"/>
              <a:t> which is simple yet secure?</a:t>
            </a:r>
          </a:p>
          <a:p>
            <a:pPr hangingPunct="0">
              <a:lnSpc>
                <a:spcPct val="93000"/>
              </a:lnSpc>
              <a:spcBef>
                <a:spcPct val="50000"/>
              </a:spcBef>
              <a:buClr>
                <a:srgbClr val="000000"/>
              </a:buClr>
              <a:buSzPct val="104000"/>
              <a:buFont typeface="Times New Roman" pitchFamily="18" charset="0"/>
              <a:buBlip>
                <a:blip r:embed="rId2"/>
              </a:buBlip>
              <a:tabLst>
                <a:tab pos="246063" algn="l"/>
                <a:tab pos="723900" algn="l"/>
                <a:tab pos="1447800" algn="l"/>
                <a:tab pos="2171700" algn="l"/>
                <a:tab pos="2895600" algn="l"/>
                <a:tab pos="3619500" algn="l"/>
                <a:tab pos="4343400" algn="l"/>
                <a:tab pos="5067300" algn="l"/>
                <a:tab pos="5791200" algn="l"/>
                <a:tab pos="6515100" algn="l"/>
              </a:tabLst>
            </a:pPr>
            <a:r>
              <a:rPr lang="en-GB" sz="1600"/>
              <a:t>  Intuitive online learner and teacher management features?</a:t>
            </a:r>
          </a:p>
          <a:p>
            <a:pPr hangingPunct="0">
              <a:lnSpc>
                <a:spcPct val="93000"/>
              </a:lnSpc>
              <a:spcBef>
                <a:spcPct val="50000"/>
              </a:spcBef>
              <a:buClr>
                <a:srgbClr val="000000"/>
              </a:buClr>
              <a:buSzPct val="104000"/>
              <a:buFont typeface="Times New Roman" pitchFamily="18" charset="0"/>
              <a:buBlip>
                <a:blip r:embed="rId2"/>
              </a:buBlip>
              <a:tabLst>
                <a:tab pos="246063" algn="l"/>
                <a:tab pos="723900" algn="l"/>
                <a:tab pos="1447800" algn="l"/>
                <a:tab pos="2171700" algn="l"/>
                <a:tab pos="2895600" algn="l"/>
                <a:tab pos="3619500" algn="l"/>
                <a:tab pos="4343400" algn="l"/>
                <a:tab pos="5067300" algn="l"/>
                <a:tab pos="5791200" algn="l"/>
                <a:tab pos="6515100" algn="l"/>
              </a:tabLst>
            </a:pPr>
            <a:r>
              <a:rPr lang="en-GB" sz="1600"/>
              <a:t>  An active support community to help solve problems and</a:t>
            </a:r>
            <a:br>
              <a:rPr lang="en-GB" sz="1600"/>
            </a:br>
            <a:r>
              <a:rPr lang="en-GB" sz="1600"/>
              <a:t>     generate new ideas?</a:t>
            </a:r>
          </a:p>
          <a:p>
            <a:pPr hangingPunct="0">
              <a:lnSpc>
                <a:spcPct val="93000"/>
              </a:lnSpc>
              <a:spcBef>
                <a:spcPct val="50000"/>
              </a:spcBef>
              <a:buClr>
                <a:srgbClr val="000000"/>
              </a:buClr>
              <a:buSzPct val="104000"/>
              <a:buFont typeface="Times New Roman" pitchFamily="18" charset="0"/>
              <a:buBlip>
                <a:blip r:embed="rId2"/>
              </a:buBlip>
              <a:tabLst>
                <a:tab pos="246063" algn="l"/>
                <a:tab pos="723900" algn="l"/>
                <a:tab pos="1447800" algn="l"/>
                <a:tab pos="2171700" algn="l"/>
                <a:tab pos="2895600" algn="l"/>
                <a:tab pos="3619500" algn="l"/>
                <a:tab pos="4343400" algn="l"/>
                <a:tab pos="5067300" algn="l"/>
                <a:tab pos="5791200" algn="l"/>
                <a:tab pos="6515100" algn="l"/>
              </a:tabLst>
            </a:pPr>
            <a:r>
              <a:rPr lang="en-GB" sz="1600"/>
              <a:t>  Affordability?</a:t>
            </a:r>
          </a:p>
        </p:txBody>
      </p:sp>
      <p:pic>
        <p:nvPicPr>
          <p:cNvPr id="5126" name="Picture 6" descr="slide2a"/>
          <p:cNvPicPr>
            <a:picLocks noChangeAspect="1" noChangeArrowheads="1"/>
          </p:cNvPicPr>
          <p:nvPr/>
        </p:nvPicPr>
        <p:blipFill>
          <a:blip r:embed="rId3" cstate="print"/>
          <a:srcRect/>
          <a:stretch>
            <a:fillRect/>
          </a:stretch>
        </p:blipFill>
        <p:spPr bwMode="auto">
          <a:xfrm>
            <a:off x="6635750" y="5281613"/>
            <a:ext cx="1938338" cy="1304925"/>
          </a:xfrm>
          <a:prstGeom prst="rect">
            <a:avLst/>
          </a:prstGeom>
          <a:noFill/>
          <a:ln w="3175">
            <a:solidFill>
              <a:srgbClr val="000000"/>
            </a:solidFill>
            <a:miter lim="800000"/>
            <a:headEnd/>
            <a:tailEnd/>
          </a:ln>
          <a:effectLst>
            <a:outerShdw dist="107763" dir="2700000" algn="ctr" rotWithShape="0">
              <a:srgbClr val="808080">
                <a:alpha val="50000"/>
              </a:srgbClr>
            </a:outerShdw>
          </a:effectLst>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ChangeArrowheads="1"/>
          </p:cNvSpPr>
          <p:nvPr>
            <p:ph type="title"/>
          </p:nvPr>
        </p:nvSpPr>
        <p:spPr bwMode="auto">
          <a:xfrm>
            <a:off x="1271588" y="1685925"/>
            <a:ext cx="7754937" cy="776288"/>
          </a:xfrm>
          <a:noFill/>
          <a:ln>
            <a:miter lim="800000"/>
            <a:headEnd/>
            <a:tailEnd/>
          </a:ln>
        </p:spPr>
        <p:txBody>
          <a:bodyPr vert="horz" wrap="square" lIns="0" tIns="0" rIns="0" bIns="0" numCol="1" anchor="ctr" anchorCtr="0" compatLnSpc="1">
            <a:prstTxWarp prst="textNoShape">
              <a:avLst/>
            </a:prstTxWarp>
          </a:bodyPr>
          <a:lstStyle/>
          <a:p>
            <a:pPr algn="l" defTabSz="414338" hangingPunct="0">
              <a:lnSpc>
                <a:spcPct val="93000"/>
              </a:lnSpc>
              <a:buClr>
                <a:srgbClr val="000000"/>
              </a:buClr>
              <a:buSzPct val="45000"/>
              <a:buFont typeface="StarSymbol" charset="0"/>
              <a:buNone/>
              <a:tabLst>
                <a:tab pos="657225" algn="l"/>
                <a:tab pos="1312863" algn="l"/>
                <a:tab pos="1970088" algn="l"/>
                <a:tab pos="2627313" algn="l"/>
                <a:tab pos="3282950" algn="l"/>
                <a:tab pos="3940175" algn="l"/>
                <a:tab pos="4595813" algn="l"/>
                <a:tab pos="5253038" algn="l"/>
                <a:tab pos="5910263" algn="l"/>
                <a:tab pos="6565900" algn="l"/>
              </a:tabLst>
            </a:pPr>
            <a:r>
              <a:rPr lang="en-GB" sz="2400" b="1" i="1">
                <a:solidFill>
                  <a:schemeClr val="tx1"/>
                </a:solidFill>
                <a:ea typeface="Lucida Sans Unicode" pitchFamily="34" charset="0"/>
                <a:cs typeface="Lucida Sans Unicode" pitchFamily="34" charset="0"/>
              </a:rPr>
              <a:t>Learner Management Features - </a:t>
            </a:r>
            <a:r>
              <a:rPr lang="en-GB" sz="2400" b="1">
                <a:solidFill>
                  <a:srgbClr val="FF9933"/>
                </a:solidFill>
                <a:ea typeface="Lucida Sans Unicode" pitchFamily="34" charset="0"/>
                <a:cs typeface="Lucida Sans Unicode" pitchFamily="34" charset="0"/>
              </a:rPr>
              <a:t>Logs</a:t>
            </a:r>
          </a:p>
        </p:txBody>
      </p:sp>
      <p:sp>
        <p:nvSpPr>
          <p:cNvPr id="37891" name="Text Box 3"/>
          <p:cNvSpPr txBox="1">
            <a:spLocks noChangeArrowheads="1"/>
          </p:cNvSpPr>
          <p:nvPr/>
        </p:nvSpPr>
        <p:spPr bwMode="auto">
          <a:xfrm>
            <a:off x="1271588" y="2352675"/>
            <a:ext cx="5811837" cy="488950"/>
          </a:xfrm>
          <a:prstGeom prst="rect">
            <a:avLst/>
          </a:prstGeom>
          <a:noFill/>
          <a:ln w="9525">
            <a:noFill/>
            <a:miter lim="800000"/>
            <a:headEnd/>
            <a:tailEnd/>
          </a:ln>
        </p:spPr>
        <p:txBody>
          <a:bodyPr lIns="0" tIns="0" rIns="0" bIns="0">
            <a:spAutoFit/>
          </a:bodyPr>
          <a:lstStyle/>
          <a:p>
            <a:pPr defTabSz="828675" eaLnBrk="0" hangingPunct="0">
              <a:tabLst>
                <a:tab pos="657225" algn="l"/>
                <a:tab pos="1312863" algn="l"/>
                <a:tab pos="1970088" algn="l"/>
                <a:tab pos="2627313" algn="l"/>
                <a:tab pos="3282950" algn="l"/>
                <a:tab pos="3940175" algn="l"/>
                <a:tab pos="4595813" algn="l"/>
                <a:tab pos="5253038" algn="l"/>
              </a:tabLst>
            </a:pPr>
            <a:r>
              <a:rPr lang="en-GB" sz="1600"/>
              <a:t>Monitor when and what course resources the learner has accessed.  Moodle's Logs provide detailed learner activity.</a:t>
            </a:r>
          </a:p>
        </p:txBody>
      </p:sp>
      <p:pic>
        <p:nvPicPr>
          <p:cNvPr id="37892" name="Picture 4"/>
          <p:cNvPicPr>
            <a:picLocks noChangeAspect="1" noChangeArrowheads="1"/>
          </p:cNvPicPr>
          <p:nvPr/>
        </p:nvPicPr>
        <p:blipFill>
          <a:blip r:embed="rId3" cstate="print"/>
          <a:srcRect/>
          <a:stretch>
            <a:fillRect/>
          </a:stretch>
        </p:blipFill>
        <p:spPr bwMode="auto">
          <a:xfrm>
            <a:off x="1273175" y="3078163"/>
            <a:ext cx="5229225" cy="487362"/>
          </a:xfrm>
          <a:prstGeom prst="rect">
            <a:avLst/>
          </a:prstGeom>
          <a:noFill/>
          <a:ln w="3175">
            <a:solidFill>
              <a:srgbClr val="000000"/>
            </a:solidFill>
            <a:miter lim="800000"/>
            <a:headEnd/>
            <a:tailEnd/>
          </a:ln>
          <a:effectLst/>
        </p:spPr>
      </p:pic>
      <p:sp>
        <p:nvSpPr>
          <p:cNvPr id="37893" name="Text Box 5"/>
          <p:cNvSpPr txBox="1">
            <a:spLocks noChangeArrowheads="1"/>
          </p:cNvSpPr>
          <p:nvPr/>
        </p:nvSpPr>
        <p:spPr bwMode="auto">
          <a:xfrm>
            <a:off x="1273175" y="6173788"/>
            <a:ext cx="4878388" cy="288925"/>
          </a:xfrm>
          <a:prstGeom prst="rect">
            <a:avLst/>
          </a:prstGeom>
          <a:noFill/>
          <a:ln w="9525">
            <a:noFill/>
            <a:miter lim="800000"/>
            <a:headEnd/>
            <a:tailEnd/>
          </a:ln>
        </p:spPr>
        <p:txBody>
          <a:bodyPr lIns="0" tIns="0" rIns="0" bIns="0">
            <a:spAutoFit/>
          </a:bodyPr>
          <a:lstStyle/>
          <a:p>
            <a:pPr defTabSz="828675" hangingPunct="0">
              <a:lnSpc>
                <a:spcPct val="95000"/>
              </a:lnSpc>
              <a:buClr>
                <a:srgbClr val="000000"/>
              </a:buClr>
              <a:buSzPct val="45000"/>
              <a:buFont typeface="StarSymbol" charset="0"/>
              <a:buNone/>
              <a:tabLst>
                <a:tab pos="657225" algn="l"/>
                <a:tab pos="1312863" algn="l"/>
                <a:tab pos="1970088" algn="l"/>
                <a:tab pos="2627313" algn="l"/>
                <a:tab pos="3282950" algn="l"/>
                <a:tab pos="3940175" algn="l"/>
                <a:tab pos="4595813" algn="l"/>
              </a:tabLst>
            </a:pPr>
            <a:r>
              <a:rPr lang="en-GB" sz="1000" i="1">
                <a:latin typeface="Times New Roman" pitchFamily="18" charset="0"/>
              </a:rPr>
              <a:t>Logs pin-point where a student is within coursework. Easily locate specific course, student, date and module activity access.</a:t>
            </a:r>
          </a:p>
        </p:txBody>
      </p:sp>
      <p:pic>
        <p:nvPicPr>
          <p:cNvPr id="37894" name="Picture 6" descr="logs1"/>
          <p:cNvPicPr>
            <a:picLocks noChangeAspect="1" noChangeArrowheads="1"/>
          </p:cNvPicPr>
          <p:nvPr/>
        </p:nvPicPr>
        <p:blipFill>
          <a:blip r:embed="rId4" cstate="print"/>
          <a:srcRect/>
          <a:stretch>
            <a:fillRect/>
          </a:stretch>
        </p:blipFill>
        <p:spPr bwMode="auto">
          <a:xfrm>
            <a:off x="1273175" y="3767138"/>
            <a:ext cx="5195888" cy="2344737"/>
          </a:xfrm>
          <a:prstGeom prst="rect">
            <a:avLst/>
          </a:prstGeom>
          <a:noFill/>
          <a:ln w="3175">
            <a:solidFill>
              <a:srgbClr val="000000"/>
            </a:solidFill>
            <a:miter lim="800000"/>
            <a:headEnd/>
            <a:tailEnd/>
          </a:ln>
          <a:effectLst/>
        </p:spPr>
      </p:pic>
      <p:pic>
        <p:nvPicPr>
          <p:cNvPr id="37897" name="Picture 9" descr="admin"/>
          <p:cNvPicPr>
            <a:picLocks noChangeAspect="1" noChangeArrowheads="1"/>
          </p:cNvPicPr>
          <p:nvPr/>
        </p:nvPicPr>
        <p:blipFill>
          <a:blip r:embed="rId5" cstate="print"/>
          <a:srcRect/>
          <a:stretch>
            <a:fillRect/>
          </a:stretch>
        </p:blipFill>
        <p:spPr bwMode="auto">
          <a:xfrm>
            <a:off x="7223125" y="2465388"/>
            <a:ext cx="1144588" cy="1971675"/>
          </a:xfrm>
          <a:prstGeom prst="rect">
            <a:avLst/>
          </a:prstGeom>
          <a:noFill/>
          <a:ln w="3175">
            <a:solidFill>
              <a:srgbClr val="000000"/>
            </a:solidFill>
            <a:miter lim="800000"/>
            <a:headEnd/>
            <a:tailEnd/>
          </a:ln>
          <a:effectLst/>
        </p:spPr>
      </p:pic>
    </p:spTree>
  </p:cSld>
  <p:clrMapOvr>
    <a:masterClrMapping/>
  </p:clrMapOvr>
  <p:transition spd="med"/>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ChangeArrowheads="1"/>
          </p:cNvSpPr>
          <p:nvPr>
            <p:ph type="title"/>
          </p:nvPr>
        </p:nvSpPr>
        <p:spPr bwMode="auto">
          <a:xfrm>
            <a:off x="1273175" y="1673225"/>
            <a:ext cx="6788150" cy="800100"/>
          </a:xfrm>
          <a:noFill/>
          <a:ln>
            <a:miter lim="800000"/>
            <a:headEnd/>
            <a:tailEnd/>
          </a:ln>
        </p:spPr>
        <p:txBody>
          <a:bodyPr vert="horz" wrap="square" lIns="0" tIns="0" rIns="0" bIns="0" numCol="1" anchor="ctr" anchorCtr="0" compatLnSpc="1">
            <a:prstTxWarp prst="textNoShape">
              <a:avLst/>
            </a:prstTxWarp>
          </a:bodyPr>
          <a:lstStyle/>
          <a:p>
            <a:pPr algn="l" defTabSz="414338" hangingPunct="0">
              <a:lnSpc>
                <a:spcPct val="93000"/>
              </a:lnSpc>
              <a:buClr>
                <a:srgbClr val="000000"/>
              </a:buClr>
              <a:buSzPct val="45000"/>
              <a:buFont typeface="StarSymbol" charset="0"/>
              <a:buNone/>
              <a:tabLst>
                <a:tab pos="657225" algn="l"/>
                <a:tab pos="1312863" algn="l"/>
                <a:tab pos="1970088" algn="l"/>
                <a:tab pos="2627313" algn="l"/>
                <a:tab pos="3282950" algn="l"/>
                <a:tab pos="3940175" algn="l"/>
                <a:tab pos="4595813" algn="l"/>
                <a:tab pos="5253038" algn="l"/>
                <a:tab pos="5910263" algn="l"/>
                <a:tab pos="6565900" algn="l"/>
              </a:tabLst>
            </a:pPr>
            <a:r>
              <a:rPr lang="en-GB" sz="2400" b="1" i="1">
                <a:solidFill>
                  <a:schemeClr val="tx1"/>
                </a:solidFill>
                <a:ea typeface="Lucida Sans Unicode" pitchFamily="34" charset="0"/>
                <a:cs typeface="Lucida Sans Unicode" pitchFamily="34" charset="0"/>
              </a:rPr>
              <a:t>Learner Management Features - </a:t>
            </a:r>
            <a:r>
              <a:rPr lang="en-GB" sz="2400" b="1">
                <a:solidFill>
                  <a:srgbClr val="FF9933"/>
                </a:solidFill>
                <a:ea typeface="Lucida Sans Unicode" pitchFamily="34" charset="0"/>
                <a:cs typeface="Lucida Sans Unicode" pitchFamily="34" charset="0"/>
              </a:rPr>
              <a:t>Files</a:t>
            </a:r>
          </a:p>
        </p:txBody>
      </p:sp>
      <p:sp>
        <p:nvSpPr>
          <p:cNvPr id="39939" name="Text Box 3"/>
          <p:cNvSpPr txBox="1">
            <a:spLocks noChangeArrowheads="1"/>
          </p:cNvSpPr>
          <p:nvPr/>
        </p:nvSpPr>
        <p:spPr bwMode="auto">
          <a:xfrm>
            <a:off x="1271588" y="2351088"/>
            <a:ext cx="5286375" cy="733425"/>
          </a:xfrm>
          <a:prstGeom prst="rect">
            <a:avLst/>
          </a:prstGeom>
          <a:noFill/>
          <a:ln w="9525">
            <a:noFill/>
            <a:miter lim="800000"/>
            <a:headEnd/>
            <a:tailEnd/>
          </a:ln>
        </p:spPr>
        <p:txBody>
          <a:bodyPr lIns="0" tIns="0" rIns="0" bIns="0">
            <a:spAutoFit/>
          </a:bodyPr>
          <a:lstStyle/>
          <a:p>
            <a:pPr defTabSz="828675" eaLnBrk="0" hangingPunct="0">
              <a:tabLst>
                <a:tab pos="657225" algn="l"/>
                <a:tab pos="1312863" algn="l"/>
                <a:tab pos="1970088" algn="l"/>
                <a:tab pos="2627313" algn="l"/>
                <a:tab pos="3282950" algn="l"/>
                <a:tab pos="3940175" algn="l"/>
                <a:tab pos="4595813" algn="l"/>
                <a:tab pos="5253038" algn="l"/>
              </a:tabLst>
            </a:pPr>
            <a:r>
              <a:rPr lang="en-GB" sz="1600"/>
              <a:t>Centrally locate all course resources within the Files area of Moodle so they are available when creating new activities. </a:t>
            </a:r>
          </a:p>
        </p:txBody>
      </p:sp>
      <p:sp>
        <p:nvSpPr>
          <p:cNvPr id="39940" name="Text Box 4"/>
          <p:cNvSpPr txBox="1">
            <a:spLocks noChangeArrowheads="1"/>
          </p:cNvSpPr>
          <p:nvPr/>
        </p:nvSpPr>
        <p:spPr bwMode="auto">
          <a:xfrm>
            <a:off x="5822950" y="5440363"/>
            <a:ext cx="1909763" cy="433387"/>
          </a:xfrm>
          <a:prstGeom prst="rect">
            <a:avLst/>
          </a:prstGeom>
          <a:noFill/>
          <a:ln w="9525">
            <a:noFill/>
            <a:miter lim="800000"/>
            <a:headEnd/>
            <a:tailEnd/>
          </a:ln>
        </p:spPr>
        <p:txBody>
          <a:bodyPr lIns="0" tIns="0" rIns="0" bIns="0">
            <a:spAutoFit/>
          </a:bodyPr>
          <a:lstStyle/>
          <a:p>
            <a:pPr defTabSz="828675" hangingPunct="0">
              <a:lnSpc>
                <a:spcPct val="95000"/>
              </a:lnSpc>
              <a:buClr>
                <a:srgbClr val="000000"/>
              </a:buClr>
              <a:buSzPct val="45000"/>
              <a:buFont typeface="StarSymbol" charset="0"/>
              <a:buNone/>
              <a:tabLst>
                <a:tab pos="657225" algn="l"/>
                <a:tab pos="1312863" algn="l"/>
                <a:tab pos="1970088" algn="l"/>
                <a:tab pos="2627313" algn="l"/>
                <a:tab pos="3282950" algn="l"/>
              </a:tabLst>
            </a:pPr>
            <a:r>
              <a:rPr lang="en-GB" sz="1000" i="1">
                <a:latin typeface="Times New Roman" pitchFamily="18" charset="0"/>
              </a:rPr>
              <a:t>Files storage area resembles your computer, making it easy to add, move, zip and delete resources.</a:t>
            </a:r>
          </a:p>
        </p:txBody>
      </p:sp>
      <p:pic>
        <p:nvPicPr>
          <p:cNvPr id="39946" name="Picture 10" descr="files"/>
          <p:cNvPicPr>
            <a:picLocks noChangeAspect="1" noChangeArrowheads="1"/>
          </p:cNvPicPr>
          <p:nvPr/>
        </p:nvPicPr>
        <p:blipFill>
          <a:blip r:embed="rId3" cstate="print"/>
          <a:srcRect/>
          <a:stretch>
            <a:fillRect/>
          </a:stretch>
        </p:blipFill>
        <p:spPr bwMode="auto">
          <a:xfrm>
            <a:off x="1271588" y="3340100"/>
            <a:ext cx="4360862" cy="2549525"/>
          </a:xfrm>
          <a:prstGeom prst="rect">
            <a:avLst/>
          </a:prstGeom>
          <a:noFill/>
          <a:ln w="9525">
            <a:solidFill>
              <a:schemeClr val="tx1"/>
            </a:solidFill>
            <a:miter lim="800000"/>
            <a:headEnd/>
            <a:tailEnd/>
          </a:ln>
        </p:spPr>
      </p:pic>
      <p:pic>
        <p:nvPicPr>
          <p:cNvPr id="39947" name="Picture 11" descr="admin"/>
          <p:cNvPicPr>
            <a:picLocks noChangeAspect="1" noChangeArrowheads="1"/>
          </p:cNvPicPr>
          <p:nvPr/>
        </p:nvPicPr>
        <p:blipFill>
          <a:blip r:embed="rId4" cstate="print"/>
          <a:srcRect/>
          <a:stretch>
            <a:fillRect/>
          </a:stretch>
        </p:blipFill>
        <p:spPr bwMode="auto">
          <a:xfrm>
            <a:off x="7223125" y="2465388"/>
            <a:ext cx="1144588" cy="1971675"/>
          </a:xfrm>
          <a:prstGeom prst="rect">
            <a:avLst/>
          </a:prstGeom>
          <a:noFill/>
          <a:ln w="3175">
            <a:solidFill>
              <a:srgbClr val="000000"/>
            </a:solidFill>
            <a:miter lim="800000"/>
            <a:headEnd/>
            <a:tailEnd/>
          </a:ln>
          <a:effectLst/>
        </p:spPr>
      </p:pic>
    </p:spTree>
  </p:cSld>
  <p:clrMapOvr>
    <a:masterClrMapping/>
  </p:clrMapOvr>
  <p:transition spd="med"/>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ChangeArrowheads="1"/>
          </p:cNvSpPr>
          <p:nvPr>
            <p:ph type="title"/>
          </p:nvPr>
        </p:nvSpPr>
        <p:spPr bwMode="auto">
          <a:xfrm>
            <a:off x="1271588" y="1673225"/>
            <a:ext cx="6788150" cy="800100"/>
          </a:xfrm>
          <a:noFill/>
          <a:ln>
            <a:miter lim="800000"/>
            <a:headEnd/>
            <a:tailEnd/>
          </a:ln>
        </p:spPr>
        <p:txBody>
          <a:bodyPr vert="horz" wrap="square" lIns="0" tIns="0" rIns="0" bIns="0" numCol="1" anchor="ctr" anchorCtr="0" compatLnSpc="1">
            <a:prstTxWarp prst="textNoShape">
              <a:avLst/>
            </a:prstTxWarp>
          </a:bodyPr>
          <a:lstStyle/>
          <a:p>
            <a:pPr algn="l" defTabSz="414338" hangingPunct="0">
              <a:lnSpc>
                <a:spcPct val="93000"/>
              </a:lnSpc>
              <a:buClr>
                <a:srgbClr val="000000"/>
              </a:buClr>
              <a:buSzPct val="45000"/>
              <a:buFont typeface="StarSymbol" charset="0"/>
              <a:buNone/>
              <a:tabLst>
                <a:tab pos="657225" algn="l"/>
                <a:tab pos="1312863" algn="l"/>
                <a:tab pos="1970088" algn="l"/>
                <a:tab pos="2627313" algn="l"/>
                <a:tab pos="3282950" algn="l"/>
                <a:tab pos="3940175" algn="l"/>
                <a:tab pos="4595813" algn="l"/>
                <a:tab pos="5253038" algn="l"/>
                <a:tab pos="5910263" algn="l"/>
                <a:tab pos="6565900" algn="l"/>
              </a:tabLst>
            </a:pPr>
            <a:r>
              <a:rPr lang="en-GB" sz="2400" b="1" i="1">
                <a:solidFill>
                  <a:schemeClr val="tx1"/>
                </a:solidFill>
                <a:ea typeface="Lucida Sans Unicode" pitchFamily="34" charset="0"/>
                <a:cs typeface="Lucida Sans Unicode" pitchFamily="34" charset="0"/>
              </a:rPr>
              <a:t>Learner Management Features - </a:t>
            </a:r>
            <a:r>
              <a:rPr lang="en-GB" sz="2400" b="1">
                <a:solidFill>
                  <a:srgbClr val="FF9933"/>
                </a:solidFill>
                <a:ea typeface="Lucida Sans Unicode" pitchFamily="34" charset="0"/>
                <a:cs typeface="Lucida Sans Unicode" pitchFamily="34" charset="0"/>
              </a:rPr>
              <a:t>Help</a:t>
            </a:r>
          </a:p>
        </p:txBody>
      </p:sp>
      <p:sp>
        <p:nvSpPr>
          <p:cNvPr id="41987" name="Text Box 3"/>
          <p:cNvSpPr txBox="1">
            <a:spLocks noChangeArrowheads="1"/>
          </p:cNvSpPr>
          <p:nvPr/>
        </p:nvSpPr>
        <p:spPr bwMode="auto">
          <a:xfrm>
            <a:off x="1271588" y="2355850"/>
            <a:ext cx="5595937" cy="733425"/>
          </a:xfrm>
          <a:prstGeom prst="rect">
            <a:avLst/>
          </a:prstGeom>
          <a:noFill/>
          <a:ln w="9525">
            <a:noFill/>
            <a:miter lim="800000"/>
            <a:headEnd/>
            <a:tailEnd/>
          </a:ln>
        </p:spPr>
        <p:txBody>
          <a:bodyPr lIns="0" tIns="0" rIns="0" bIns="0">
            <a:spAutoFit/>
          </a:bodyPr>
          <a:lstStyle/>
          <a:p>
            <a:pPr defTabSz="828675" eaLnBrk="0" hangingPunct="0">
              <a:tabLst>
                <a:tab pos="657225" algn="l"/>
                <a:tab pos="1312863" algn="l"/>
                <a:tab pos="1970088" algn="l"/>
                <a:tab pos="2627313" algn="l"/>
                <a:tab pos="3282950" algn="l"/>
                <a:tab pos="3940175" algn="l"/>
                <a:tab pos="4595813" algn="l"/>
                <a:tab pos="5253038" algn="l"/>
              </a:tabLst>
            </a:pPr>
            <a:r>
              <a:rPr lang="en-GB" sz="1600"/>
              <a:t>An extensive Moodle Help file is a button click away. Courses include a Teacher only forum, where colleagues can collaborate on tasks and share ideas.</a:t>
            </a:r>
          </a:p>
        </p:txBody>
      </p:sp>
      <p:sp>
        <p:nvSpPr>
          <p:cNvPr id="41988" name="Text Box 4"/>
          <p:cNvSpPr txBox="1">
            <a:spLocks noChangeArrowheads="1"/>
          </p:cNvSpPr>
          <p:nvPr/>
        </p:nvSpPr>
        <p:spPr bwMode="auto">
          <a:xfrm>
            <a:off x="1273175" y="6215063"/>
            <a:ext cx="4975225" cy="288925"/>
          </a:xfrm>
          <a:prstGeom prst="rect">
            <a:avLst/>
          </a:prstGeom>
          <a:noFill/>
          <a:ln w="9525">
            <a:noFill/>
            <a:miter lim="800000"/>
            <a:headEnd/>
            <a:tailEnd/>
          </a:ln>
        </p:spPr>
        <p:txBody>
          <a:bodyPr lIns="0" tIns="0" rIns="0" bIns="0">
            <a:spAutoFit/>
          </a:bodyPr>
          <a:lstStyle/>
          <a:p>
            <a:pPr defTabSz="828675" hangingPunct="0">
              <a:lnSpc>
                <a:spcPct val="95000"/>
              </a:lnSpc>
              <a:buClr>
                <a:srgbClr val="000000"/>
              </a:buClr>
              <a:buSzPct val="45000"/>
              <a:buFont typeface="StarSymbol" charset="0"/>
              <a:buNone/>
              <a:tabLst>
                <a:tab pos="657225" algn="l"/>
                <a:tab pos="1312863" algn="l"/>
                <a:tab pos="1970088" algn="l"/>
                <a:tab pos="2627313" algn="l"/>
                <a:tab pos="3282950" algn="l"/>
                <a:tab pos="3940175" algn="l"/>
                <a:tab pos="4595813" algn="l"/>
              </a:tabLst>
            </a:pPr>
            <a:r>
              <a:rPr lang="en-GB" sz="1000" i="1">
                <a:latin typeface="Times New Roman" pitchFamily="18" charset="0"/>
              </a:rPr>
              <a:t>Moodle's built in Teacher Manual provides step-by-step instructions</a:t>
            </a:r>
            <a:br>
              <a:rPr lang="en-GB" sz="1000" i="1">
                <a:latin typeface="Times New Roman" pitchFamily="18" charset="0"/>
              </a:rPr>
            </a:br>
            <a:r>
              <a:rPr lang="en-GB" sz="1000" i="1">
                <a:latin typeface="Times New Roman" pitchFamily="18" charset="0"/>
              </a:rPr>
              <a:t>on all aspects of course and learner management</a:t>
            </a:r>
          </a:p>
        </p:txBody>
      </p:sp>
      <p:pic>
        <p:nvPicPr>
          <p:cNvPr id="41989" name="Picture 5"/>
          <p:cNvPicPr>
            <a:picLocks noChangeAspect="1" noChangeArrowheads="1"/>
          </p:cNvPicPr>
          <p:nvPr/>
        </p:nvPicPr>
        <p:blipFill>
          <a:blip r:embed="rId3" cstate="print"/>
          <a:srcRect/>
          <a:stretch>
            <a:fillRect/>
          </a:stretch>
        </p:blipFill>
        <p:spPr bwMode="auto">
          <a:xfrm>
            <a:off x="1273175" y="3414713"/>
            <a:ext cx="5105400" cy="2635250"/>
          </a:xfrm>
          <a:prstGeom prst="rect">
            <a:avLst/>
          </a:prstGeom>
          <a:noFill/>
          <a:effectLst>
            <a:outerShdw dist="107763" dir="2700000" algn="ctr" rotWithShape="0">
              <a:srgbClr val="808080">
                <a:alpha val="50000"/>
              </a:srgbClr>
            </a:outerShdw>
          </a:effectLst>
        </p:spPr>
      </p:pic>
      <p:pic>
        <p:nvPicPr>
          <p:cNvPr id="41991" name="Picture 7" descr="help"/>
          <p:cNvPicPr>
            <a:picLocks noChangeAspect="1" noChangeArrowheads="1"/>
          </p:cNvPicPr>
          <p:nvPr/>
        </p:nvPicPr>
        <p:blipFill>
          <a:blip r:embed="rId4" cstate="print"/>
          <a:srcRect/>
          <a:stretch>
            <a:fillRect/>
          </a:stretch>
        </p:blipFill>
        <p:spPr bwMode="auto">
          <a:xfrm>
            <a:off x="7205663" y="2462213"/>
            <a:ext cx="1171575" cy="354012"/>
          </a:xfrm>
          <a:prstGeom prst="rect">
            <a:avLst/>
          </a:prstGeom>
          <a:noFill/>
          <a:ln w="3175">
            <a:solidFill>
              <a:srgbClr val="000000"/>
            </a:solidFill>
            <a:miter lim="800000"/>
            <a:headEnd/>
            <a:tailEnd/>
          </a:ln>
          <a:effectLst/>
        </p:spPr>
      </p:pic>
    </p:spTree>
  </p:cSld>
  <p:clrMapOvr>
    <a:masterClrMapping/>
  </p:clrMapOvr>
  <p:transition spd="med"/>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ChangeArrowheads="1"/>
          </p:cNvSpPr>
          <p:nvPr>
            <p:ph type="title"/>
          </p:nvPr>
        </p:nvSpPr>
        <p:spPr bwMode="auto">
          <a:xfrm>
            <a:off x="1271588" y="1674813"/>
            <a:ext cx="4548187" cy="796925"/>
          </a:xfrm>
          <a:noFill/>
          <a:ln>
            <a:miter lim="800000"/>
            <a:headEnd/>
            <a:tailEnd/>
          </a:ln>
        </p:spPr>
        <p:txBody>
          <a:bodyPr vert="horz" wrap="square" lIns="0" tIns="0" rIns="0" bIns="0" numCol="1" anchor="ctr" anchorCtr="0" compatLnSpc="1">
            <a:prstTxWarp prst="textNoShape">
              <a:avLst/>
            </a:prstTxWarp>
          </a:bodyPr>
          <a:lstStyle/>
          <a:p>
            <a:pPr algn="l" defTabSz="414338" hangingPunct="0">
              <a:lnSpc>
                <a:spcPct val="93000"/>
              </a:lnSpc>
              <a:buClr>
                <a:srgbClr val="000000"/>
              </a:buClr>
              <a:buSzPct val="45000"/>
              <a:buFont typeface="StarSymbol" charset="0"/>
              <a:buNone/>
              <a:tabLst>
                <a:tab pos="657225" algn="l"/>
                <a:tab pos="1312863" algn="l"/>
                <a:tab pos="1970088" algn="l"/>
                <a:tab pos="2627313" algn="l"/>
                <a:tab pos="3282950" algn="l"/>
                <a:tab pos="3940175" algn="l"/>
                <a:tab pos="4595813" algn="l"/>
                <a:tab pos="5253038" algn="l"/>
                <a:tab pos="5910263" algn="l"/>
                <a:tab pos="6565900" algn="l"/>
              </a:tabLst>
            </a:pPr>
            <a:r>
              <a:rPr lang="en-GB" sz="2400" b="1" i="1">
                <a:solidFill>
                  <a:schemeClr val="tx1"/>
                </a:solidFill>
                <a:ea typeface="Lucida Sans Unicode" pitchFamily="34" charset="0"/>
                <a:cs typeface="Lucida Sans Unicode" pitchFamily="34" charset="0"/>
              </a:rPr>
              <a:t>Learner Experience - </a:t>
            </a:r>
            <a:r>
              <a:rPr lang="en-GB" sz="2400" b="1">
                <a:solidFill>
                  <a:srgbClr val="FF9933"/>
                </a:solidFill>
                <a:ea typeface="Lucida Sans Unicode" pitchFamily="34" charset="0"/>
                <a:cs typeface="Lucida Sans Unicode" pitchFamily="34" charset="0"/>
              </a:rPr>
              <a:t>Login</a:t>
            </a:r>
          </a:p>
        </p:txBody>
      </p:sp>
      <p:sp>
        <p:nvSpPr>
          <p:cNvPr id="44035" name="Text Box 3"/>
          <p:cNvSpPr txBox="1">
            <a:spLocks noChangeArrowheads="1"/>
          </p:cNvSpPr>
          <p:nvPr/>
        </p:nvSpPr>
        <p:spPr bwMode="auto">
          <a:xfrm>
            <a:off x="1271588" y="2371725"/>
            <a:ext cx="4883150" cy="1135063"/>
          </a:xfrm>
          <a:prstGeom prst="rect">
            <a:avLst/>
          </a:prstGeom>
          <a:noFill/>
          <a:ln w="9525">
            <a:noFill/>
            <a:miter lim="800000"/>
            <a:headEnd/>
            <a:tailEnd/>
          </a:ln>
        </p:spPr>
        <p:txBody>
          <a:bodyPr lIns="0" tIns="0" rIns="0" bIns="0">
            <a:spAutoFit/>
          </a:bodyPr>
          <a:lstStyle/>
          <a:p>
            <a:pPr defTabSz="828675" hangingPunct="0">
              <a:lnSpc>
                <a:spcPct val="93000"/>
              </a:lnSpc>
              <a:spcBef>
                <a:spcPts val="1038"/>
              </a:spcBef>
              <a:spcAft>
                <a:spcPts val="1038"/>
              </a:spcAft>
              <a:buClr>
                <a:srgbClr val="000000"/>
              </a:buClr>
              <a:buSzPct val="45000"/>
              <a:buFont typeface="StarSymbol" charset="0"/>
              <a:buNone/>
              <a:tabLst>
                <a:tab pos="657225" algn="l"/>
                <a:tab pos="1312863" algn="l"/>
                <a:tab pos="1970088" algn="l"/>
                <a:tab pos="2627313" algn="l"/>
                <a:tab pos="3282950" algn="l"/>
                <a:tab pos="3940175" algn="l"/>
                <a:tab pos="4595813" algn="l"/>
              </a:tabLst>
            </a:pPr>
            <a:r>
              <a:rPr lang="en-GB" sz="1600"/>
              <a:t>Learners find it easy to navigate a Moodle course homepage in their browser; intuitive “breadcrumb” links are always present.  Login occurs on a familiar screen. Initial account set up may be handled by the learner or administrator.</a:t>
            </a:r>
          </a:p>
        </p:txBody>
      </p:sp>
      <p:sp>
        <p:nvSpPr>
          <p:cNvPr id="44036" name="Text Box 4"/>
          <p:cNvSpPr txBox="1">
            <a:spLocks noChangeArrowheads="1"/>
          </p:cNvSpPr>
          <p:nvPr/>
        </p:nvSpPr>
        <p:spPr bwMode="auto">
          <a:xfrm>
            <a:off x="5548313" y="5651500"/>
            <a:ext cx="2611437" cy="577850"/>
          </a:xfrm>
          <a:prstGeom prst="rect">
            <a:avLst/>
          </a:prstGeom>
          <a:noFill/>
          <a:ln w="9525">
            <a:noFill/>
            <a:miter lim="800000"/>
            <a:headEnd/>
            <a:tailEnd/>
          </a:ln>
        </p:spPr>
        <p:txBody>
          <a:bodyPr lIns="0" tIns="0" rIns="0" bIns="0">
            <a:spAutoFit/>
          </a:bodyPr>
          <a:lstStyle/>
          <a:p>
            <a:pPr defTabSz="828675" hangingPunct="0">
              <a:lnSpc>
                <a:spcPct val="95000"/>
              </a:lnSpc>
              <a:buClr>
                <a:srgbClr val="000000"/>
              </a:buClr>
              <a:buSzPct val="45000"/>
              <a:buFont typeface="StarSymbol" charset="0"/>
              <a:buNone/>
              <a:tabLst>
                <a:tab pos="657225" algn="l"/>
                <a:tab pos="1312863" algn="l"/>
                <a:tab pos="1970088" algn="l"/>
                <a:tab pos="2627313" algn="l"/>
                <a:tab pos="3282950" algn="l"/>
              </a:tabLst>
            </a:pPr>
            <a:r>
              <a:rPr lang="en-GB" sz="1000" i="1">
                <a:latin typeface="Times New Roman" pitchFamily="18" charset="0"/>
              </a:rPr>
              <a:t>Moodle's has its own authentication system, but will integrate with an external database, POP3, IMAP, LDAP or NNTP, allowing domain wide login.</a:t>
            </a:r>
          </a:p>
        </p:txBody>
      </p:sp>
      <p:pic>
        <p:nvPicPr>
          <p:cNvPr id="44037" name="Picture 5"/>
          <p:cNvPicPr>
            <a:picLocks noChangeAspect="1" noChangeArrowheads="1"/>
          </p:cNvPicPr>
          <p:nvPr/>
        </p:nvPicPr>
        <p:blipFill>
          <a:blip r:embed="rId3" cstate="print"/>
          <a:srcRect/>
          <a:stretch>
            <a:fillRect/>
          </a:stretch>
        </p:blipFill>
        <p:spPr bwMode="auto">
          <a:xfrm>
            <a:off x="5592763" y="3775075"/>
            <a:ext cx="2341562" cy="296863"/>
          </a:xfrm>
          <a:prstGeom prst="rect">
            <a:avLst/>
          </a:prstGeom>
          <a:noFill/>
          <a:ln w="3175">
            <a:solidFill>
              <a:srgbClr val="000000"/>
            </a:solidFill>
            <a:miter lim="800000"/>
            <a:headEnd/>
            <a:tailEnd/>
          </a:ln>
        </p:spPr>
      </p:pic>
      <p:sp>
        <p:nvSpPr>
          <p:cNvPr id="44038" name="Text Box 6"/>
          <p:cNvSpPr txBox="1">
            <a:spLocks noChangeArrowheads="1"/>
          </p:cNvSpPr>
          <p:nvPr/>
        </p:nvSpPr>
        <p:spPr bwMode="auto">
          <a:xfrm>
            <a:off x="5578475" y="4143375"/>
            <a:ext cx="2571750" cy="288925"/>
          </a:xfrm>
          <a:prstGeom prst="rect">
            <a:avLst/>
          </a:prstGeom>
          <a:noFill/>
          <a:ln w="9525">
            <a:noFill/>
            <a:miter lim="800000"/>
            <a:headEnd/>
            <a:tailEnd/>
          </a:ln>
        </p:spPr>
        <p:txBody>
          <a:bodyPr lIns="0" tIns="0" rIns="0" bIns="0">
            <a:spAutoFit/>
          </a:bodyPr>
          <a:lstStyle/>
          <a:p>
            <a:pPr defTabSz="828675" hangingPunct="0">
              <a:lnSpc>
                <a:spcPct val="95000"/>
              </a:lnSpc>
              <a:buClr>
                <a:srgbClr val="000000"/>
              </a:buClr>
              <a:buSzPct val="45000"/>
              <a:buFont typeface="StarSymbol" charset="0"/>
              <a:buNone/>
              <a:tabLst>
                <a:tab pos="657225" algn="l"/>
                <a:tab pos="1312863" algn="l"/>
              </a:tabLst>
            </a:pPr>
            <a:r>
              <a:rPr lang="en-GB" sz="1000" i="1">
                <a:latin typeface="Times New Roman" pitchFamily="18" charset="0"/>
              </a:rPr>
              <a:t>Navigation bar provides breadcrumb links</a:t>
            </a:r>
            <a:br>
              <a:rPr lang="en-GB" sz="1000" i="1">
                <a:latin typeface="Times New Roman" pitchFamily="18" charset="0"/>
              </a:rPr>
            </a:br>
            <a:r>
              <a:rPr lang="en-GB" sz="1000" i="1">
                <a:latin typeface="Times New Roman" pitchFamily="18" charset="0"/>
              </a:rPr>
              <a:t>from course homepage to activities</a:t>
            </a:r>
          </a:p>
        </p:txBody>
      </p:sp>
      <p:pic>
        <p:nvPicPr>
          <p:cNvPr id="44039" name="Picture 7"/>
          <p:cNvPicPr>
            <a:picLocks noChangeAspect="1" noChangeArrowheads="1"/>
          </p:cNvPicPr>
          <p:nvPr/>
        </p:nvPicPr>
        <p:blipFill>
          <a:blip r:embed="rId4" cstate="print"/>
          <a:srcRect/>
          <a:stretch>
            <a:fillRect/>
          </a:stretch>
        </p:blipFill>
        <p:spPr bwMode="auto">
          <a:xfrm>
            <a:off x="6626225" y="1966913"/>
            <a:ext cx="1520825" cy="1222375"/>
          </a:xfrm>
          <a:prstGeom prst="rect">
            <a:avLst/>
          </a:prstGeom>
          <a:noFill/>
          <a:ln w="3175">
            <a:solidFill>
              <a:srgbClr val="000000"/>
            </a:solidFill>
            <a:miter lim="800000"/>
            <a:headEnd/>
            <a:tailEnd/>
          </a:ln>
          <a:effectLst>
            <a:outerShdw dist="107763" dir="2700000" algn="ctr" rotWithShape="0">
              <a:srgbClr val="808080">
                <a:alpha val="50000"/>
              </a:srgbClr>
            </a:outerShdw>
          </a:effectLst>
        </p:spPr>
      </p:pic>
      <p:pic>
        <p:nvPicPr>
          <p:cNvPr id="44041" name="Picture 9" descr="login"/>
          <p:cNvPicPr>
            <a:picLocks noChangeAspect="1" noChangeArrowheads="1"/>
          </p:cNvPicPr>
          <p:nvPr/>
        </p:nvPicPr>
        <p:blipFill>
          <a:blip r:embed="rId5" cstate="print"/>
          <a:srcRect/>
          <a:stretch>
            <a:fillRect/>
          </a:stretch>
        </p:blipFill>
        <p:spPr bwMode="auto">
          <a:xfrm>
            <a:off x="1282700" y="3783013"/>
            <a:ext cx="3994150" cy="2611437"/>
          </a:xfrm>
          <a:prstGeom prst="rect">
            <a:avLst/>
          </a:prstGeom>
          <a:noFill/>
          <a:ln w="9525">
            <a:solidFill>
              <a:schemeClr val="tx1"/>
            </a:solidFill>
            <a:miter lim="800000"/>
            <a:headEnd/>
            <a:tailEnd/>
          </a:ln>
        </p:spPr>
      </p:pic>
    </p:spTree>
  </p:cSld>
  <p:clrMapOvr>
    <a:masterClrMapping/>
  </p:clrMapOvr>
  <p:transition spd="med"/>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ChangeArrowheads="1"/>
          </p:cNvSpPr>
          <p:nvPr>
            <p:ph type="title"/>
          </p:nvPr>
        </p:nvSpPr>
        <p:spPr bwMode="auto">
          <a:xfrm>
            <a:off x="1271588" y="1612900"/>
            <a:ext cx="6913562" cy="922338"/>
          </a:xfrm>
          <a:noFill/>
          <a:ln>
            <a:miter lim="800000"/>
            <a:headEnd/>
            <a:tailEnd/>
          </a:ln>
        </p:spPr>
        <p:txBody>
          <a:bodyPr vert="horz" wrap="square" lIns="0" tIns="0" rIns="0" bIns="0" numCol="1" anchor="ctr" anchorCtr="0" compatLnSpc="1">
            <a:prstTxWarp prst="textNoShape">
              <a:avLst/>
            </a:prstTxWarp>
          </a:bodyPr>
          <a:lstStyle/>
          <a:p>
            <a:pPr algn="l" defTabSz="414338" hangingPunct="0">
              <a:lnSpc>
                <a:spcPct val="93000"/>
              </a:lnSpc>
              <a:buClr>
                <a:srgbClr val="000000"/>
              </a:buClr>
              <a:buSzPct val="45000"/>
              <a:buFont typeface="StarSymbol" charset="0"/>
              <a:buNone/>
              <a:tabLst>
                <a:tab pos="657225" algn="l"/>
                <a:tab pos="1312863" algn="l"/>
                <a:tab pos="1970088" algn="l"/>
                <a:tab pos="2627313" algn="l"/>
                <a:tab pos="3282950" algn="l"/>
                <a:tab pos="3940175" algn="l"/>
                <a:tab pos="4595813" algn="l"/>
                <a:tab pos="5253038" algn="l"/>
                <a:tab pos="5910263" algn="l"/>
                <a:tab pos="6565900" algn="l"/>
              </a:tabLst>
            </a:pPr>
            <a:r>
              <a:rPr lang="en-GB" sz="2400" b="1" i="1">
                <a:solidFill>
                  <a:schemeClr val="tx1"/>
                </a:solidFill>
                <a:ea typeface="Lucida Sans Unicode" pitchFamily="34" charset="0"/>
                <a:cs typeface="Lucida Sans Unicode" pitchFamily="34" charset="0"/>
              </a:rPr>
              <a:t>Learner Experience – </a:t>
            </a:r>
            <a:r>
              <a:rPr lang="en-GB" sz="2400" b="1">
                <a:solidFill>
                  <a:srgbClr val="FF9933"/>
                </a:solidFill>
                <a:ea typeface="Lucida Sans Unicode" pitchFamily="34" charset="0"/>
                <a:cs typeface="Lucida Sans Unicode" pitchFamily="34" charset="0"/>
              </a:rPr>
              <a:t>Enrollment Keys</a:t>
            </a:r>
          </a:p>
        </p:txBody>
      </p:sp>
      <p:sp>
        <p:nvSpPr>
          <p:cNvPr id="46083" name="Text Box 3"/>
          <p:cNvSpPr txBox="1">
            <a:spLocks noChangeArrowheads="1"/>
          </p:cNvSpPr>
          <p:nvPr/>
        </p:nvSpPr>
        <p:spPr bwMode="auto">
          <a:xfrm>
            <a:off x="1271588" y="2352675"/>
            <a:ext cx="4983162" cy="1581150"/>
          </a:xfrm>
          <a:prstGeom prst="rect">
            <a:avLst/>
          </a:prstGeom>
          <a:noFill/>
          <a:ln w="9525">
            <a:noFill/>
            <a:miter lim="800000"/>
            <a:headEnd/>
            <a:tailEnd/>
          </a:ln>
        </p:spPr>
        <p:txBody>
          <a:bodyPr lIns="0" tIns="0" rIns="0" bIns="0">
            <a:spAutoFit/>
          </a:bodyPr>
          <a:lstStyle/>
          <a:p>
            <a:pPr defTabSz="828675" eaLnBrk="0" hangingPunct="0">
              <a:tabLst>
                <a:tab pos="657225" algn="l"/>
                <a:tab pos="1312863" algn="l"/>
                <a:tab pos="1970088" algn="l"/>
                <a:tab pos="2627313" algn="l"/>
                <a:tab pos="3282950" algn="l"/>
                <a:tab pos="3940175" algn="l"/>
                <a:tab pos="4595813" algn="l"/>
              </a:tabLst>
            </a:pPr>
            <a:r>
              <a:rPr lang="en-GB" sz="1600"/>
              <a:t>Instructors can require an “enrollment key” to allow participation in a class.  Enrollment keys are provided to learners separately from the log in process.  Courses requiring an enrollment key are indicated in “Course categories” description.</a:t>
            </a:r>
          </a:p>
          <a:p>
            <a:pPr defTabSz="828675" hangingPunct="0">
              <a:lnSpc>
                <a:spcPct val="93000"/>
              </a:lnSpc>
              <a:spcBef>
                <a:spcPts val="1038"/>
              </a:spcBef>
              <a:spcAft>
                <a:spcPts val="1038"/>
              </a:spcAft>
              <a:buClr>
                <a:srgbClr val="000000"/>
              </a:buClr>
              <a:buSzPct val="45000"/>
              <a:buFont typeface="StarSymbol" charset="0"/>
              <a:buNone/>
              <a:tabLst>
                <a:tab pos="657225" algn="l"/>
                <a:tab pos="1312863" algn="l"/>
                <a:tab pos="1970088" algn="l"/>
                <a:tab pos="2627313" algn="l"/>
                <a:tab pos="3282950" algn="l"/>
                <a:tab pos="3940175" algn="l"/>
                <a:tab pos="4595813" algn="l"/>
              </a:tabLst>
            </a:pPr>
            <a:endParaRPr lang="en-GB" sz="1600"/>
          </a:p>
        </p:txBody>
      </p:sp>
      <p:sp>
        <p:nvSpPr>
          <p:cNvPr id="46084" name="Text Box 4"/>
          <p:cNvSpPr txBox="1">
            <a:spLocks noChangeArrowheads="1"/>
          </p:cNvSpPr>
          <p:nvPr/>
        </p:nvSpPr>
        <p:spPr bwMode="auto">
          <a:xfrm>
            <a:off x="1273175" y="5903913"/>
            <a:ext cx="4878388" cy="433387"/>
          </a:xfrm>
          <a:prstGeom prst="rect">
            <a:avLst/>
          </a:prstGeom>
          <a:noFill/>
          <a:ln w="9525">
            <a:noFill/>
            <a:miter lim="800000"/>
            <a:headEnd/>
            <a:tailEnd/>
          </a:ln>
        </p:spPr>
        <p:txBody>
          <a:bodyPr lIns="0" tIns="0" rIns="0" bIns="0">
            <a:spAutoFit/>
          </a:bodyPr>
          <a:lstStyle/>
          <a:p>
            <a:pPr defTabSz="828675" hangingPunct="0">
              <a:lnSpc>
                <a:spcPct val="95000"/>
              </a:lnSpc>
              <a:buClr>
                <a:srgbClr val="000000"/>
              </a:buClr>
              <a:buSzPct val="45000"/>
              <a:buFont typeface="StarSymbol" charset="0"/>
              <a:buNone/>
              <a:tabLst>
                <a:tab pos="657225" algn="l"/>
                <a:tab pos="1312863" algn="l"/>
                <a:tab pos="1970088" algn="l"/>
                <a:tab pos="2627313" algn="l"/>
                <a:tab pos="3282950" algn="l"/>
                <a:tab pos="3940175" algn="l"/>
              </a:tabLst>
            </a:pPr>
            <a:r>
              <a:rPr lang="en-GB" sz="1000" i="1">
                <a:latin typeface="Times New Roman" pitchFamily="18" charset="0"/>
              </a:rPr>
              <a:t>Course category displays descriptions of each course. Symbols on description page indicate when a course requires an enrollment key and allows Guest entry.  Students see a list of courses they are enrolled in (My courses) on site homepage after login.</a:t>
            </a:r>
          </a:p>
        </p:txBody>
      </p:sp>
      <p:pic>
        <p:nvPicPr>
          <p:cNvPr id="46088" name="Picture 8" descr="mycourse"/>
          <p:cNvPicPr>
            <a:picLocks noChangeAspect="1" noChangeArrowheads="1"/>
          </p:cNvPicPr>
          <p:nvPr/>
        </p:nvPicPr>
        <p:blipFill>
          <a:blip r:embed="rId3" cstate="print"/>
          <a:srcRect/>
          <a:stretch>
            <a:fillRect/>
          </a:stretch>
        </p:blipFill>
        <p:spPr bwMode="auto">
          <a:xfrm>
            <a:off x="7205663" y="2459038"/>
            <a:ext cx="1181100" cy="1220787"/>
          </a:xfrm>
          <a:prstGeom prst="rect">
            <a:avLst/>
          </a:prstGeom>
          <a:noFill/>
          <a:ln w="3175">
            <a:solidFill>
              <a:srgbClr val="000000"/>
            </a:solidFill>
            <a:miter lim="800000"/>
            <a:headEnd/>
            <a:tailEnd/>
          </a:ln>
        </p:spPr>
      </p:pic>
      <p:pic>
        <p:nvPicPr>
          <p:cNvPr id="46089" name="Picture 9" descr="key"/>
          <p:cNvPicPr>
            <a:picLocks noChangeAspect="1" noChangeArrowheads="1"/>
          </p:cNvPicPr>
          <p:nvPr/>
        </p:nvPicPr>
        <p:blipFill>
          <a:blip r:embed="rId4" cstate="print"/>
          <a:srcRect/>
          <a:stretch>
            <a:fillRect/>
          </a:stretch>
        </p:blipFill>
        <p:spPr bwMode="auto">
          <a:xfrm>
            <a:off x="1311275" y="3871913"/>
            <a:ext cx="4699000" cy="1974850"/>
          </a:xfrm>
          <a:prstGeom prst="rect">
            <a:avLst/>
          </a:prstGeom>
          <a:noFill/>
          <a:ln w="9525">
            <a:solidFill>
              <a:schemeClr val="tx1"/>
            </a:solidFill>
            <a:miter lim="800000"/>
            <a:headEnd/>
            <a:tailEnd/>
          </a:ln>
        </p:spPr>
      </p:pic>
    </p:spTree>
  </p:cSld>
  <p:clrMapOvr>
    <a:masterClrMapping/>
  </p:clrMapOvr>
  <p:transition spd="med"/>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ChangeArrowheads="1"/>
          </p:cNvSpPr>
          <p:nvPr>
            <p:ph type="title"/>
          </p:nvPr>
        </p:nvSpPr>
        <p:spPr bwMode="auto">
          <a:xfrm>
            <a:off x="1271588" y="1619250"/>
            <a:ext cx="6916737" cy="906463"/>
          </a:xfrm>
          <a:noFill/>
          <a:ln>
            <a:miter lim="800000"/>
            <a:headEnd/>
            <a:tailEnd/>
          </a:ln>
        </p:spPr>
        <p:txBody>
          <a:bodyPr vert="horz" wrap="square" lIns="0" tIns="0" rIns="0" bIns="0" numCol="1" anchor="ctr" anchorCtr="0" compatLnSpc="1">
            <a:prstTxWarp prst="textNoShape">
              <a:avLst/>
            </a:prstTxWarp>
          </a:bodyPr>
          <a:lstStyle/>
          <a:p>
            <a:pPr algn="l" defTabSz="414338" hangingPunct="0">
              <a:lnSpc>
                <a:spcPct val="93000"/>
              </a:lnSpc>
              <a:buClr>
                <a:srgbClr val="000000"/>
              </a:buClr>
              <a:buSzPct val="45000"/>
              <a:buFont typeface="StarSymbol" charset="0"/>
              <a:buNone/>
              <a:tabLst>
                <a:tab pos="657225" algn="l"/>
                <a:tab pos="1312863" algn="l"/>
                <a:tab pos="1970088" algn="l"/>
                <a:tab pos="2627313" algn="l"/>
                <a:tab pos="3282950" algn="l"/>
                <a:tab pos="3940175" algn="l"/>
                <a:tab pos="4595813" algn="l"/>
                <a:tab pos="5253038" algn="l"/>
                <a:tab pos="5910263" algn="l"/>
                <a:tab pos="6565900" algn="l"/>
              </a:tabLst>
            </a:pPr>
            <a:r>
              <a:rPr lang="en-GB" sz="2400" b="1" i="1">
                <a:solidFill>
                  <a:schemeClr val="tx1"/>
                </a:solidFill>
                <a:ea typeface="Lucida Sans Unicode" pitchFamily="34" charset="0"/>
                <a:cs typeface="Lucida Sans Unicode" pitchFamily="34" charset="0"/>
              </a:rPr>
              <a:t>Learner Experience – </a:t>
            </a:r>
            <a:r>
              <a:rPr lang="en-GB" sz="2400" b="1">
                <a:solidFill>
                  <a:srgbClr val="FF9933"/>
                </a:solidFill>
                <a:ea typeface="Lucida Sans Unicode" pitchFamily="34" charset="0"/>
                <a:cs typeface="Lucida Sans Unicode" pitchFamily="34" charset="0"/>
              </a:rPr>
              <a:t>24/7/365 Anywhere!</a:t>
            </a:r>
          </a:p>
        </p:txBody>
      </p:sp>
      <p:sp>
        <p:nvSpPr>
          <p:cNvPr id="48131" name="Text Box 3"/>
          <p:cNvSpPr txBox="1">
            <a:spLocks noChangeArrowheads="1"/>
          </p:cNvSpPr>
          <p:nvPr/>
        </p:nvSpPr>
        <p:spPr bwMode="auto">
          <a:xfrm>
            <a:off x="6834188" y="3570288"/>
            <a:ext cx="1855787" cy="288925"/>
          </a:xfrm>
          <a:prstGeom prst="rect">
            <a:avLst/>
          </a:prstGeom>
          <a:noFill/>
          <a:ln w="9525">
            <a:noFill/>
            <a:miter lim="800000"/>
            <a:headEnd/>
            <a:tailEnd/>
          </a:ln>
        </p:spPr>
        <p:txBody>
          <a:bodyPr lIns="0" tIns="0" rIns="0" bIns="0">
            <a:spAutoFit/>
          </a:bodyPr>
          <a:lstStyle/>
          <a:p>
            <a:pPr defTabSz="828675" hangingPunct="0">
              <a:lnSpc>
                <a:spcPct val="95000"/>
              </a:lnSpc>
              <a:buClr>
                <a:srgbClr val="000000"/>
              </a:buClr>
              <a:buSzPct val="45000"/>
              <a:buFont typeface="StarSymbol" charset="0"/>
              <a:buNone/>
              <a:tabLst>
                <a:tab pos="657225" algn="l"/>
                <a:tab pos="1312863" algn="l"/>
              </a:tabLst>
            </a:pPr>
            <a:r>
              <a:rPr lang="en-GB" sz="1000" i="1">
                <a:latin typeface="Times New Roman" pitchFamily="18" charset="0"/>
              </a:rPr>
              <a:t>Learners can select from 34 languages at Login</a:t>
            </a:r>
          </a:p>
        </p:txBody>
      </p:sp>
      <p:pic>
        <p:nvPicPr>
          <p:cNvPr id="48132" name="Picture 4" descr="lang"/>
          <p:cNvPicPr>
            <a:picLocks noChangeAspect="1" noChangeArrowheads="1"/>
          </p:cNvPicPr>
          <p:nvPr/>
        </p:nvPicPr>
        <p:blipFill>
          <a:blip r:embed="rId3" cstate="print"/>
          <a:srcRect/>
          <a:stretch>
            <a:fillRect/>
          </a:stretch>
        </p:blipFill>
        <p:spPr bwMode="auto">
          <a:xfrm>
            <a:off x="6842125" y="2516188"/>
            <a:ext cx="1390650" cy="1000125"/>
          </a:xfrm>
          <a:prstGeom prst="rect">
            <a:avLst/>
          </a:prstGeom>
          <a:noFill/>
          <a:effectLst/>
        </p:spPr>
      </p:pic>
      <p:sp>
        <p:nvSpPr>
          <p:cNvPr id="48133" name="Text Box 5"/>
          <p:cNvSpPr txBox="1">
            <a:spLocks noChangeArrowheads="1"/>
          </p:cNvSpPr>
          <p:nvPr/>
        </p:nvSpPr>
        <p:spPr bwMode="auto">
          <a:xfrm>
            <a:off x="1271588" y="2368550"/>
            <a:ext cx="5135562" cy="908050"/>
          </a:xfrm>
          <a:prstGeom prst="rect">
            <a:avLst/>
          </a:prstGeom>
          <a:noFill/>
          <a:ln w="9525">
            <a:noFill/>
            <a:miter lim="800000"/>
            <a:headEnd/>
            <a:tailEnd/>
          </a:ln>
        </p:spPr>
        <p:txBody>
          <a:bodyPr lIns="0" tIns="0" rIns="0" bIns="0">
            <a:spAutoFit/>
          </a:bodyPr>
          <a:lstStyle/>
          <a:p>
            <a:pPr defTabSz="828675" hangingPunct="0">
              <a:lnSpc>
                <a:spcPct val="93000"/>
              </a:lnSpc>
              <a:spcBef>
                <a:spcPts val="1038"/>
              </a:spcBef>
              <a:spcAft>
                <a:spcPts val="1038"/>
              </a:spcAft>
              <a:buClr>
                <a:srgbClr val="000000"/>
              </a:buClr>
              <a:buSzPct val="45000"/>
              <a:buFont typeface="StarSymbol" charset="0"/>
              <a:buNone/>
              <a:tabLst>
                <a:tab pos="657225" algn="l"/>
                <a:tab pos="1312863" algn="l"/>
                <a:tab pos="1970088" algn="l"/>
                <a:tab pos="2627313" algn="l"/>
                <a:tab pos="3282950" algn="l"/>
                <a:tab pos="3940175" algn="l"/>
                <a:tab pos="4595813" algn="l"/>
                <a:tab pos="5253038" algn="l"/>
              </a:tabLst>
            </a:pPr>
            <a:r>
              <a:rPr lang="en-GB" sz="1600"/>
              <a:t>Learners can login </a:t>
            </a:r>
            <a:r>
              <a:rPr lang="en-GB" sz="1600" i="1"/>
              <a:t>any time, anywhere</a:t>
            </a:r>
            <a:r>
              <a:rPr lang="en-GB" sz="1600"/>
              <a:t> to interact with coursework, and can specify the Time Zone and Language they wish to use.  Moodle has interface support for 34 languages.  </a:t>
            </a:r>
          </a:p>
        </p:txBody>
      </p:sp>
    </p:spTree>
  </p:cSld>
  <p:clrMapOvr>
    <a:masterClrMapping/>
  </p:clrMapOvr>
  <p:transition spd="med"/>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ChangeArrowheads="1"/>
          </p:cNvSpPr>
          <p:nvPr>
            <p:ph type="title"/>
          </p:nvPr>
        </p:nvSpPr>
        <p:spPr bwMode="auto">
          <a:xfrm>
            <a:off x="1271588" y="1620838"/>
            <a:ext cx="7443787" cy="906462"/>
          </a:xfrm>
          <a:noFill/>
          <a:ln>
            <a:miter lim="800000"/>
            <a:headEnd/>
            <a:tailEnd/>
          </a:ln>
        </p:spPr>
        <p:txBody>
          <a:bodyPr vert="horz" wrap="square" lIns="0" tIns="0" rIns="0" bIns="0" numCol="1" anchor="ctr" anchorCtr="0" compatLnSpc="1">
            <a:prstTxWarp prst="textNoShape">
              <a:avLst/>
            </a:prstTxWarp>
          </a:bodyPr>
          <a:lstStyle/>
          <a:p>
            <a:pPr algn="l" defTabSz="414338" hangingPunct="0">
              <a:lnSpc>
                <a:spcPct val="93000"/>
              </a:lnSpc>
              <a:buClr>
                <a:srgbClr val="000000"/>
              </a:buClr>
              <a:buSzPct val="45000"/>
              <a:buFont typeface="StarSymbol" charset="0"/>
              <a:buNone/>
              <a:tabLst>
                <a:tab pos="657225" algn="l"/>
                <a:tab pos="1312863" algn="l"/>
                <a:tab pos="1970088" algn="l"/>
                <a:tab pos="2627313" algn="l"/>
                <a:tab pos="3282950" algn="l"/>
                <a:tab pos="3940175" algn="l"/>
                <a:tab pos="4595813" algn="l"/>
                <a:tab pos="5253038" algn="l"/>
                <a:tab pos="5910263" algn="l"/>
                <a:tab pos="6565900" algn="l"/>
              </a:tabLst>
            </a:pPr>
            <a:r>
              <a:rPr lang="en-GB" sz="2400" b="1" i="1">
                <a:solidFill>
                  <a:schemeClr val="tx1"/>
                </a:solidFill>
                <a:ea typeface="Lucida Sans Unicode" pitchFamily="34" charset="0"/>
                <a:cs typeface="Lucida Sans Unicode" pitchFamily="34" charset="0"/>
              </a:rPr>
              <a:t>Learner Experience – </a:t>
            </a:r>
            <a:r>
              <a:rPr lang="en-GB" sz="2400" b="1">
                <a:solidFill>
                  <a:srgbClr val="FF9933"/>
                </a:solidFill>
                <a:ea typeface="Lucida Sans Unicode" pitchFamily="34" charset="0"/>
                <a:cs typeface="Lucida Sans Unicode" pitchFamily="34" charset="0"/>
              </a:rPr>
              <a:t>E-Mail Notification</a:t>
            </a:r>
          </a:p>
        </p:txBody>
      </p:sp>
      <p:sp>
        <p:nvSpPr>
          <p:cNvPr id="50179" name="Text Box 3"/>
          <p:cNvSpPr txBox="1">
            <a:spLocks noChangeArrowheads="1"/>
          </p:cNvSpPr>
          <p:nvPr/>
        </p:nvSpPr>
        <p:spPr bwMode="auto">
          <a:xfrm>
            <a:off x="1273175" y="5924550"/>
            <a:ext cx="3944938" cy="433388"/>
          </a:xfrm>
          <a:prstGeom prst="rect">
            <a:avLst/>
          </a:prstGeom>
          <a:noFill/>
          <a:ln w="9525">
            <a:noFill/>
            <a:miter lim="800000"/>
            <a:headEnd/>
            <a:tailEnd/>
          </a:ln>
        </p:spPr>
        <p:txBody>
          <a:bodyPr lIns="0" tIns="0" rIns="0" bIns="0">
            <a:spAutoFit/>
          </a:bodyPr>
          <a:lstStyle/>
          <a:p>
            <a:pPr defTabSz="828675" hangingPunct="0">
              <a:lnSpc>
                <a:spcPct val="95000"/>
              </a:lnSpc>
              <a:buClr>
                <a:srgbClr val="000000"/>
              </a:buClr>
              <a:buSzPct val="45000"/>
              <a:buFont typeface="StarSymbol" charset="0"/>
              <a:buNone/>
              <a:tabLst>
                <a:tab pos="657225" algn="l"/>
                <a:tab pos="1312863" algn="l"/>
                <a:tab pos="1970088" algn="l"/>
              </a:tabLst>
            </a:pPr>
            <a:r>
              <a:rPr lang="en-GB" sz="1000" i="1">
                <a:latin typeface="Times New Roman" pitchFamily="18" charset="0"/>
              </a:rPr>
              <a:t>Rich text e-mail is sent to each learner “subscribed” to different Forums.  Instructors can set private Dialogues to e-mail notification that comments have been added. </a:t>
            </a:r>
          </a:p>
        </p:txBody>
      </p:sp>
      <p:sp>
        <p:nvSpPr>
          <p:cNvPr id="50180" name="Text Box 4"/>
          <p:cNvSpPr txBox="1">
            <a:spLocks noChangeArrowheads="1"/>
          </p:cNvSpPr>
          <p:nvPr/>
        </p:nvSpPr>
        <p:spPr bwMode="auto">
          <a:xfrm>
            <a:off x="1273175" y="2466975"/>
            <a:ext cx="5732463" cy="681038"/>
          </a:xfrm>
          <a:prstGeom prst="rect">
            <a:avLst/>
          </a:prstGeom>
          <a:noFill/>
          <a:ln w="9525">
            <a:noFill/>
            <a:miter lim="800000"/>
            <a:headEnd/>
            <a:tailEnd/>
          </a:ln>
        </p:spPr>
        <p:txBody>
          <a:bodyPr lIns="0" tIns="0" rIns="0" bIns="0">
            <a:spAutoFit/>
          </a:bodyPr>
          <a:lstStyle/>
          <a:p>
            <a:pPr defTabSz="828675" hangingPunct="0">
              <a:lnSpc>
                <a:spcPct val="93000"/>
              </a:lnSpc>
              <a:spcBef>
                <a:spcPts val="1038"/>
              </a:spcBef>
              <a:spcAft>
                <a:spcPts val="1038"/>
              </a:spcAft>
              <a:buClr>
                <a:srgbClr val="000000"/>
              </a:buClr>
              <a:buSzPct val="45000"/>
              <a:buFont typeface="StarSymbol" charset="0"/>
              <a:buNone/>
              <a:tabLst>
                <a:tab pos="657225" algn="l"/>
                <a:tab pos="1312863" algn="l"/>
                <a:tab pos="1970088" algn="l"/>
                <a:tab pos="2627313" algn="l"/>
                <a:tab pos="3282950" algn="l"/>
                <a:tab pos="3940175" algn="l"/>
                <a:tab pos="4595813" algn="l"/>
                <a:tab pos="5253038" algn="l"/>
              </a:tabLst>
            </a:pPr>
            <a:r>
              <a:rPr lang="en-GB" sz="1600"/>
              <a:t>When learners “subscribe” to forums they are notified by e-mail of new postings.  Additionally, instructors can set e-mail notification for private Dialogues.</a:t>
            </a:r>
          </a:p>
        </p:txBody>
      </p:sp>
      <p:pic>
        <p:nvPicPr>
          <p:cNvPr id="50181" name="Picture 5" descr="mail"/>
          <p:cNvPicPr>
            <a:picLocks noChangeAspect="1" noChangeArrowheads="1"/>
          </p:cNvPicPr>
          <p:nvPr/>
        </p:nvPicPr>
        <p:blipFill>
          <a:blip r:embed="rId3" cstate="print"/>
          <a:srcRect/>
          <a:stretch>
            <a:fillRect/>
          </a:stretch>
        </p:blipFill>
        <p:spPr bwMode="auto">
          <a:xfrm>
            <a:off x="1273175" y="3378200"/>
            <a:ext cx="3992563" cy="2490788"/>
          </a:xfrm>
          <a:prstGeom prst="rect">
            <a:avLst/>
          </a:prstGeom>
          <a:noFill/>
        </p:spPr>
      </p:pic>
    </p:spTree>
  </p:cSld>
  <p:clrMapOvr>
    <a:masterClrMapping/>
  </p:clrMapOvr>
  <p:transition spd="med"/>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ext Box 2"/>
          <p:cNvSpPr txBox="1">
            <a:spLocks noChangeArrowheads="1"/>
          </p:cNvSpPr>
          <p:nvPr/>
        </p:nvSpPr>
        <p:spPr bwMode="auto">
          <a:xfrm>
            <a:off x="1271588" y="2368550"/>
            <a:ext cx="6259512" cy="1312863"/>
          </a:xfrm>
          <a:prstGeom prst="rect">
            <a:avLst/>
          </a:prstGeom>
          <a:noFill/>
          <a:ln w="9525">
            <a:noFill/>
            <a:miter lim="800000"/>
            <a:headEnd/>
            <a:tailEnd/>
          </a:ln>
        </p:spPr>
        <p:txBody>
          <a:bodyPr lIns="0" tIns="0" rIns="0" bIns="0">
            <a:spAutoFit/>
          </a:bodyPr>
          <a:lstStyle/>
          <a:p>
            <a:pPr defTabSz="828675" hangingPunct="0">
              <a:lnSpc>
                <a:spcPct val="93000"/>
              </a:lnSpc>
              <a:spcBef>
                <a:spcPts val="1038"/>
              </a:spcBef>
              <a:spcAft>
                <a:spcPts val="1038"/>
              </a:spcAft>
              <a:buClr>
                <a:srgbClr val="000000"/>
              </a:buClr>
              <a:buSzPct val="45000"/>
              <a:buFont typeface="StarSymbol" charset="0"/>
              <a:buNone/>
              <a:tabLst>
                <a:tab pos="657225" algn="l"/>
                <a:tab pos="1312863" algn="l"/>
                <a:tab pos="1970088" algn="l"/>
                <a:tab pos="2627313" algn="l"/>
                <a:tab pos="3282950" algn="l"/>
                <a:tab pos="3940175" algn="l"/>
                <a:tab pos="4595813" algn="l"/>
              </a:tabLst>
            </a:pPr>
            <a:r>
              <a:rPr lang="en-GB" sz="1600"/>
              <a:t>Over 1150 organizations in 81 countries had registered Moodle sites by April 2004 (</a:t>
            </a:r>
            <a:r>
              <a:rPr lang="en-GB" sz="1600">
                <a:hlinkClick r:id="rId3"/>
              </a:rPr>
              <a:t>http://moodle.org/sites</a:t>
            </a:r>
            <a:r>
              <a:rPr lang="en-GB" sz="1600"/>
              <a:t>). This number is growing by about 10% each month as educators and trainers learn the value of implementing open source Moodle.  </a:t>
            </a:r>
          </a:p>
          <a:p>
            <a:pPr defTabSz="828675" hangingPunct="0">
              <a:lnSpc>
                <a:spcPct val="93000"/>
              </a:lnSpc>
              <a:spcBef>
                <a:spcPts val="363"/>
              </a:spcBef>
              <a:buClr>
                <a:srgbClr val="000000"/>
              </a:buClr>
              <a:buSzPct val="45000"/>
              <a:buFont typeface="StarSymbol" charset="0"/>
              <a:buNone/>
              <a:tabLst>
                <a:tab pos="657225" algn="l"/>
                <a:tab pos="1312863" algn="l"/>
                <a:tab pos="1970088" algn="l"/>
                <a:tab pos="2627313" algn="l"/>
                <a:tab pos="3282950" algn="l"/>
                <a:tab pos="3940175" algn="l"/>
                <a:tab pos="4595813" algn="l"/>
              </a:tabLst>
            </a:pPr>
            <a:r>
              <a:rPr lang="en-GB" sz="1600"/>
              <a:t>Moodle is an ideal online learning solution for:</a:t>
            </a:r>
          </a:p>
        </p:txBody>
      </p:sp>
      <p:sp>
        <p:nvSpPr>
          <p:cNvPr id="52228" name="Rectangle 4"/>
          <p:cNvSpPr>
            <a:spLocks noChangeArrowheads="1"/>
          </p:cNvSpPr>
          <p:nvPr>
            <p:ph type="title"/>
          </p:nvPr>
        </p:nvSpPr>
        <p:spPr bwMode="auto">
          <a:xfrm>
            <a:off x="1271588" y="1709738"/>
            <a:ext cx="5348287" cy="727075"/>
          </a:xfrm>
          <a:noFill/>
          <a:ln>
            <a:miter lim="800000"/>
            <a:headEnd/>
            <a:tailEnd/>
          </a:ln>
        </p:spPr>
        <p:txBody>
          <a:bodyPr vert="horz" wrap="square" lIns="0" tIns="0" rIns="0" bIns="0" numCol="1" anchor="ctr" anchorCtr="0" compatLnSpc="1">
            <a:prstTxWarp prst="textNoShape">
              <a:avLst/>
            </a:prstTxWarp>
          </a:bodyPr>
          <a:lstStyle/>
          <a:p>
            <a:pPr algn="l" defTabSz="414338" hangingPunct="0">
              <a:lnSpc>
                <a:spcPct val="93000"/>
              </a:lnSpc>
              <a:buClr>
                <a:srgbClr val="000000"/>
              </a:buClr>
              <a:buSzPct val="45000"/>
              <a:buFont typeface="StarSymbol" charset="0"/>
              <a:buNone/>
              <a:tabLst>
                <a:tab pos="657225" algn="l"/>
                <a:tab pos="1312863" algn="l"/>
                <a:tab pos="1970088" algn="l"/>
                <a:tab pos="2627313" algn="l"/>
                <a:tab pos="3282950" algn="l"/>
                <a:tab pos="3940175" algn="l"/>
                <a:tab pos="4595813" algn="l"/>
                <a:tab pos="5253038" algn="l"/>
                <a:tab pos="5910263" algn="l"/>
                <a:tab pos="6565900" algn="l"/>
              </a:tabLst>
            </a:pPr>
            <a:r>
              <a:rPr lang="en-GB" sz="2400" b="1" i="1">
                <a:solidFill>
                  <a:schemeClr val="tx1"/>
                </a:solidFill>
              </a:rPr>
              <a:t>Who is Using Moodle?</a:t>
            </a:r>
          </a:p>
        </p:txBody>
      </p:sp>
      <p:sp>
        <p:nvSpPr>
          <p:cNvPr id="52229" name="Text Box 5"/>
          <p:cNvSpPr txBox="1">
            <a:spLocks noChangeArrowheads="1"/>
          </p:cNvSpPr>
          <p:nvPr/>
        </p:nvSpPr>
        <p:spPr bwMode="auto">
          <a:xfrm>
            <a:off x="5610225" y="4762500"/>
            <a:ext cx="2774950" cy="1447800"/>
          </a:xfrm>
          <a:prstGeom prst="rect">
            <a:avLst/>
          </a:prstGeom>
          <a:noFill/>
          <a:ln w="9525">
            <a:noFill/>
            <a:miter lim="800000"/>
            <a:headEnd/>
            <a:tailEnd/>
          </a:ln>
          <a:effectLst/>
        </p:spPr>
        <p:txBody>
          <a:bodyPr lIns="82945" tIns="41473" rIns="82945" bIns="41473">
            <a:spAutoFit/>
          </a:bodyPr>
          <a:lstStyle/>
          <a:p>
            <a:pPr defTabSz="828675" eaLnBrk="0" hangingPunct="0"/>
            <a:r>
              <a:rPr lang="en-US" sz="900">
                <a:latin typeface="Times New Roman" pitchFamily="18" charset="0"/>
              </a:rPr>
              <a:t>"My first live class just ended and it was a tremendous success, both in the behavior of the program and the quality and longevity of my participants. Moodle has been terrific to work with. Somehow it doesn't seem to be as tedious to work with as other courseware programs such as Blackboard and WebCT."</a:t>
            </a:r>
          </a:p>
          <a:p>
            <a:pPr algn="ctr" defTabSz="828675" eaLnBrk="0" hangingPunct="0"/>
            <a:r>
              <a:rPr lang="en-US" sz="900">
                <a:latin typeface="Times New Roman" pitchFamily="18" charset="0"/>
              </a:rPr>
              <a:t/>
            </a:r>
            <a:br>
              <a:rPr lang="en-US" sz="900">
                <a:latin typeface="Times New Roman" pitchFamily="18" charset="0"/>
              </a:rPr>
            </a:br>
            <a:endParaRPr lang="en-US" sz="900">
              <a:latin typeface="Times New Roman" pitchFamily="18" charset="0"/>
            </a:endParaRPr>
          </a:p>
          <a:p>
            <a:pPr algn="ctr" defTabSz="828675" eaLnBrk="0" hangingPunct="0"/>
            <a:endParaRPr lang="en-US" sz="900">
              <a:latin typeface="Times New Roman" pitchFamily="18" charset="0"/>
            </a:endParaRPr>
          </a:p>
          <a:p>
            <a:pPr algn="ctr" defTabSz="828675" eaLnBrk="0" hangingPunct="0"/>
            <a:r>
              <a:rPr lang="en-US" sz="900">
                <a:latin typeface="Times New Roman" pitchFamily="18" charset="0"/>
              </a:rPr>
              <a:t>- Paula Edmiston, Trainer</a:t>
            </a:r>
          </a:p>
        </p:txBody>
      </p:sp>
      <p:pic>
        <p:nvPicPr>
          <p:cNvPr id="52230" name="Picture 6" descr="paula"/>
          <p:cNvPicPr>
            <a:picLocks noChangeAspect="1" noChangeArrowheads="1"/>
          </p:cNvPicPr>
          <p:nvPr/>
        </p:nvPicPr>
        <p:blipFill>
          <a:blip r:embed="rId4" cstate="print"/>
          <a:srcRect/>
          <a:stretch>
            <a:fillRect/>
          </a:stretch>
        </p:blipFill>
        <p:spPr bwMode="auto">
          <a:xfrm>
            <a:off x="7807325" y="5735638"/>
            <a:ext cx="577850" cy="579437"/>
          </a:xfrm>
          <a:prstGeom prst="rect">
            <a:avLst/>
          </a:prstGeom>
          <a:noFill/>
          <a:ln w="9525">
            <a:noFill/>
            <a:miter lim="800000"/>
            <a:headEnd/>
            <a:tailEnd/>
          </a:ln>
        </p:spPr>
      </p:pic>
      <p:sp>
        <p:nvSpPr>
          <p:cNvPr id="52231" name="Text Box 7"/>
          <p:cNvSpPr txBox="1">
            <a:spLocks noChangeArrowheads="1"/>
          </p:cNvSpPr>
          <p:nvPr/>
        </p:nvSpPr>
        <p:spPr bwMode="auto">
          <a:xfrm>
            <a:off x="1495425" y="3352800"/>
            <a:ext cx="5530850" cy="2982913"/>
          </a:xfrm>
          <a:prstGeom prst="rect">
            <a:avLst/>
          </a:prstGeom>
          <a:noFill/>
          <a:ln w="9525">
            <a:noFill/>
            <a:miter lim="800000"/>
            <a:headEnd/>
            <a:tailEnd/>
          </a:ln>
        </p:spPr>
        <p:txBody>
          <a:bodyPr lIns="0" tIns="0" rIns="0" bIns="0">
            <a:spAutoFit/>
          </a:bodyPr>
          <a:lstStyle/>
          <a:p>
            <a:pPr defTabSz="828675" hangingPunct="0">
              <a:lnSpc>
                <a:spcPct val="93000"/>
              </a:lnSpc>
              <a:spcBef>
                <a:spcPts val="1038"/>
              </a:spcBef>
              <a:spcAft>
                <a:spcPts val="1038"/>
              </a:spcAft>
              <a:buClr>
                <a:srgbClr val="000000"/>
              </a:buClr>
              <a:buSzPct val="45000"/>
              <a:buFont typeface="StarSymbol" charset="0"/>
              <a:buNone/>
              <a:tabLst>
                <a:tab pos="657225" algn="l"/>
                <a:tab pos="1312863" algn="l"/>
                <a:tab pos="1970088" algn="l"/>
                <a:tab pos="2627313" algn="l"/>
                <a:tab pos="3282950" algn="l"/>
                <a:tab pos="3940175" algn="l"/>
                <a:tab pos="4595813" algn="l"/>
              </a:tabLst>
            </a:pPr>
            <a:endParaRPr lang="en-GB" sz="1600"/>
          </a:p>
          <a:p>
            <a:pPr defTabSz="828675" hangingPunct="0">
              <a:lnSpc>
                <a:spcPct val="93000"/>
              </a:lnSpc>
              <a:spcBef>
                <a:spcPct val="35000"/>
              </a:spcBef>
              <a:buClr>
                <a:srgbClr val="000000"/>
              </a:buClr>
              <a:buSzPct val="104000"/>
              <a:buFont typeface="StarSymbol" charset="0"/>
              <a:buBlip>
                <a:blip r:embed="rId5"/>
              </a:buBlip>
              <a:tabLst>
                <a:tab pos="657225" algn="l"/>
                <a:tab pos="1312863" algn="l"/>
                <a:tab pos="1970088" algn="l"/>
                <a:tab pos="2627313" algn="l"/>
                <a:tab pos="3282950" algn="l"/>
                <a:tab pos="3940175" algn="l"/>
                <a:tab pos="4595813" algn="l"/>
              </a:tabLst>
            </a:pPr>
            <a:r>
              <a:rPr lang="en-GB" sz="1600"/>
              <a:t>  K-12 Schools</a:t>
            </a:r>
          </a:p>
          <a:p>
            <a:pPr defTabSz="828675" hangingPunct="0">
              <a:lnSpc>
                <a:spcPct val="93000"/>
              </a:lnSpc>
              <a:spcBef>
                <a:spcPct val="25000"/>
              </a:spcBef>
              <a:buClr>
                <a:srgbClr val="000000"/>
              </a:buClr>
              <a:buSzPct val="104000"/>
              <a:buFont typeface="StarSymbol" charset="0"/>
              <a:buBlip>
                <a:blip r:embed="rId5"/>
              </a:buBlip>
              <a:tabLst>
                <a:tab pos="657225" algn="l"/>
                <a:tab pos="1312863" algn="l"/>
                <a:tab pos="1970088" algn="l"/>
                <a:tab pos="2627313" algn="l"/>
                <a:tab pos="3282950" algn="l"/>
                <a:tab pos="3940175" algn="l"/>
                <a:tab pos="4595813" algn="l"/>
              </a:tabLst>
            </a:pPr>
            <a:r>
              <a:rPr lang="en-GB" sz="1600"/>
              <a:t>  Colleges </a:t>
            </a:r>
          </a:p>
          <a:p>
            <a:pPr defTabSz="828675" hangingPunct="0">
              <a:lnSpc>
                <a:spcPct val="93000"/>
              </a:lnSpc>
              <a:spcBef>
                <a:spcPct val="25000"/>
              </a:spcBef>
              <a:buClr>
                <a:srgbClr val="000000"/>
              </a:buClr>
              <a:buSzPct val="104000"/>
              <a:buFont typeface="StarSymbol" charset="0"/>
              <a:buBlip>
                <a:blip r:embed="rId5"/>
              </a:buBlip>
              <a:tabLst>
                <a:tab pos="657225" algn="l"/>
                <a:tab pos="1312863" algn="l"/>
                <a:tab pos="1970088" algn="l"/>
                <a:tab pos="2627313" algn="l"/>
                <a:tab pos="3282950" algn="l"/>
                <a:tab pos="3940175" algn="l"/>
                <a:tab pos="4595813" algn="l"/>
              </a:tabLst>
            </a:pPr>
            <a:r>
              <a:rPr lang="en-GB" sz="1600"/>
              <a:t>  Universities</a:t>
            </a:r>
          </a:p>
          <a:p>
            <a:pPr defTabSz="828675" hangingPunct="0">
              <a:lnSpc>
                <a:spcPct val="93000"/>
              </a:lnSpc>
              <a:spcBef>
                <a:spcPct val="25000"/>
              </a:spcBef>
              <a:buClr>
                <a:srgbClr val="000000"/>
              </a:buClr>
              <a:buSzPct val="104000"/>
              <a:buFont typeface="StarSymbol" charset="0"/>
              <a:buBlip>
                <a:blip r:embed="rId5"/>
              </a:buBlip>
              <a:tabLst>
                <a:tab pos="657225" algn="l"/>
                <a:tab pos="1312863" algn="l"/>
                <a:tab pos="1970088" algn="l"/>
                <a:tab pos="2627313" algn="l"/>
                <a:tab pos="3282950" algn="l"/>
                <a:tab pos="3940175" algn="l"/>
                <a:tab pos="4595813" algn="l"/>
              </a:tabLst>
            </a:pPr>
            <a:r>
              <a:rPr lang="en-GB" sz="1600"/>
              <a:t>  Governmental Agencies</a:t>
            </a:r>
          </a:p>
          <a:p>
            <a:pPr defTabSz="828675" hangingPunct="0">
              <a:lnSpc>
                <a:spcPct val="93000"/>
              </a:lnSpc>
              <a:spcBef>
                <a:spcPct val="25000"/>
              </a:spcBef>
              <a:buClr>
                <a:srgbClr val="000000"/>
              </a:buClr>
              <a:buSzPct val="104000"/>
              <a:buFont typeface="StarSymbol" charset="0"/>
              <a:buBlip>
                <a:blip r:embed="rId5"/>
              </a:buBlip>
              <a:tabLst>
                <a:tab pos="657225" algn="l"/>
                <a:tab pos="1312863" algn="l"/>
                <a:tab pos="1970088" algn="l"/>
                <a:tab pos="2627313" algn="l"/>
                <a:tab pos="3282950" algn="l"/>
                <a:tab pos="3940175" algn="l"/>
                <a:tab pos="4595813" algn="l"/>
              </a:tabLst>
            </a:pPr>
            <a:r>
              <a:rPr lang="en-GB" sz="1600"/>
              <a:t>  Businesses</a:t>
            </a:r>
          </a:p>
          <a:p>
            <a:pPr defTabSz="828675" hangingPunct="0">
              <a:lnSpc>
                <a:spcPct val="93000"/>
              </a:lnSpc>
              <a:spcBef>
                <a:spcPct val="25000"/>
              </a:spcBef>
              <a:buClr>
                <a:srgbClr val="000000"/>
              </a:buClr>
              <a:buSzPct val="104000"/>
              <a:buFont typeface="StarSymbol" charset="0"/>
              <a:buBlip>
                <a:blip r:embed="rId5"/>
              </a:buBlip>
              <a:tabLst>
                <a:tab pos="657225" algn="l"/>
                <a:tab pos="1312863" algn="l"/>
                <a:tab pos="1970088" algn="l"/>
                <a:tab pos="2627313" algn="l"/>
                <a:tab pos="3282950" algn="l"/>
                <a:tab pos="3940175" algn="l"/>
                <a:tab pos="4595813" algn="l"/>
              </a:tabLst>
            </a:pPr>
            <a:r>
              <a:rPr lang="en-GB" sz="1600"/>
              <a:t>  Trade Associations</a:t>
            </a:r>
          </a:p>
          <a:p>
            <a:pPr defTabSz="828675" hangingPunct="0">
              <a:lnSpc>
                <a:spcPct val="93000"/>
              </a:lnSpc>
              <a:spcBef>
                <a:spcPct val="25000"/>
              </a:spcBef>
              <a:buClr>
                <a:srgbClr val="000000"/>
              </a:buClr>
              <a:buSzPct val="104000"/>
              <a:buFont typeface="StarSymbol" charset="0"/>
              <a:buBlip>
                <a:blip r:embed="rId5"/>
              </a:buBlip>
              <a:tabLst>
                <a:tab pos="657225" algn="l"/>
                <a:tab pos="1312863" algn="l"/>
                <a:tab pos="1970088" algn="l"/>
                <a:tab pos="2627313" algn="l"/>
                <a:tab pos="3282950" algn="l"/>
                <a:tab pos="3940175" algn="l"/>
                <a:tab pos="4595813" algn="l"/>
              </a:tabLst>
            </a:pPr>
            <a:r>
              <a:rPr lang="en-GB" sz="1600"/>
              <a:t>  Hospitals</a:t>
            </a:r>
          </a:p>
          <a:p>
            <a:pPr defTabSz="828675" hangingPunct="0">
              <a:lnSpc>
                <a:spcPct val="93000"/>
              </a:lnSpc>
              <a:spcBef>
                <a:spcPct val="25000"/>
              </a:spcBef>
              <a:buClr>
                <a:srgbClr val="000000"/>
              </a:buClr>
              <a:buSzPct val="104000"/>
              <a:buFont typeface="StarSymbol" charset="0"/>
              <a:buBlip>
                <a:blip r:embed="rId5"/>
              </a:buBlip>
              <a:tabLst>
                <a:tab pos="657225" algn="l"/>
                <a:tab pos="1312863" algn="l"/>
                <a:tab pos="1970088" algn="l"/>
                <a:tab pos="2627313" algn="l"/>
                <a:tab pos="3282950" algn="l"/>
                <a:tab pos="3940175" algn="l"/>
                <a:tab pos="4595813" algn="l"/>
              </a:tabLst>
            </a:pPr>
            <a:r>
              <a:rPr lang="en-GB" sz="1600"/>
              <a:t>  Libraries</a:t>
            </a:r>
          </a:p>
          <a:p>
            <a:pPr defTabSz="828675" hangingPunct="0">
              <a:lnSpc>
                <a:spcPct val="93000"/>
              </a:lnSpc>
              <a:spcBef>
                <a:spcPct val="25000"/>
              </a:spcBef>
              <a:buClr>
                <a:srgbClr val="000000"/>
              </a:buClr>
              <a:buSzPct val="104000"/>
              <a:buFont typeface="StarSymbol" charset="0"/>
              <a:buBlip>
                <a:blip r:embed="rId5"/>
              </a:buBlip>
              <a:tabLst>
                <a:tab pos="657225" algn="l"/>
                <a:tab pos="1312863" algn="l"/>
                <a:tab pos="1970088" algn="l"/>
                <a:tab pos="2627313" algn="l"/>
                <a:tab pos="3282950" algn="l"/>
                <a:tab pos="3940175" algn="l"/>
                <a:tab pos="4595813" algn="l"/>
              </a:tabLst>
            </a:pPr>
            <a:r>
              <a:rPr lang="en-GB" sz="1600"/>
              <a:t>  Employment Agencies</a:t>
            </a:r>
          </a:p>
        </p:txBody>
      </p:sp>
    </p:spTree>
  </p:cSld>
  <p:clrMapOvr>
    <a:masterClrMapping/>
  </p:clrMapOvr>
  <p:transition spd="med"/>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ChangeArrowheads="1"/>
          </p:cNvSpPr>
          <p:nvPr>
            <p:ph type="title"/>
          </p:nvPr>
        </p:nvSpPr>
        <p:spPr bwMode="auto">
          <a:xfrm>
            <a:off x="1271588" y="1638300"/>
            <a:ext cx="7483475" cy="877888"/>
          </a:xfrm>
          <a:noFill/>
          <a:ln>
            <a:miter lim="800000"/>
            <a:headEnd/>
            <a:tailEnd/>
          </a:ln>
        </p:spPr>
        <p:txBody>
          <a:bodyPr vert="horz" wrap="square" lIns="0" tIns="0" rIns="0" bIns="0" numCol="1" anchor="ctr" anchorCtr="0" compatLnSpc="1">
            <a:prstTxWarp prst="textNoShape">
              <a:avLst/>
            </a:prstTxWarp>
          </a:bodyPr>
          <a:lstStyle/>
          <a:p>
            <a:pPr algn="l" defTabSz="457200" hangingPunct="0">
              <a:lnSpc>
                <a:spcPct val="93000"/>
              </a:lnSpc>
              <a:buClr>
                <a:srgbClr val="000000"/>
              </a:buClr>
              <a:buSzPct val="45000"/>
              <a:buFont typeface="StarSymbol" charset="0"/>
              <a:buNone/>
              <a:tabLst>
                <a:tab pos="723900" algn="l"/>
                <a:tab pos="1447800" algn="l"/>
                <a:tab pos="2171700" algn="l"/>
                <a:tab pos="2895600" algn="l"/>
                <a:tab pos="3619500" algn="l"/>
                <a:tab pos="4343400" algn="l"/>
                <a:tab pos="5067300" algn="l"/>
                <a:tab pos="5791200" algn="l"/>
                <a:tab pos="6515100" algn="l"/>
                <a:tab pos="7239000" algn="l"/>
              </a:tabLst>
            </a:pPr>
            <a:r>
              <a:rPr lang="en-GB" sz="2400" b="1" i="1">
                <a:solidFill>
                  <a:schemeClr val="tx1"/>
                </a:solidFill>
              </a:rPr>
              <a:t>Who Will Help </a:t>
            </a:r>
            <a:r>
              <a:rPr lang="en-GB" sz="2400" b="1" i="1" u="sng">
                <a:solidFill>
                  <a:schemeClr val="tx1"/>
                </a:solidFill>
              </a:rPr>
              <a:t>You</a:t>
            </a:r>
            <a:r>
              <a:rPr lang="en-GB" sz="2400" b="1" i="1">
                <a:solidFill>
                  <a:schemeClr val="tx1"/>
                </a:solidFill>
              </a:rPr>
              <a:t> Use Moodle?</a:t>
            </a:r>
            <a:endParaRPr lang="en-GB" sz="2800" b="1" i="1">
              <a:solidFill>
                <a:schemeClr val="tx1"/>
              </a:solidFill>
            </a:endParaRPr>
          </a:p>
        </p:txBody>
      </p:sp>
      <p:sp>
        <p:nvSpPr>
          <p:cNvPr id="62467" name="Text Box 3"/>
          <p:cNvSpPr txBox="1">
            <a:spLocks noChangeArrowheads="1"/>
          </p:cNvSpPr>
          <p:nvPr/>
        </p:nvSpPr>
        <p:spPr bwMode="auto">
          <a:xfrm>
            <a:off x="1271588" y="2355850"/>
            <a:ext cx="7254875" cy="482600"/>
          </a:xfrm>
          <a:prstGeom prst="rect">
            <a:avLst/>
          </a:prstGeom>
          <a:noFill/>
          <a:ln w="9525">
            <a:noFill/>
            <a:miter lim="800000"/>
            <a:headEnd/>
            <a:tailEnd/>
          </a:ln>
        </p:spPr>
        <p:txBody>
          <a:bodyPr lIns="0" tIns="0" rIns="0" bIns="0">
            <a:spAutoFit/>
          </a:bodyPr>
          <a:lstStyle/>
          <a:p>
            <a:pPr hangingPunct="0">
              <a:lnSpc>
                <a:spcPct val="93000"/>
              </a:lnSpc>
              <a:spcBef>
                <a:spcPts val="1150"/>
              </a:spcBef>
              <a:spcAft>
                <a:spcPts val="1150"/>
              </a:spcAft>
              <a:buClr>
                <a:srgbClr val="000000"/>
              </a:buClr>
              <a:buSzPct val="45000"/>
              <a:buFont typeface="StarSymbol" charset="0"/>
              <a:buNone/>
              <a:tabLst>
                <a:tab pos="723900" algn="l"/>
                <a:tab pos="1447800" algn="l"/>
                <a:tab pos="2171700" algn="l"/>
                <a:tab pos="2895600" algn="l"/>
                <a:tab pos="3619500" algn="l"/>
                <a:tab pos="4343400" algn="l"/>
                <a:tab pos="5067300" algn="l"/>
              </a:tabLst>
            </a:pPr>
            <a:r>
              <a:rPr lang="en-GB" sz="1700"/>
              <a:t>Hundreds of knowledgeable open-source users have joined with Moodle developers in a community of learners.  </a:t>
            </a:r>
            <a:r>
              <a:rPr lang="en-GB" sz="1700" u="sng"/>
              <a:t>Meet a few new friends</a:t>
            </a:r>
            <a:r>
              <a:rPr lang="en-GB" sz="1700"/>
              <a:t>!</a:t>
            </a:r>
            <a:endParaRPr lang="en-GB" sz="1700">
              <a:solidFill>
                <a:srgbClr val="FFFFFF"/>
              </a:solidFill>
            </a:endParaRPr>
          </a:p>
        </p:txBody>
      </p:sp>
      <p:pic>
        <p:nvPicPr>
          <p:cNvPr id="62468" name="Picture 4" descr="gallery"/>
          <p:cNvPicPr>
            <a:picLocks noChangeAspect="1" noChangeArrowheads="1"/>
          </p:cNvPicPr>
          <p:nvPr/>
        </p:nvPicPr>
        <p:blipFill>
          <a:blip r:embed="rId3" cstate="print"/>
          <a:srcRect/>
          <a:stretch>
            <a:fillRect/>
          </a:stretch>
        </p:blipFill>
        <p:spPr bwMode="auto">
          <a:xfrm>
            <a:off x="1365250" y="2968625"/>
            <a:ext cx="6746875" cy="3667125"/>
          </a:xfrm>
          <a:prstGeom prst="rect">
            <a:avLst/>
          </a:prstGeom>
          <a:noFill/>
        </p:spPr>
      </p:pic>
    </p:spTree>
  </p:cSld>
  <p:clrMapOvr>
    <a:masterClrMapping/>
  </p:clrMapOvr>
  <p:transition spd="med"/>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ChangeArrowheads="1"/>
          </p:cNvSpPr>
          <p:nvPr>
            <p:ph type="title"/>
          </p:nvPr>
        </p:nvSpPr>
        <p:spPr bwMode="auto">
          <a:xfrm>
            <a:off x="1271588" y="1844675"/>
            <a:ext cx="7483475" cy="801688"/>
          </a:xfrm>
          <a:noFill/>
          <a:ln>
            <a:miter lim="800000"/>
            <a:headEnd/>
            <a:tailEnd/>
          </a:ln>
        </p:spPr>
        <p:txBody>
          <a:bodyPr vert="horz" wrap="square" lIns="0" tIns="0" rIns="0" bIns="0" numCol="1" anchor="ctr" anchorCtr="0" compatLnSpc="1">
            <a:prstTxWarp prst="textNoShape">
              <a:avLst/>
            </a:prstTxWarp>
          </a:bodyPr>
          <a:lstStyle/>
          <a:p>
            <a:pPr algn="l" defTabSz="457200" hangingPunct="0">
              <a:lnSpc>
                <a:spcPct val="93000"/>
              </a:lnSpc>
              <a:buClr>
                <a:srgbClr val="000000"/>
              </a:buClr>
              <a:buSzPct val="45000"/>
              <a:buFont typeface="StarSymbol" charset="0"/>
              <a:buNone/>
              <a:tabLst>
                <a:tab pos="723900" algn="l"/>
                <a:tab pos="1447800" algn="l"/>
                <a:tab pos="2171700" algn="l"/>
                <a:tab pos="2895600" algn="l"/>
                <a:tab pos="3619500" algn="l"/>
                <a:tab pos="4343400" algn="l"/>
                <a:tab pos="5067300" algn="l"/>
                <a:tab pos="5791200" algn="l"/>
                <a:tab pos="6515100" algn="l"/>
                <a:tab pos="7239000" algn="l"/>
              </a:tabLst>
            </a:pPr>
            <a:r>
              <a:rPr lang="en-GB" sz="2400" b="1" i="1">
                <a:solidFill>
                  <a:schemeClr val="tx1"/>
                </a:solidFill>
              </a:rPr>
              <a:t>Why Not Try Moodle Right Now?</a:t>
            </a:r>
            <a:br>
              <a:rPr lang="en-GB" sz="2400" b="1" i="1">
                <a:solidFill>
                  <a:schemeClr val="tx1"/>
                </a:solidFill>
              </a:rPr>
            </a:br>
            <a:endParaRPr lang="en-GB" sz="2400" b="1" i="1">
              <a:solidFill>
                <a:schemeClr val="tx1"/>
              </a:solidFill>
            </a:endParaRPr>
          </a:p>
        </p:txBody>
      </p:sp>
      <p:pic>
        <p:nvPicPr>
          <p:cNvPr id="64515" name="Picture 3"/>
          <p:cNvPicPr>
            <a:picLocks noChangeAspect="1" noChangeArrowheads="1"/>
          </p:cNvPicPr>
          <p:nvPr/>
        </p:nvPicPr>
        <p:blipFill>
          <a:blip r:embed="rId3" cstate="print"/>
          <a:srcRect/>
          <a:stretch>
            <a:fillRect/>
          </a:stretch>
        </p:blipFill>
        <p:spPr bwMode="auto">
          <a:xfrm>
            <a:off x="7067550" y="1997075"/>
            <a:ext cx="1571625" cy="1058863"/>
          </a:xfrm>
          <a:prstGeom prst="rect">
            <a:avLst/>
          </a:prstGeom>
          <a:noFill/>
          <a:ln w="3175">
            <a:solidFill>
              <a:srgbClr val="000000"/>
            </a:solidFill>
            <a:miter lim="800000"/>
            <a:headEnd/>
            <a:tailEnd/>
          </a:ln>
          <a:effectLst>
            <a:outerShdw dist="107763" dir="2700000" algn="ctr" rotWithShape="0">
              <a:srgbClr val="808080">
                <a:alpha val="50000"/>
              </a:srgbClr>
            </a:outerShdw>
          </a:effectLst>
        </p:spPr>
      </p:pic>
      <p:sp>
        <p:nvSpPr>
          <p:cNvPr id="64516" name="Text Box 4"/>
          <p:cNvSpPr txBox="1">
            <a:spLocks noChangeArrowheads="1"/>
          </p:cNvSpPr>
          <p:nvPr/>
        </p:nvSpPr>
        <p:spPr bwMode="auto">
          <a:xfrm>
            <a:off x="1271588" y="2346325"/>
            <a:ext cx="5327650" cy="1277938"/>
          </a:xfrm>
          <a:prstGeom prst="rect">
            <a:avLst/>
          </a:prstGeom>
          <a:noFill/>
          <a:ln w="9525">
            <a:noFill/>
            <a:miter lim="800000"/>
            <a:headEnd/>
            <a:tailEnd/>
          </a:ln>
        </p:spPr>
        <p:txBody>
          <a:bodyPr lIns="0" tIns="0" rIns="0" bIns="0">
            <a:spAutoFit/>
          </a:bodyPr>
          <a:lstStyle/>
          <a:p>
            <a:pPr hangingPunct="0">
              <a:lnSpc>
                <a:spcPct val="93000"/>
              </a:lnSpc>
              <a:spcBef>
                <a:spcPts val="1150"/>
              </a:spcBef>
              <a:spcAft>
                <a:spcPts val="1150"/>
              </a:spcAft>
              <a:buClr>
                <a:srgbClr val="000000"/>
              </a:buClr>
              <a:buSzPct val="45000"/>
              <a:buFont typeface="StarSymbol" charset="0"/>
              <a:buNone/>
              <a:tabLst>
                <a:tab pos="723900" algn="l"/>
                <a:tab pos="1447800" algn="l"/>
                <a:tab pos="2171700" algn="l"/>
                <a:tab pos="2895600" algn="l"/>
                <a:tab pos="3619500" algn="l"/>
                <a:tab pos="4343400" algn="l"/>
                <a:tab pos="5067300" algn="l"/>
                <a:tab pos="5791200" algn="l"/>
              </a:tabLst>
            </a:pPr>
            <a:r>
              <a:rPr lang="en-GB">
                <a:cs typeface="Arial" charset="0"/>
              </a:rPr>
              <a:t>If your organization is ready or needs to support an online learning population, here is an opportunity to take your research to the next level.  These Moodle sites are open for you to explore either as a learner, or teacher with course creator privileges.</a:t>
            </a:r>
            <a:r>
              <a:rPr lang="en-GB" sz="1400"/>
              <a:t> </a:t>
            </a:r>
            <a:endParaRPr lang="en-GB" sz="1400">
              <a:hlinkClick r:id="rId4"/>
            </a:endParaRPr>
          </a:p>
        </p:txBody>
      </p:sp>
      <p:sp>
        <p:nvSpPr>
          <p:cNvPr id="64518" name="Text Box 6"/>
          <p:cNvSpPr txBox="1">
            <a:spLocks noChangeArrowheads="1"/>
          </p:cNvSpPr>
          <p:nvPr/>
        </p:nvSpPr>
        <p:spPr bwMode="auto">
          <a:xfrm>
            <a:off x="1189038" y="3727450"/>
            <a:ext cx="7273925" cy="2751138"/>
          </a:xfrm>
          <a:prstGeom prst="rect">
            <a:avLst/>
          </a:prstGeom>
          <a:noFill/>
          <a:ln w="9525">
            <a:noFill/>
            <a:miter lim="800000"/>
            <a:headEnd/>
            <a:tailEnd/>
          </a:ln>
          <a:effectLst/>
        </p:spPr>
        <p:txBody>
          <a:bodyPr>
            <a:spAutoFit/>
          </a:bodyPr>
          <a:lstStyle/>
          <a:p>
            <a:r>
              <a:rPr lang="en-GB" sz="1400"/>
              <a:t>Using Moodle:  </a:t>
            </a:r>
            <a:r>
              <a:rPr lang="en-GB" sz="1400">
                <a:hlinkClick r:id="rId5"/>
              </a:rPr>
              <a:t>http://moodle.org/course/category.php?id=1</a:t>
            </a:r>
            <a:endParaRPr lang="en-GB" sz="1400"/>
          </a:p>
          <a:p>
            <a:r>
              <a:rPr lang="en-GB" sz="1400"/>
              <a:t>Moodle For Language Teaching:  </a:t>
            </a:r>
            <a:r>
              <a:rPr lang="en-GB" sz="1400">
                <a:hlinkClick r:id="rId5"/>
              </a:rPr>
              <a:t>http://moodle.org/course/category.php?id=1</a:t>
            </a:r>
            <a:r>
              <a:rPr lang="en-GB" sz="1400"/>
              <a:t/>
            </a:r>
            <a:br>
              <a:rPr lang="en-GB" sz="1400"/>
            </a:br>
            <a:r>
              <a:rPr lang="en-GB" sz="1400"/>
              <a:t>What is Open Source Software: </a:t>
            </a:r>
            <a:r>
              <a:rPr lang="en-GB" sz="1400">
                <a:hlinkClick r:id="rId6"/>
              </a:rPr>
              <a:t>http://moodle.org/course/category.php?id=2</a:t>
            </a:r>
            <a:endParaRPr lang="en-GB" sz="1400"/>
          </a:p>
          <a:p>
            <a:r>
              <a:rPr lang="en-GB" sz="1400"/>
              <a:t>Teachers Playground Demo: </a:t>
            </a:r>
            <a:r>
              <a:rPr lang="en-GB" sz="1400">
                <a:hlinkClick r:id="rId6"/>
              </a:rPr>
              <a:t>http://moodle.org/course/category.php?id=2</a:t>
            </a:r>
            <a:endParaRPr lang="en-GB" sz="1400"/>
          </a:p>
          <a:p>
            <a:endParaRPr lang="en-GB" sz="1400"/>
          </a:p>
          <a:p>
            <a:endParaRPr lang="en-GB" sz="1400"/>
          </a:p>
          <a:p>
            <a:endParaRPr lang="en-GB" sz="1400"/>
          </a:p>
          <a:p>
            <a:endParaRPr lang="en-GB" sz="1400"/>
          </a:p>
          <a:p>
            <a:endParaRPr lang="en-GB" sz="1400"/>
          </a:p>
          <a:p>
            <a:r>
              <a:rPr lang="en-GB" sz="1400"/>
              <a:t>Developer Team Support: </a:t>
            </a:r>
            <a:r>
              <a:rPr lang="en-GB" sz="1400">
                <a:hlinkClick r:id="rId7"/>
              </a:rPr>
              <a:t>http://moodle.com</a:t>
            </a:r>
            <a:endParaRPr lang="en-GB" sz="1400"/>
          </a:p>
          <a:p>
            <a:endParaRPr lang="en-GB" sz="1400"/>
          </a:p>
          <a:p>
            <a:pPr>
              <a:spcBef>
                <a:spcPct val="50000"/>
              </a:spcBef>
            </a:pPr>
            <a:endParaRPr lang="en-US" sz="1400"/>
          </a:p>
        </p:txBody>
      </p:sp>
      <p:pic>
        <p:nvPicPr>
          <p:cNvPr id="64517" name="Picture 5" descr="moodcom"/>
          <p:cNvPicPr>
            <a:picLocks noChangeAspect="1" noChangeArrowheads="1"/>
          </p:cNvPicPr>
          <p:nvPr/>
        </p:nvPicPr>
        <p:blipFill>
          <a:blip r:embed="rId8" cstate="print"/>
          <a:srcRect/>
          <a:stretch>
            <a:fillRect/>
          </a:stretch>
        </p:blipFill>
        <p:spPr bwMode="auto">
          <a:xfrm>
            <a:off x="1238250" y="5137150"/>
            <a:ext cx="2536825" cy="509588"/>
          </a:xfrm>
          <a:prstGeom prst="rect">
            <a:avLst/>
          </a:prstGeom>
          <a:noFill/>
        </p:spPr>
      </p:pic>
    </p:spTree>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ChangeArrowheads="1"/>
          </p:cNvSpPr>
          <p:nvPr>
            <p:ph type="title"/>
          </p:nvPr>
        </p:nvSpPr>
        <p:spPr bwMode="auto">
          <a:xfrm>
            <a:off x="1271588" y="1570038"/>
            <a:ext cx="4699000" cy="1006475"/>
          </a:xfrm>
          <a:noFill/>
          <a:ln>
            <a:miter lim="800000"/>
            <a:headEnd/>
            <a:tailEnd/>
          </a:ln>
        </p:spPr>
        <p:txBody>
          <a:bodyPr vert="horz" wrap="square" lIns="0" tIns="0" rIns="0" bIns="0" numCol="1" anchor="ctr" anchorCtr="0" compatLnSpc="1">
            <a:prstTxWarp prst="textNoShape">
              <a:avLst/>
            </a:prstTxWarp>
          </a:bodyPr>
          <a:lstStyle/>
          <a:p>
            <a:pPr algn="l" defTabSz="457200" hangingPunct="0">
              <a:lnSpc>
                <a:spcPct val="93000"/>
              </a:lnSpc>
              <a:buClr>
                <a:srgbClr val="000000"/>
              </a:buClr>
              <a:buSzPct val="45000"/>
              <a:buFont typeface="StarSymbol" charset="0"/>
              <a:buNone/>
              <a:tabLst>
                <a:tab pos="723900" algn="l"/>
                <a:tab pos="1447800" algn="l"/>
                <a:tab pos="2171700" algn="l"/>
                <a:tab pos="2895600" algn="l"/>
                <a:tab pos="3619500" algn="l"/>
                <a:tab pos="4343400" algn="l"/>
                <a:tab pos="5067300" algn="l"/>
                <a:tab pos="5791200" algn="l"/>
                <a:tab pos="6515100" algn="l"/>
                <a:tab pos="7239000" algn="l"/>
                <a:tab pos="7962900" algn="l"/>
              </a:tabLst>
            </a:pPr>
            <a:r>
              <a:rPr lang="en-GB" sz="2400" b="1" i="1">
                <a:solidFill>
                  <a:schemeClr val="tx1"/>
                </a:solidFill>
              </a:rPr>
              <a:t>Introducing...... </a:t>
            </a:r>
            <a:r>
              <a:rPr lang="en-US" sz="2400" b="1" i="1">
                <a:solidFill>
                  <a:schemeClr val="tx1"/>
                </a:solidFill>
              </a:rPr>
              <a:t>Moodle</a:t>
            </a:r>
            <a:r>
              <a:rPr lang="en-GB" sz="2400" b="1" i="1">
                <a:solidFill>
                  <a:schemeClr val="tx1"/>
                </a:solidFill>
              </a:rPr>
              <a:t>! </a:t>
            </a:r>
          </a:p>
        </p:txBody>
      </p:sp>
      <p:sp>
        <p:nvSpPr>
          <p:cNvPr id="6149" name="Text Box 5"/>
          <p:cNvSpPr txBox="1">
            <a:spLocks noChangeArrowheads="1"/>
          </p:cNvSpPr>
          <p:nvPr/>
        </p:nvSpPr>
        <p:spPr bwMode="auto">
          <a:xfrm>
            <a:off x="1273175" y="2368550"/>
            <a:ext cx="6872288" cy="1135063"/>
          </a:xfrm>
          <a:prstGeom prst="rect">
            <a:avLst/>
          </a:prstGeom>
          <a:noFill/>
          <a:ln w="9525">
            <a:noFill/>
            <a:miter lim="800000"/>
            <a:headEnd/>
            <a:tailEnd/>
          </a:ln>
        </p:spPr>
        <p:txBody>
          <a:bodyPr lIns="0" tIns="0" rIns="0" bIns="0">
            <a:spAutoFit/>
          </a:bodyPr>
          <a:lstStyle/>
          <a:p>
            <a:pPr hangingPunct="0">
              <a:lnSpc>
                <a:spcPct val="93000"/>
              </a:lnSpc>
              <a:spcBef>
                <a:spcPts val="438"/>
              </a:spcBef>
              <a:buClr>
                <a:srgbClr val="000000"/>
              </a:buClr>
              <a:buSzPct val="45000"/>
              <a:buFont typeface="StarSymbol" charset="0"/>
              <a:buNone/>
              <a:tabLst>
                <a:tab pos="723900" algn="l"/>
                <a:tab pos="1447800" algn="l"/>
                <a:tab pos="2171700" algn="l"/>
                <a:tab pos="2895600" algn="l"/>
                <a:tab pos="3619500" algn="l"/>
                <a:tab pos="4343400" algn="l"/>
                <a:tab pos="5067300" algn="l"/>
                <a:tab pos="5791200" algn="l"/>
              </a:tabLst>
            </a:pPr>
            <a:r>
              <a:rPr lang="en-GB" sz="1600"/>
              <a:t>Moodle is an alternative to proprietary commercial online learning solutions, and is distributed </a:t>
            </a:r>
            <a:r>
              <a:rPr lang="en-GB" sz="1600" i="1"/>
              <a:t>free</a:t>
            </a:r>
            <a:r>
              <a:rPr lang="en-GB" sz="1600"/>
              <a:t> under open source licensing.  An organization has complete access to the source code and can make changes if needed. Moodle’s modular design makes it easy to create new courses, adding content that will engage learners.</a:t>
            </a:r>
          </a:p>
        </p:txBody>
      </p:sp>
      <p:sp>
        <p:nvSpPr>
          <p:cNvPr id="6155" name="Text Box 11"/>
          <p:cNvSpPr txBox="1">
            <a:spLocks noChangeArrowheads="1"/>
          </p:cNvSpPr>
          <p:nvPr/>
        </p:nvSpPr>
        <p:spPr bwMode="auto">
          <a:xfrm>
            <a:off x="4802188" y="6281738"/>
            <a:ext cx="4048125" cy="365125"/>
          </a:xfrm>
          <a:prstGeom prst="rect">
            <a:avLst/>
          </a:prstGeom>
          <a:noFill/>
          <a:ln w="9525">
            <a:noFill/>
            <a:miter lim="800000"/>
            <a:headEnd/>
            <a:tailEnd/>
          </a:ln>
          <a:effectLst/>
        </p:spPr>
        <p:txBody>
          <a:bodyPr>
            <a:spAutoFit/>
          </a:bodyPr>
          <a:lstStyle/>
          <a:p>
            <a:pPr eaLnBrk="0" hangingPunct="0">
              <a:lnSpc>
                <a:spcPct val="90000"/>
              </a:lnSpc>
            </a:pPr>
            <a:r>
              <a:rPr lang="en-US" sz="1000" i="1">
                <a:latin typeface="Times New Roman" pitchFamily="18" charset="0"/>
              </a:rPr>
              <a:t>Moodle’s intuitive interface makes it easy for instructors to create courses.  Students require only basic browser skills to begin learning. </a:t>
            </a:r>
            <a:endParaRPr lang="en-US" sz="1200" i="1">
              <a:latin typeface="Times New Roman" pitchFamily="18" charset="0"/>
            </a:endParaRPr>
          </a:p>
        </p:txBody>
      </p:sp>
      <p:sp>
        <p:nvSpPr>
          <p:cNvPr id="6156" name="Text Box 12"/>
          <p:cNvSpPr txBox="1">
            <a:spLocks noChangeArrowheads="1"/>
          </p:cNvSpPr>
          <p:nvPr/>
        </p:nvSpPr>
        <p:spPr bwMode="auto">
          <a:xfrm>
            <a:off x="1193800" y="4657725"/>
            <a:ext cx="2663825" cy="457200"/>
          </a:xfrm>
          <a:prstGeom prst="rect">
            <a:avLst/>
          </a:prstGeom>
          <a:noFill/>
          <a:ln w="9525">
            <a:noFill/>
            <a:miter lim="800000"/>
            <a:headEnd/>
            <a:tailEnd/>
          </a:ln>
          <a:effectLst/>
        </p:spPr>
        <p:txBody>
          <a:bodyPr>
            <a:spAutoFit/>
          </a:bodyPr>
          <a:lstStyle/>
          <a:p>
            <a:r>
              <a:rPr lang="en-US" sz="1200" b="1"/>
              <a:t>modular object-oriented dynamic learning environment</a:t>
            </a:r>
          </a:p>
        </p:txBody>
      </p:sp>
      <p:pic>
        <p:nvPicPr>
          <p:cNvPr id="6157" name="Picture 13" descr="moodle-logo"/>
          <p:cNvPicPr>
            <a:picLocks noChangeAspect="1" noChangeArrowheads="1"/>
          </p:cNvPicPr>
          <p:nvPr/>
        </p:nvPicPr>
        <p:blipFill>
          <a:blip r:embed="rId2" cstate="print"/>
          <a:srcRect/>
          <a:stretch>
            <a:fillRect/>
          </a:stretch>
        </p:blipFill>
        <p:spPr bwMode="auto">
          <a:xfrm>
            <a:off x="1273175" y="5143500"/>
            <a:ext cx="1843088" cy="460375"/>
          </a:xfrm>
          <a:prstGeom prst="rect">
            <a:avLst/>
          </a:prstGeom>
          <a:noFill/>
        </p:spPr>
      </p:pic>
      <p:pic>
        <p:nvPicPr>
          <p:cNvPr id="6160" name="Picture 16" descr="screen1"/>
          <p:cNvPicPr>
            <a:picLocks noChangeAspect="1" noChangeArrowheads="1"/>
          </p:cNvPicPr>
          <p:nvPr/>
        </p:nvPicPr>
        <p:blipFill>
          <a:blip r:embed="rId3" cstate="print"/>
          <a:srcRect/>
          <a:stretch>
            <a:fillRect/>
          </a:stretch>
        </p:blipFill>
        <p:spPr bwMode="auto">
          <a:xfrm>
            <a:off x="4889500" y="3440113"/>
            <a:ext cx="3748088" cy="2806700"/>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ChangeArrowheads="1"/>
          </p:cNvSpPr>
          <p:nvPr>
            <p:ph type="title"/>
          </p:nvPr>
        </p:nvSpPr>
        <p:spPr bwMode="auto">
          <a:xfrm>
            <a:off x="1271588" y="1671638"/>
            <a:ext cx="7339012" cy="811212"/>
          </a:xfrm>
          <a:noFill/>
          <a:ln>
            <a:miter lim="800000"/>
            <a:headEnd/>
            <a:tailEnd/>
          </a:ln>
        </p:spPr>
        <p:txBody>
          <a:bodyPr vert="horz" wrap="square" lIns="0" tIns="0" rIns="0" bIns="0" numCol="1" anchor="ctr" anchorCtr="0" compatLnSpc="1">
            <a:prstTxWarp prst="textNoShape">
              <a:avLst/>
            </a:prstTxWarp>
          </a:bodyPr>
          <a:lstStyle/>
          <a:p>
            <a:pPr algn="l" defTabSz="414338" hangingPunct="0">
              <a:lnSpc>
                <a:spcPct val="93000"/>
              </a:lnSpc>
              <a:buClr>
                <a:srgbClr val="000000"/>
              </a:buClr>
              <a:buSzPct val="45000"/>
              <a:buFont typeface="StarSymbol" charset="0"/>
              <a:buNone/>
              <a:tabLst>
                <a:tab pos="657225" algn="l"/>
                <a:tab pos="1312863" algn="l"/>
                <a:tab pos="1970088" algn="l"/>
                <a:tab pos="2627313" algn="l"/>
                <a:tab pos="3282950" algn="l"/>
                <a:tab pos="3940175" algn="l"/>
                <a:tab pos="4595813" algn="l"/>
                <a:tab pos="5253038" algn="l"/>
                <a:tab pos="5910263" algn="l"/>
                <a:tab pos="6565900" algn="l"/>
                <a:tab pos="7223125" algn="l"/>
              </a:tabLst>
            </a:pPr>
            <a:r>
              <a:rPr lang="en-GB" sz="2400" b="1" i="1">
                <a:solidFill>
                  <a:schemeClr val="tx1"/>
                </a:solidFill>
                <a:ea typeface="Lucida Sans Unicode" pitchFamily="34" charset="0"/>
                <a:cs typeface="Lucida Sans Unicode" pitchFamily="34" charset="0"/>
              </a:rPr>
              <a:t>Moodle Architecture</a:t>
            </a:r>
          </a:p>
        </p:txBody>
      </p:sp>
      <p:sp>
        <p:nvSpPr>
          <p:cNvPr id="8195" name="Text Box 3"/>
          <p:cNvSpPr txBox="1">
            <a:spLocks noChangeArrowheads="1"/>
          </p:cNvSpPr>
          <p:nvPr/>
        </p:nvSpPr>
        <p:spPr bwMode="auto">
          <a:xfrm>
            <a:off x="1271588" y="2366963"/>
            <a:ext cx="5133975" cy="3570287"/>
          </a:xfrm>
          <a:prstGeom prst="rect">
            <a:avLst/>
          </a:prstGeom>
          <a:noFill/>
          <a:ln w="9525">
            <a:noFill/>
            <a:miter lim="800000"/>
            <a:headEnd/>
            <a:tailEnd/>
          </a:ln>
        </p:spPr>
        <p:txBody>
          <a:bodyPr lIns="0" tIns="0" rIns="0" bIns="0">
            <a:spAutoFit/>
          </a:bodyPr>
          <a:lstStyle/>
          <a:p>
            <a:pPr defTabSz="828675" hangingPunct="0">
              <a:lnSpc>
                <a:spcPct val="93000"/>
              </a:lnSpc>
              <a:buClr>
                <a:srgbClr val="000000"/>
              </a:buClr>
              <a:buSzPct val="45000"/>
              <a:buFont typeface="StarSymbol" charset="0"/>
              <a:buNone/>
              <a:tabLst>
                <a:tab pos="657225" algn="l"/>
                <a:tab pos="1312863" algn="l"/>
                <a:tab pos="1970088" algn="l"/>
                <a:tab pos="2627313" algn="l"/>
                <a:tab pos="3282950" algn="l"/>
                <a:tab pos="3940175" algn="l"/>
                <a:tab pos="4595813" algn="l"/>
              </a:tabLst>
            </a:pPr>
            <a:r>
              <a:rPr lang="en-GB" sz="1600" b="1">
                <a:solidFill>
                  <a:srgbClr val="FF9933"/>
                </a:solidFill>
              </a:rPr>
              <a:t>Activities</a:t>
            </a:r>
            <a:r>
              <a:rPr lang="en-GB" sz="1600"/>
              <a:t> are at the heart of a course management system.  Moodle was designed by an educator and computer scientist, with “social constructionist” principles in mind.  “Constructionism asserts that learning is particularly effective when constructing something for others to experience. This can be anything from a spoken sentence or an internet posting, to more complex artifacts like a painting, a house or a software package.</a:t>
            </a:r>
          </a:p>
          <a:p>
            <a:pPr defTabSz="828675" hangingPunct="0">
              <a:lnSpc>
                <a:spcPct val="93000"/>
              </a:lnSpc>
              <a:spcBef>
                <a:spcPts val="1300"/>
              </a:spcBef>
              <a:spcAft>
                <a:spcPts val="1300"/>
              </a:spcAft>
              <a:buClr>
                <a:srgbClr val="000000"/>
              </a:buClr>
              <a:buSzPct val="45000"/>
              <a:buFont typeface="StarSymbol" charset="0"/>
              <a:buNone/>
              <a:tabLst>
                <a:tab pos="657225" algn="l"/>
                <a:tab pos="1312863" algn="l"/>
                <a:tab pos="1970088" algn="l"/>
                <a:tab pos="2627313" algn="l"/>
                <a:tab pos="3282950" algn="l"/>
                <a:tab pos="3940175" algn="l"/>
                <a:tab pos="4595813" algn="l"/>
              </a:tabLst>
            </a:pPr>
            <a:r>
              <a:rPr lang="en-GB" sz="1600"/>
              <a:t>The concept of </a:t>
            </a:r>
            <a:r>
              <a:rPr lang="en-GB" sz="1600" i="1"/>
              <a:t>social constructivism</a:t>
            </a:r>
            <a:r>
              <a:rPr lang="en-GB" sz="1600"/>
              <a:t> extends the above ideas into a social group constructing things for one another, collaboratively creating a small culture of shared artifacts with shared meanings. When one is immersed within a culture like this, one is learning all the time about how to be a part of that culture, on many levels.”</a:t>
            </a:r>
          </a:p>
        </p:txBody>
      </p:sp>
      <p:sp>
        <p:nvSpPr>
          <p:cNvPr id="8196" name="Text Box 4"/>
          <p:cNvSpPr txBox="1">
            <a:spLocks noChangeArrowheads="1"/>
          </p:cNvSpPr>
          <p:nvPr/>
        </p:nvSpPr>
        <p:spPr bwMode="auto">
          <a:xfrm>
            <a:off x="6904038" y="3248025"/>
            <a:ext cx="1541462" cy="225425"/>
          </a:xfrm>
          <a:prstGeom prst="rect">
            <a:avLst/>
          </a:prstGeom>
          <a:noFill/>
          <a:ln w="9525">
            <a:noFill/>
            <a:miter lim="800000"/>
            <a:headEnd/>
            <a:tailEnd/>
          </a:ln>
        </p:spPr>
        <p:txBody>
          <a:bodyPr lIns="0" tIns="0" rIns="0" bIns="0">
            <a:spAutoFit/>
          </a:bodyPr>
          <a:lstStyle/>
          <a:p>
            <a:pPr algn="ctr" defTabSz="828675" hangingPunct="0">
              <a:lnSpc>
                <a:spcPct val="93000"/>
              </a:lnSpc>
              <a:buClr>
                <a:srgbClr val="000000"/>
              </a:buClr>
              <a:buSzPct val="45000"/>
              <a:buFont typeface="StarSymbol" charset="0"/>
              <a:buNone/>
              <a:tabLst>
                <a:tab pos="657225" algn="l"/>
                <a:tab pos="1312863" algn="l"/>
              </a:tabLst>
            </a:pPr>
            <a:r>
              <a:rPr lang="en-GB" sz="900"/>
              <a:t>Martin Dougiamas</a:t>
            </a:r>
          </a:p>
          <a:p>
            <a:pPr algn="ctr" defTabSz="828675" hangingPunct="0">
              <a:lnSpc>
                <a:spcPct val="93000"/>
              </a:lnSpc>
              <a:buClr>
                <a:srgbClr val="000000"/>
              </a:buClr>
              <a:buSzPct val="45000"/>
              <a:buFont typeface="StarSymbol" charset="0"/>
              <a:buNone/>
              <a:tabLst>
                <a:tab pos="657225" algn="l"/>
                <a:tab pos="1312863" algn="l"/>
              </a:tabLst>
            </a:pPr>
            <a:r>
              <a:rPr lang="en-GB" sz="700"/>
              <a:t>Creator &amp; Lead Developer</a:t>
            </a:r>
          </a:p>
        </p:txBody>
      </p:sp>
      <p:pic>
        <p:nvPicPr>
          <p:cNvPr id="8197" name="Picture 5" descr="martin"/>
          <p:cNvPicPr>
            <a:picLocks noChangeAspect="1" noChangeArrowheads="1"/>
          </p:cNvPicPr>
          <p:nvPr/>
        </p:nvPicPr>
        <p:blipFill>
          <a:blip r:embed="rId3" cstate="print"/>
          <a:srcRect/>
          <a:stretch>
            <a:fillRect/>
          </a:stretch>
        </p:blipFill>
        <p:spPr bwMode="auto">
          <a:xfrm>
            <a:off x="7116763" y="2001838"/>
            <a:ext cx="1050925" cy="1073150"/>
          </a:xfrm>
          <a:prstGeom prst="rect">
            <a:avLst/>
          </a:prstGeom>
          <a:noFill/>
          <a:ln w="3175">
            <a:solidFill>
              <a:srgbClr val="000000"/>
            </a:solidFill>
            <a:miter lim="800000"/>
            <a:headEnd/>
            <a:tailEnd/>
          </a:ln>
          <a:effectLst>
            <a:outerShdw dist="107763" dir="2700000" algn="ctr" rotWithShape="0">
              <a:srgbClr val="808080">
                <a:alpha val="50000"/>
              </a:srgbClr>
            </a:outerShdw>
          </a:effectLst>
        </p:spPr>
      </p:pic>
    </p:spTree>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ChangeArrowheads="1"/>
          </p:cNvSpPr>
          <p:nvPr>
            <p:ph type="title"/>
          </p:nvPr>
        </p:nvSpPr>
        <p:spPr bwMode="auto">
          <a:xfrm>
            <a:off x="1273175" y="1671638"/>
            <a:ext cx="7339013" cy="811212"/>
          </a:xfrm>
          <a:noFill/>
          <a:ln>
            <a:miter lim="800000"/>
            <a:headEnd/>
            <a:tailEnd/>
          </a:ln>
        </p:spPr>
        <p:txBody>
          <a:bodyPr vert="horz" wrap="square" lIns="0" tIns="0" rIns="0" bIns="0" numCol="1" anchor="ctr" anchorCtr="0" compatLnSpc="1">
            <a:prstTxWarp prst="textNoShape">
              <a:avLst/>
            </a:prstTxWarp>
          </a:bodyPr>
          <a:lstStyle/>
          <a:p>
            <a:pPr algn="l" defTabSz="414338" hangingPunct="0">
              <a:lnSpc>
                <a:spcPct val="93000"/>
              </a:lnSpc>
              <a:buClr>
                <a:srgbClr val="000000"/>
              </a:buClr>
              <a:buSzPct val="45000"/>
              <a:buFont typeface="StarSymbol" charset="0"/>
              <a:buNone/>
              <a:tabLst>
                <a:tab pos="657225" algn="l"/>
                <a:tab pos="1312863" algn="l"/>
                <a:tab pos="1970088" algn="l"/>
                <a:tab pos="2627313" algn="l"/>
                <a:tab pos="3282950" algn="l"/>
                <a:tab pos="3940175" algn="l"/>
                <a:tab pos="4595813" algn="l"/>
                <a:tab pos="5253038" algn="l"/>
                <a:tab pos="5910263" algn="l"/>
                <a:tab pos="6565900" algn="l"/>
                <a:tab pos="7223125" algn="l"/>
              </a:tabLst>
            </a:pPr>
            <a:r>
              <a:rPr lang="en-GB" sz="2400" b="1" i="1">
                <a:solidFill>
                  <a:schemeClr val="tx1"/>
                </a:solidFill>
                <a:ea typeface="Lucida Sans Unicode" pitchFamily="34" charset="0"/>
                <a:cs typeface="Lucida Sans Unicode" pitchFamily="34" charset="0"/>
              </a:rPr>
              <a:t>Promoting Learner Involvement</a:t>
            </a:r>
          </a:p>
        </p:txBody>
      </p:sp>
      <p:sp>
        <p:nvSpPr>
          <p:cNvPr id="58371" name="Text Box 3"/>
          <p:cNvSpPr txBox="1">
            <a:spLocks noChangeArrowheads="1"/>
          </p:cNvSpPr>
          <p:nvPr/>
        </p:nvSpPr>
        <p:spPr bwMode="auto">
          <a:xfrm>
            <a:off x="1271588" y="2371725"/>
            <a:ext cx="5467350" cy="1589088"/>
          </a:xfrm>
          <a:prstGeom prst="rect">
            <a:avLst/>
          </a:prstGeom>
          <a:noFill/>
          <a:ln w="9525">
            <a:noFill/>
            <a:miter lim="800000"/>
            <a:headEnd/>
            <a:tailEnd/>
          </a:ln>
        </p:spPr>
        <p:txBody>
          <a:bodyPr lIns="0" tIns="0" rIns="0" bIns="0">
            <a:spAutoFit/>
          </a:bodyPr>
          <a:lstStyle/>
          <a:p>
            <a:pPr defTabSz="828675" hangingPunct="0">
              <a:lnSpc>
                <a:spcPct val="93000"/>
              </a:lnSpc>
              <a:buClr>
                <a:srgbClr val="000000"/>
              </a:buClr>
              <a:buSzPct val="45000"/>
              <a:buFont typeface="StarSymbol" charset="0"/>
              <a:buNone/>
              <a:tabLst>
                <a:tab pos="657225" algn="l"/>
                <a:tab pos="1312863" algn="l"/>
                <a:tab pos="1970088" algn="l"/>
                <a:tab pos="2627313" algn="l"/>
                <a:tab pos="3282950" algn="l"/>
                <a:tab pos="3940175" algn="l"/>
                <a:tab pos="4595813" algn="l"/>
              </a:tabLst>
            </a:pPr>
            <a:r>
              <a:rPr lang="en-GB" sz="1600"/>
              <a:t>“A constructivist perspective views learners as actively engaged in making meaning, and teaching with that approach looks for what students can analyze, investigate, collaborate, share, build and generate based on what they already know, rather than what facts, skills, and processes they can parrot. Some of the tenets of constructivism in pedagogical terms include:”</a:t>
            </a:r>
          </a:p>
        </p:txBody>
      </p:sp>
      <p:sp>
        <p:nvSpPr>
          <p:cNvPr id="58374" name="Text Box 6"/>
          <p:cNvSpPr txBox="1">
            <a:spLocks noChangeArrowheads="1"/>
          </p:cNvSpPr>
          <p:nvPr/>
        </p:nvSpPr>
        <p:spPr bwMode="auto">
          <a:xfrm>
            <a:off x="1582738" y="4081463"/>
            <a:ext cx="6659562" cy="2352675"/>
          </a:xfrm>
          <a:prstGeom prst="rect">
            <a:avLst/>
          </a:prstGeom>
          <a:noFill/>
          <a:ln w="9525">
            <a:noFill/>
            <a:miter lim="800000"/>
            <a:headEnd/>
            <a:tailEnd/>
          </a:ln>
        </p:spPr>
        <p:txBody>
          <a:bodyPr lIns="0" tIns="0" rIns="0" bIns="0">
            <a:spAutoFit/>
          </a:bodyPr>
          <a:lstStyle/>
          <a:p>
            <a:pPr hangingPunct="0">
              <a:lnSpc>
                <a:spcPct val="93000"/>
              </a:lnSpc>
              <a:spcBef>
                <a:spcPct val="50000"/>
              </a:spcBef>
              <a:buClr>
                <a:srgbClr val="000000"/>
              </a:buClr>
              <a:buSzPct val="104000"/>
              <a:buFont typeface="Times New Roman" pitchFamily="18" charset="0"/>
              <a:buBlip>
                <a:blip r:embed="rId3"/>
              </a:buBlip>
              <a:tabLst>
                <a:tab pos="246063" algn="l"/>
                <a:tab pos="723900" algn="l"/>
                <a:tab pos="1447800" algn="l"/>
                <a:tab pos="2171700" algn="l"/>
                <a:tab pos="2895600" algn="l"/>
                <a:tab pos="3619500" algn="l"/>
                <a:tab pos="4343400" algn="l"/>
                <a:tab pos="5067300" algn="l"/>
                <a:tab pos="5791200" algn="l"/>
                <a:tab pos="6515100" algn="l"/>
              </a:tabLst>
            </a:pPr>
            <a:r>
              <a:rPr lang="en-GB" sz="1600">
                <a:solidFill>
                  <a:srgbClr val="FFFFFF"/>
                </a:solidFill>
              </a:rPr>
              <a:t>  </a:t>
            </a:r>
            <a:r>
              <a:rPr lang="en-GB" sz="1600"/>
              <a:t>Students come to class with an established world-view, formed by</a:t>
            </a:r>
            <a:br>
              <a:rPr lang="en-GB" sz="1600"/>
            </a:br>
            <a:r>
              <a:rPr lang="en-GB" sz="1600"/>
              <a:t>     years of prior experience and learning.</a:t>
            </a:r>
          </a:p>
          <a:p>
            <a:pPr hangingPunct="0">
              <a:lnSpc>
                <a:spcPct val="93000"/>
              </a:lnSpc>
              <a:spcBef>
                <a:spcPct val="25000"/>
              </a:spcBef>
              <a:buClr>
                <a:srgbClr val="000000"/>
              </a:buClr>
              <a:buSzPct val="104000"/>
              <a:buFont typeface="Times New Roman" pitchFamily="18" charset="0"/>
              <a:buBlip>
                <a:blip r:embed="rId3"/>
              </a:buBlip>
              <a:tabLst>
                <a:tab pos="246063" algn="l"/>
                <a:tab pos="723900" algn="l"/>
                <a:tab pos="1447800" algn="l"/>
                <a:tab pos="2171700" algn="l"/>
                <a:tab pos="2895600" algn="l"/>
                <a:tab pos="3619500" algn="l"/>
                <a:tab pos="4343400" algn="l"/>
                <a:tab pos="5067300" algn="l"/>
                <a:tab pos="5791200" algn="l"/>
                <a:tab pos="6515100" algn="l"/>
              </a:tabLst>
            </a:pPr>
            <a:r>
              <a:rPr lang="en-GB" sz="1600"/>
              <a:t>  Even as it evolves, a student’s world-view filters all experiences and</a:t>
            </a:r>
            <a:br>
              <a:rPr lang="en-GB" sz="1600"/>
            </a:br>
            <a:r>
              <a:rPr lang="en-GB" sz="1600"/>
              <a:t>     affects their interpretations of observations.</a:t>
            </a:r>
          </a:p>
          <a:p>
            <a:pPr hangingPunct="0">
              <a:lnSpc>
                <a:spcPct val="93000"/>
              </a:lnSpc>
              <a:spcBef>
                <a:spcPct val="25000"/>
              </a:spcBef>
              <a:buClr>
                <a:srgbClr val="000000"/>
              </a:buClr>
              <a:buSzPct val="104000"/>
              <a:buFont typeface="Times New Roman" pitchFamily="18" charset="0"/>
              <a:buBlip>
                <a:blip r:embed="rId3"/>
              </a:buBlip>
              <a:tabLst>
                <a:tab pos="246063" algn="l"/>
                <a:tab pos="723900" algn="l"/>
                <a:tab pos="1447800" algn="l"/>
                <a:tab pos="2171700" algn="l"/>
                <a:tab pos="2895600" algn="l"/>
                <a:tab pos="3619500" algn="l"/>
                <a:tab pos="4343400" algn="l"/>
                <a:tab pos="5067300" algn="l"/>
                <a:tab pos="5791200" algn="l"/>
                <a:tab pos="6515100" algn="l"/>
              </a:tabLst>
            </a:pPr>
            <a:r>
              <a:rPr lang="en-GB" sz="1600"/>
              <a:t>  For students to change their world-view requires work.</a:t>
            </a:r>
          </a:p>
          <a:p>
            <a:pPr hangingPunct="0">
              <a:lnSpc>
                <a:spcPct val="93000"/>
              </a:lnSpc>
              <a:spcBef>
                <a:spcPct val="25000"/>
              </a:spcBef>
              <a:buClr>
                <a:srgbClr val="000000"/>
              </a:buClr>
              <a:buSzPct val="104000"/>
              <a:buFont typeface="Times New Roman" pitchFamily="18" charset="0"/>
              <a:buBlip>
                <a:blip r:embed="rId3"/>
              </a:buBlip>
              <a:tabLst>
                <a:tab pos="246063" algn="l"/>
                <a:tab pos="723900" algn="l"/>
                <a:tab pos="1447800" algn="l"/>
                <a:tab pos="2171700" algn="l"/>
                <a:tab pos="2895600" algn="l"/>
                <a:tab pos="3619500" algn="l"/>
                <a:tab pos="4343400" algn="l"/>
                <a:tab pos="5067300" algn="l"/>
                <a:tab pos="5791200" algn="l"/>
                <a:tab pos="6515100" algn="l"/>
              </a:tabLst>
            </a:pPr>
            <a:r>
              <a:rPr lang="en-GB" sz="1600"/>
              <a:t>  Students learn from each other as well as the teacher.</a:t>
            </a:r>
          </a:p>
          <a:p>
            <a:pPr hangingPunct="0">
              <a:lnSpc>
                <a:spcPct val="93000"/>
              </a:lnSpc>
              <a:spcBef>
                <a:spcPct val="25000"/>
              </a:spcBef>
              <a:buClr>
                <a:srgbClr val="000000"/>
              </a:buClr>
              <a:buSzPct val="104000"/>
              <a:buFont typeface="Times New Roman" pitchFamily="18" charset="0"/>
              <a:buBlip>
                <a:blip r:embed="rId3"/>
              </a:buBlip>
              <a:tabLst>
                <a:tab pos="246063" algn="l"/>
                <a:tab pos="723900" algn="l"/>
                <a:tab pos="1447800" algn="l"/>
                <a:tab pos="2171700" algn="l"/>
                <a:tab pos="2895600" algn="l"/>
                <a:tab pos="3619500" algn="l"/>
                <a:tab pos="4343400" algn="l"/>
                <a:tab pos="5067300" algn="l"/>
                <a:tab pos="5791200" algn="l"/>
                <a:tab pos="6515100" algn="l"/>
              </a:tabLst>
            </a:pPr>
            <a:r>
              <a:rPr lang="en-GB" sz="1600"/>
              <a:t>  Students learn better by doing.</a:t>
            </a:r>
          </a:p>
          <a:p>
            <a:pPr hangingPunct="0">
              <a:lnSpc>
                <a:spcPct val="93000"/>
              </a:lnSpc>
              <a:spcBef>
                <a:spcPct val="25000"/>
              </a:spcBef>
              <a:buClr>
                <a:srgbClr val="000000"/>
              </a:buClr>
              <a:buSzPct val="104000"/>
              <a:buFont typeface="Times New Roman" pitchFamily="18" charset="0"/>
              <a:buBlip>
                <a:blip r:embed="rId3"/>
              </a:buBlip>
              <a:tabLst>
                <a:tab pos="246063" algn="l"/>
                <a:tab pos="723900" algn="l"/>
                <a:tab pos="1447800" algn="l"/>
                <a:tab pos="2171700" algn="l"/>
                <a:tab pos="2895600" algn="l"/>
                <a:tab pos="3619500" algn="l"/>
                <a:tab pos="4343400" algn="l"/>
                <a:tab pos="5067300" algn="l"/>
                <a:tab pos="5791200" algn="l"/>
                <a:tab pos="6515100" algn="l"/>
              </a:tabLst>
            </a:pPr>
            <a:r>
              <a:rPr lang="en-GB" sz="1600"/>
              <a:t>  Allowing and creating opportunities for all to have a voice promotes</a:t>
            </a:r>
            <a:br>
              <a:rPr lang="en-GB" sz="1600"/>
            </a:br>
            <a:r>
              <a:rPr lang="en-GB" sz="1600"/>
              <a:t>     the construction of new ideas.</a:t>
            </a:r>
          </a:p>
        </p:txBody>
      </p:sp>
      <p:pic>
        <p:nvPicPr>
          <p:cNvPr id="58378" name="Picture 10" descr="stupic"/>
          <p:cNvPicPr>
            <a:picLocks noChangeAspect="1" noChangeArrowheads="1"/>
          </p:cNvPicPr>
          <p:nvPr/>
        </p:nvPicPr>
        <p:blipFill>
          <a:blip r:embed="rId4" cstate="print"/>
          <a:srcRect/>
          <a:stretch>
            <a:fillRect/>
          </a:stretch>
        </p:blipFill>
        <p:spPr bwMode="auto">
          <a:xfrm>
            <a:off x="6875463" y="2035175"/>
            <a:ext cx="1335087" cy="1335088"/>
          </a:xfrm>
          <a:prstGeom prst="rect">
            <a:avLst/>
          </a:prstGeom>
          <a:noFill/>
          <a:effectLst>
            <a:outerShdw dist="107763" dir="2700000" algn="ctr" rotWithShape="0">
              <a:srgbClr val="808080">
                <a:alpha val="50000"/>
              </a:srgbClr>
            </a:outerShdw>
          </a:effectLst>
        </p:spPr>
      </p:pic>
    </p:spTree>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73" name="Picture 9" descr="add"/>
          <p:cNvPicPr>
            <a:picLocks noChangeAspect="1" noChangeArrowheads="1"/>
          </p:cNvPicPr>
          <p:nvPr/>
        </p:nvPicPr>
        <p:blipFill>
          <a:blip r:embed="rId3" cstate="print"/>
          <a:srcRect/>
          <a:stretch>
            <a:fillRect/>
          </a:stretch>
        </p:blipFill>
        <p:spPr bwMode="auto">
          <a:xfrm>
            <a:off x="1273175" y="4357688"/>
            <a:ext cx="3592513" cy="2201862"/>
          </a:xfrm>
          <a:prstGeom prst="rect">
            <a:avLst/>
          </a:prstGeom>
          <a:noFill/>
          <a:ln w="9525">
            <a:solidFill>
              <a:schemeClr val="tx1"/>
            </a:solidFill>
            <a:miter lim="800000"/>
            <a:headEnd/>
            <a:tailEnd/>
          </a:ln>
        </p:spPr>
      </p:pic>
      <p:sp>
        <p:nvSpPr>
          <p:cNvPr id="11267" name="Rectangle 3"/>
          <p:cNvSpPr>
            <a:spLocks noChangeArrowheads="1"/>
          </p:cNvSpPr>
          <p:nvPr>
            <p:ph type="title"/>
          </p:nvPr>
        </p:nvSpPr>
        <p:spPr bwMode="auto">
          <a:xfrm>
            <a:off x="1273175" y="1679575"/>
            <a:ext cx="4883150" cy="787400"/>
          </a:xfrm>
          <a:noFill/>
          <a:ln>
            <a:miter lim="800000"/>
            <a:headEnd/>
            <a:tailEnd/>
          </a:ln>
        </p:spPr>
        <p:txBody>
          <a:bodyPr vert="horz" wrap="square" lIns="0" tIns="0" rIns="0" bIns="0" numCol="1" anchor="ctr" anchorCtr="0" compatLnSpc="1">
            <a:prstTxWarp prst="textNoShape">
              <a:avLst/>
            </a:prstTxWarp>
          </a:bodyPr>
          <a:lstStyle/>
          <a:p>
            <a:pPr algn="l" defTabSz="414338" hangingPunct="0">
              <a:lnSpc>
                <a:spcPct val="93000"/>
              </a:lnSpc>
              <a:buClr>
                <a:srgbClr val="000000"/>
              </a:buClr>
              <a:buSzPct val="45000"/>
              <a:buFont typeface="StarSymbol" charset="0"/>
              <a:buNone/>
              <a:tabLst>
                <a:tab pos="657225" algn="l"/>
                <a:tab pos="1312863" algn="l"/>
                <a:tab pos="1970088" algn="l"/>
                <a:tab pos="2627313" algn="l"/>
                <a:tab pos="3282950" algn="l"/>
                <a:tab pos="3940175" algn="l"/>
                <a:tab pos="4595813" algn="l"/>
                <a:tab pos="5253038" algn="l"/>
                <a:tab pos="5910263" algn="l"/>
                <a:tab pos="6565900" algn="l"/>
                <a:tab pos="7223125" algn="l"/>
              </a:tabLst>
            </a:pPr>
            <a:r>
              <a:rPr lang="en-GB" sz="2400" b="1" i="1">
                <a:solidFill>
                  <a:schemeClr val="tx1"/>
                </a:solidFill>
                <a:ea typeface="Lucida Sans Unicode" pitchFamily="34" charset="0"/>
                <a:cs typeface="Lucida Sans Unicode" pitchFamily="34" charset="0"/>
              </a:rPr>
              <a:t>Getting Started</a:t>
            </a:r>
          </a:p>
        </p:txBody>
      </p:sp>
      <p:sp>
        <p:nvSpPr>
          <p:cNvPr id="11268" name="Text Box 4"/>
          <p:cNvSpPr txBox="1">
            <a:spLocks noChangeArrowheads="1"/>
          </p:cNvSpPr>
          <p:nvPr/>
        </p:nvSpPr>
        <p:spPr bwMode="auto">
          <a:xfrm>
            <a:off x="5024438" y="5607050"/>
            <a:ext cx="2444750" cy="433388"/>
          </a:xfrm>
          <a:prstGeom prst="rect">
            <a:avLst/>
          </a:prstGeom>
          <a:noFill/>
          <a:ln w="9525">
            <a:noFill/>
            <a:miter lim="800000"/>
            <a:headEnd/>
            <a:tailEnd/>
          </a:ln>
        </p:spPr>
        <p:txBody>
          <a:bodyPr lIns="0" tIns="0" rIns="0" bIns="0">
            <a:spAutoFit/>
          </a:bodyPr>
          <a:lstStyle/>
          <a:p>
            <a:pPr defTabSz="828675" hangingPunct="0">
              <a:lnSpc>
                <a:spcPct val="95000"/>
              </a:lnSpc>
              <a:buClr>
                <a:srgbClr val="000000"/>
              </a:buClr>
              <a:buSzPct val="45000"/>
              <a:buFont typeface="StarSymbol" charset="0"/>
              <a:buNone/>
              <a:tabLst>
                <a:tab pos="657225" algn="l"/>
                <a:tab pos="1312863" algn="l"/>
                <a:tab pos="1970088" algn="l"/>
                <a:tab pos="2627313" algn="l"/>
                <a:tab pos="3282950" algn="l"/>
                <a:tab pos="3940175" algn="l"/>
              </a:tabLst>
            </a:pPr>
            <a:r>
              <a:rPr lang="en-GB" sz="1000" i="1">
                <a:latin typeface="Times New Roman" pitchFamily="18" charset="0"/>
              </a:rPr>
              <a:t>With editing turned on, the course creator can now </a:t>
            </a:r>
            <a:r>
              <a:rPr lang="en-GB" sz="1000" b="1">
                <a:latin typeface="Times New Roman" pitchFamily="18" charset="0"/>
              </a:rPr>
              <a:t>Add</a:t>
            </a:r>
            <a:r>
              <a:rPr lang="en-GB" sz="1000" b="1" i="1">
                <a:latin typeface="Times New Roman" pitchFamily="18" charset="0"/>
              </a:rPr>
              <a:t> </a:t>
            </a:r>
            <a:r>
              <a:rPr lang="en-GB" sz="1000" i="1">
                <a:latin typeface="Times New Roman" pitchFamily="18" charset="0"/>
              </a:rPr>
              <a:t>activities from an intuitive drop-down list of module plug-in features.</a:t>
            </a:r>
          </a:p>
        </p:txBody>
      </p:sp>
      <p:pic>
        <p:nvPicPr>
          <p:cNvPr id="11270" name="Picture 6" descr="active"/>
          <p:cNvPicPr>
            <a:picLocks noChangeAspect="1" noChangeArrowheads="1"/>
          </p:cNvPicPr>
          <p:nvPr/>
        </p:nvPicPr>
        <p:blipFill>
          <a:blip r:embed="rId4" cstate="print"/>
          <a:srcRect/>
          <a:stretch>
            <a:fillRect/>
          </a:stretch>
        </p:blipFill>
        <p:spPr bwMode="auto">
          <a:xfrm>
            <a:off x="7194550" y="2413000"/>
            <a:ext cx="1276350" cy="2143125"/>
          </a:xfrm>
          <a:prstGeom prst="rect">
            <a:avLst/>
          </a:prstGeom>
          <a:noFill/>
          <a:effectLst/>
        </p:spPr>
      </p:pic>
      <p:pic>
        <p:nvPicPr>
          <p:cNvPr id="11271" name="Picture 7"/>
          <p:cNvPicPr>
            <a:picLocks noChangeAspect="1" noChangeArrowheads="1"/>
          </p:cNvPicPr>
          <p:nvPr/>
        </p:nvPicPr>
        <p:blipFill>
          <a:blip r:embed="rId5" cstate="print"/>
          <a:srcRect/>
          <a:stretch>
            <a:fillRect/>
          </a:stretch>
        </p:blipFill>
        <p:spPr bwMode="auto">
          <a:xfrm>
            <a:off x="3644900" y="4405313"/>
            <a:ext cx="966788" cy="176212"/>
          </a:xfrm>
          <a:prstGeom prst="rect">
            <a:avLst/>
          </a:prstGeom>
          <a:noFill/>
        </p:spPr>
      </p:pic>
      <p:sp>
        <p:nvSpPr>
          <p:cNvPr id="11272" name="Text Box 8"/>
          <p:cNvSpPr txBox="1">
            <a:spLocks noChangeArrowheads="1"/>
          </p:cNvSpPr>
          <p:nvPr/>
        </p:nvSpPr>
        <p:spPr bwMode="auto">
          <a:xfrm>
            <a:off x="1271588" y="2371725"/>
            <a:ext cx="5661025" cy="1792288"/>
          </a:xfrm>
          <a:prstGeom prst="rect">
            <a:avLst/>
          </a:prstGeom>
          <a:noFill/>
          <a:ln w="9525">
            <a:noFill/>
            <a:miter lim="800000"/>
            <a:headEnd/>
            <a:tailEnd/>
          </a:ln>
        </p:spPr>
        <p:txBody>
          <a:bodyPr lIns="0" tIns="0" rIns="0" bIns="0">
            <a:spAutoFit/>
          </a:bodyPr>
          <a:lstStyle/>
          <a:p>
            <a:pPr defTabSz="828675" hangingPunct="0">
              <a:lnSpc>
                <a:spcPct val="93000"/>
              </a:lnSpc>
              <a:spcBef>
                <a:spcPts val="400"/>
              </a:spcBef>
              <a:buClr>
                <a:srgbClr val="000000"/>
              </a:buClr>
              <a:buSzPct val="45000"/>
              <a:buFont typeface="StarSymbol" charset="0"/>
              <a:buNone/>
              <a:tabLst>
                <a:tab pos="657225" algn="l"/>
                <a:tab pos="1312863" algn="l"/>
                <a:tab pos="1970088" algn="l"/>
                <a:tab pos="2627313" algn="l"/>
                <a:tab pos="3282950" algn="l"/>
                <a:tab pos="3940175" algn="l"/>
                <a:tab pos="4595813" algn="l"/>
              </a:tabLst>
            </a:pPr>
            <a:r>
              <a:rPr lang="en-GB" sz="1600"/>
              <a:t>Moodle has a “modular” design so adding the Activities</a:t>
            </a:r>
            <a:r>
              <a:rPr lang="en-GB" sz="1600">
                <a:solidFill>
                  <a:srgbClr val="FF9933"/>
                </a:solidFill>
              </a:rPr>
              <a:t> </a:t>
            </a:r>
            <a:r>
              <a:rPr lang="en-GB" sz="1600"/>
              <a:t>that form a course is a simple process:</a:t>
            </a:r>
          </a:p>
          <a:p>
            <a:pPr defTabSz="828675" hangingPunct="0">
              <a:lnSpc>
                <a:spcPct val="93000"/>
              </a:lnSpc>
              <a:spcBef>
                <a:spcPts val="400"/>
              </a:spcBef>
              <a:buClr>
                <a:srgbClr val="000000"/>
              </a:buClr>
              <a:buSzPct val="45000"/>
              <a:buFont typeface="StarSymbol" charset="0"/>
              <a:buNone/>
              <a:tabLst>
                <a:tab pos="657225" algn="l"/>
                <a:tab pos="1312863" algn="l"/>
                <a:tab pos="1970088" algn="l"/>
                <a:tab pos="2627313" algn="l"/>
                <a:tab pos="3282950" algn="l"/>
                <a:tab pos="3940175" algn="l"/>
                <a:tab pos="4595813" algn="l"/>
              </a:tabLst>
            </a:pPr>
            <a:r>
              <a:rPr lang="en-GB" sz="1600"/>
              <a:t>    1. Course creation privileges are assigned to the teacher.</a:t>
            </a:r>
          </a:p>
          <a:p>
            <a:pPr defTabSz="828675" hangingPunct="0">
              <a:lnSpc>
                <a:spcPct val="93000"/>
              </a:lnSpc>
              <a:spcBef>
                <a:spcPts val="400"/>
              </a:spcBef>
              <a:buClr>
                <a:srgbClr val="000000"/>
              </a:buClr>
              <a:buSzPct val="45000"/>
              <a:buFont typeface="StarSymbol" charset="0"/>
              <a:buNone/>
              <a:tabLst>
                <a:tab pos="657225" algn="l"/>
                <a:tab pos="1312863" algn="l"/>
                <a:tab pos="1970088" algn="l"/>
                <a:tab pos="2627313" algn="l"/>
                <a:tab pos="3282950" algn="l"/>
                <a:tab pos="3940175" algn="l"/>
                <a:tab pos="4595813" algn="l"/>
              </a:tabLst>
            </a:pPr>
            <a:r>
              <a:rPr lang="en-GB" sz="1600"/>
              <a:t>    2. Select from one of three course layout; </a:t>
            </a:r>
            <a:r>
              <a:rPr lang="en-GB" sz="1600" b="1"/>
              <a:t>Topic</a:t>
            </a:r>
            <a:r>
              <a:rPr lang="en-GB" sz="1600"/>
              <a:t>, </a:t>
            </a:r>
            <a:r>
              <a:rPr lang="en-GB" sz="1600" b="1"/>
              <a:t>Weekly</a:t>
            </a:r>
            <a:r>
              <a:rPr lang="en-GB" sz="1600"/>
              <a:t/>
            </a:r>
            <a:br>
              <a:rPr lang="en-GB" sz="1600"/>
            </a:br>
            <a:r>
              <a:rPr lang="en-GB" sz="1600"/>
              <a:t>        or </a:t>
            </a:r>
            <a:r>
              <a:rPr lang="en-GB" sz="1600" b="1"/>
              <a:t>Social</a:t>
            </a:r>
            <a:r>
              <a:rPr lang="en-GB" sz="1600"/>
              <a:t> format.</a:t>
            </a:r>
          </a:p>
          <a:p>
            <a:pPr defTabSz="828675" hangingPunct="0">
              <a:lnSpc>
                <a:spcPct val="93000"/>
              </a:lnSpc>
              <a:spcBef>
                <a:spcPts val="400"/>
              </a:spcBef>
              <a:buClr>
                <a:srgbClr val="000000"/>
              </a:buClr>
              <a:buSzPct val="45000"/>
              <a:buFont typeface="StarSymbol" charset="0"/>
              <a:buNone/>
              <a:tabLst>
                <a:tab pos="657225" algn="l"/>
                <a:tab pos="1312863" algn="l"/>
                <a:tab pos="1970088" algn="l"/>
                <a:tab pos="2627313" algn="l"/>
                <a:tab pos="3282950" algn="l"/>
                <a:tab pos="3940175" algn="l"/>
                <a:tab pos="4595813" algn="l"/>
              </a:tabLst>
            </a:pPr>
            <a:r>
              <a:rPr lang="en-GB" sz="1600"/>
              <a:t>    3. Click “Turn editing on” within the blank course template.</a:t>
            </a:r>
          </a:p>
          <a:p>
            <a:pPr defTabSz="828675" hangingPunct="0">
              <a:lnSpc>
                <a:spcPct val="93000"/>
              </a:lnSpc>
              <a:spcBef>
                <a:spcPts val="400"/>
              </a:spcBef>
              <a:buClr>
                <a:srgbClr val="000000"/>
              </a:buClr>
              <a:buSzPct val="45000"/>
              <a:buFont typeface="StarSymbol" charset="0"/>
              <a:buNone/>
              <a:tabLst>
                <a:tab pos="657225" algn="l"/>
                <a:tab pos="1312863" algn="l"/>
                <a:tab pos="1970088" algn="l"/>
                <a:tab pos="2627313" algn="l"/>
                <a:tab pos="3282950" algn="l"/>
                <a:tab pos="3940175" algn="l"/>
                <a:tab pos="4595813" algn="l"/>
              </a:tabLst>
            </a:pPr>
            <a:r>
              <a:rPr lang="en-GB" sz="1600"/>
              <a:t>    4. Create the course!</a:t>
            </a:r>
          </a:p>
        </p:txBody>
      </p:sp>
    </p:spTree>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p:cNvSpPr>
            <a:spLocks noChangeArrowheads="1"/>
          </p:cNvSpPr>
          <p:nvPr>
            <p:ph type="title"/>
          </p:nvPr>
        </p:nvSpPr>
        <p:spPr bwMode="auto">
          <a:xfrm>
            <a:off x="1271588" y="1687513"/>
            <a:ext cx="6350000" cy="776287"/>
          </a:xfrm>
          <a:noFill/>
          <a:ln>
            <a:miter lim="800000"/>
            <a:headEnd/>
            <a:tailEnd/>
          </a:ln>
        </p:spPr>
        <p:txBody>
          <a:bodyPr vert="horz" wrap="square" lIns="0" tIns="0" rIns="0" bIns="0" numCol="1" anchor="ctr" anchorCtr="0" compatLnSpc="1">
            <a:prstTxWarp prst="textNoShape">
              <a:avLst/>
            </a:prstTxWarp>
          </a:bodyPr>
          <a:lstStyle/>
          <a:p>
            <a:pPr algn="l" defTabSz="414338" hangingPunct="0">
              <a:lnSpc>
                <a:spcPct val="93000"/>
              </a:lnSpc>
              <a:buClr>
                <a:srgbClr val="000000"/>
              </a:buClr>
              <a:buSzPct val="45000"/>
              <a:buFont typeface="StarSymbol" charset="0"/>
              <a:buNone/>
              <a:tabLst>
                <a:tab pos="657225" algn="l"/>
                <a:tab pos="1312863" algn="l"/>
                <a:tab pos="1970088" algn="l"/>
                <a:tab pos="2627313" algn="l"/>
                <a:tab pos="3282950" algn="l"/>
                <a:tab pos="3940175" algn="l"/>
                <a:tab pos="4595813" algn="l"/>
                <a:tab pos="5253038" algn="l"/>
                <a:tab pos="5910263" algn="l"/>
              </a:tabLst>
            </a:pPr>
            <a:r>
              <a:rPr lang="en-GB" sz="2400" b="1" i="1">
                <a:solidFill>
                  <a:schemeClr val="tx1"/>
                </a:solidFill>
                <a:ea typeface="Lucida Sans Unicode" pitchFamily="34" charset="0"/>
                <a:cs typeface="Lucida Sans Unicode" pitchFamily="34" charset="0"/>
              </a:rPr>
              <a:t>Course Management Features - </a:t>
            </a:r>
            <a:r>
              <a:rPr lang="en-GB" sz="2400" b="1">
                <a:solidFill>
                  <a:srgbClr val="FF9933"/>
                </a:solidFill>
                <a:ea typeface="Lucida Sans Unicode" pitchFamily="34" charset="0"/>
                <a:cs typeface="Lucida Sans Unicode" pitchFamily="34" charset="0"/>
              </a:rPr>
              <a:t>Modules</a:t>
            </a:r>
            <a:endParaRPr lang="en-GB" sz="2500" b="1" i="1">
              <a:solidFill>
                <a:schemeClr val="tx1"/>
              </a:solidFill>
              <a:ea typeface="Lucida Sans Unicode" pitchFamily="34" charset="0"/>
              <a:cs typeface="Lucida Sans Unicode" pitchFamily="34" charset="0"/>
            </a:endParaRPr>
          </a:p>
        </p:txBody>
      </p:sp>
      <p:sp>
        <p:nvSpPr>
          <p:cNvPr id="13316" name="Text Box 4"/>
          <p:cNvSpPr txBox="1">
            <a:spLocks noChangeArrowheads="1"/>
          </p:cNvSpPr>
          <p:nvPr/>
        </p:nvSpPr>
        <p:spPr bwMode="auto">
          <a:xfrm>
            <a:off x="1271588" y="2322513"/>
            <a:ext cx="3925887" cy="3417887"/>
          </a:xfrm>
          <a:prstGeom prst="rect">
            <a:avLst/>
          </a:prstGeom>
          <a:noFill/>
          <a:ln w="9525">
            <a:noFill/>
            <a:miter lim="800000"/>
            <a:headEnd/>
            <a:tailEnd/>
          </a:ln>
        </p:spPr>
        <p:txBody>
          <a:bodyPr lIns="0" tIns="0" rIns="0" bIns="0">
            <a:spAutoFit/>
          </a:bodyPr>
          <a:lstStyle/>
          <a:p>
            <a:pPr defTabSz="828675" hangingPunct="0">
              <a:lnSpc>
                <a:spcPct val="93000"/>
              </a:lnSpc>
              <a:spcBef>
                <a:spcPts val="400"/>
              </a:spcBef>
              <a:buClr>
                <a:srgbClr val="000000"/>
              </a:buClr>
              <a:buSzPct val="45000"/>
              <a:buFont typeface="StarSymbol" charset="0"/>
              <a:buNone/>
              <a:tabLst>
                <a:tab pos="657225" algn="l"/>
                <a:tab pos="1312863" algn="l"/>
                <a:tab pos="1970088" algn="l"/>
                <a:tab pos="2627313" algn="l"/>
                <a:tab pos="3282950" algn="l"/>
                <a:tab pos="3940175" algn="l"/>
                <a:tab pos="4595813" algn="l"/>
                <a:tab pos="5253038" algn="l"/>
              </a:tabLst>
            </a:pPr>
            <a:r>
              <a:rPr lang="en-GB" sz="2000" b="1"/>
              <a:t>Assignment</a:t>
            </a:r>
          </a:p>
          <a:p>
            <a:pPr defTabSz="828675" hangingPunct="0">
              <a:lnSpc>
                <a:spcPct val="93000"/>
              </a:lnSpc>
              <a:buClr>
                <a:srgbClr val="000000"/>
              </a:buClr>
              <a:buSzPct val="45000"/>
              <a:buFont typeface="StarSymbol" charset="0"/>
              <a:buNone/>
              <a:tabLst>
                <a:tab pos="657225" algn="l"/>
                <a:tab pos="1312863" algn="l"/>
                <a:tab pos="1970088" algn="l"/>
                <a:tab pos="2627313" algn="l"/>
                <a:tab pos="3282950" algn="l"/>
                <a:tab pos="3940175" algn="l"/>
                <a:tab pos="4595813" algn="l"/>
                <a:tab pos="5253038" algn="l"/>
              </a:tabLst>
            </a:pPr>
            <a:r>
              <a:rPr lang="en-GB" sz="1500"/>
              <a:t>Used to assign online or offline tasks; learners can submit tasks in any file format (e.g. MS Office, PDF, image, a/v etc.).</a:t>
            </a:r>
          </a:p>
          <a:p>
            <a:pPr defTabSz="828675" hangingPunct="0">
              <a:lnSpc>
                <a:spcPct val="93000"/>
              </a:lnSpc>
              <a:spcBef>
                <a:spcPct val="40000"/>
              </a:spcBef>
              <a:buClr>
                <a:srgbClr val="000000"/>
              </a:buClr>
              <a:buSzPct val="45000"/>
              <a:buFont typeface="StarSymbol" charset="0"/>
              <a:buNone/>
              <a:tabLst>
                <a:tab pos="657225" algn="l"/>
                <a:tab pos="1312863" algn="l"/>
                <a:tab pos="1970088" algn="l"/>
                <a:tab pos="2627313" algn="l"/>
                <a:tab pos="3282950" algn="l"/>
                <a:tab pos="3940175" algn="l"/>
                <a:tab pos="4595813" algn="l"/>
                <a:tab pos="5253038" algn="l"/>
              </a:tabLst>
            </a:pPr>
            <a:r>
              <a:rPr lang="en-GB" sz="2000" b="1"/>
              <a:t>Chat</a:t>
            </a:r>
            <a:r>
              <a:rPr lang="en-GB" sz="2000" b="1">
                <a:solidFill>
                  <a:srgbClr val="FF9933"/>
                </a:solidFill>
              </a:rPr>
              <a:t> </a:t>
            </a:r>
            <a:br>
              <a:rPr lang="en-GB" sz="2000" b="1">
                <a:solidFill>
                  <a:srgbClr val="FF9933"/>
                </a:solidFill>
              </a:rPr>
            </a:br>
            <a:r>
              <a:rPr lang="en-GB" sz="1500"/>
              <a:t>Allows real-time synchronous communication by learners.</a:t>
            </a:r>
          </a:p>
          <a:p>
            <a:pPr defTabSz="828675" hangingPunct="0">
              <a:lnSpc>
                <a:spcPct val="93000"/>
              </a:lnSpc>
              <a:spcBef>
                <a:spcPct val="40000"/>
              </a:spcBef>
              <a:buClr>
                <a:srgbClr val="000000"/>
              </a:buClr>
              <a:buSzPct val="45000"/>
              <a:buFont typeface="StarSymbol" charset="0"/>
              <a:buNone/>
              <a:tabLst>
                <a:tab pos="657225" algn="l"/>
                <a:tab pos="1312863" algn="l"/>
                <a:tab pos="1970088" algn="l"/>
                <a:tab pos="2627313" algn="l"/>
                <a:tab pos="3282950" algn="l"/>
                <a:tab pos="3940175" algn="l"/>
                <a:tab pos="4595813" algn="l"/>
                <a:tab pos="5253038" algn="l"/>
              </a:tabLst>
            </a:pPr>
            <a:r>
              <a:rPr lang="en-GB" sz="2000" b="1"/>
              <a:t>Choice</a:t>
            </a:r>
            <a:r>
              <a:rPr lang="en-GB" sz="2000" b="1">
                <a:solidFill>
                  <a:srgbClr val="FF9933"/>
                </a:solidFill>
              </a:rPr>
              <a:t> </a:t>
            </a:r>
            <a:br>
              <a:rPr lang="en-GB" sz="2000" b="1">
                <a:solidFill>
                  <a:srgbClr val="FF9933"/>
                </a:solidFill>
              </a:rPr>
            </a:br>
            <a:r>
              <a:rPr lang="en-GB" sz="1500"/>
              <a:t>Instructors create a question and a number</a:t>
            </a:r>
            <a:br>
              <a:rPr lang="en-GB" sz="1500"/>
            </a:br>
            <a:r>
              <a:rPr lang="en-GB" sz="1500"/>
              <a:t>of choices for learners; results are posted</a:t>
            </a:r>
            <a:br>
              <a:rPr lang="en-GB" sz="1500"/>
            </a:br>
            <a:r>
              <a:rPr lang="en-GB" sz="1500"/>
              <a:t>for learners to view. Use this module to</a:t>
            </a:r>
            <a:br>
              <a:rPr lang="en-GB" sz="1500"/>
            </a:br>
            <a:r>
              <a:rPr lang="en-GB" sz="1500"/>
              <a:t>do quick surveys on subject matter. </a:t>
            </a:r>
          </a:p>
          <a:p>
            <a:pPr defTabSz="828675" hangingPunct="0">
              <a:lnSpc>
                <a:spcPct val="93000"/>
              </a:lnSpc>
              <a:spcBef>
                <a:spcPct val="40000"/>
              </a:spcBef>
              <a:buClr>
                <a:srgbClr val="000000"/>
              </a:buClr>
              <a:buSzPct val="45000"/>
              <a:buFont typeface="StarSymbol" charset="0"/>
              <a:buNone/>
              <a:tabLst>
                <a:tab pos="657225" algn="l"/>
                <a:tab pos="1312863" algn="l"/>
                <a:tab pos="1970088" algn="l"/>
                <a:tab pos="2627313" algn="l"/>
                <a:tab pos="3282950" algn="l"/>
                <a:tab pos="3940175" algn="l"/>
                <a:tab pos="4595813" algn="l"/>
                <a:tab pos="5253038" algn="l"/>
              </a:tabLst>
            </a:pPr>
            <a:r>
              <a:rPr lang="en-GB" sz="2000" b="1"/>
              <a:t>Dialogue</a:t>
            </a:r>
            <a:endParaRPr lang="en-GB" sz="1600"/>
          </a:p>
        </p:txBody>
      </p:sp>
      <p:sp>
        <p:nvSpPr>
          <p:cNvPr id="13317" name="Text Box 5"/>
          <p:cNvSpPr txBox="1">
            <a:spLocks noChangeArrowheads="1"/>
          </p:cNvSpPr>
          <p:nvPr/>
        </p:nvSpPr>
        <p:spPr bwMode="auto">
          <a:xfrm>
            <a:off x="5761038" y="3586163"/>
            <a:ext cx="2878137" cy="288925"/>
          </a:xfrm>
          <a:prstGeom prst="rect">
            <a:avLst/>
          </a:prstGeom>
          <a:noFill/>
          <a:ln w="9525">
            <a:noFill/>
            <a:miter lim="800000"/>
            <a:headEnd/>
            <a:tailEnd/>
          </a:ln>
        </p:spPr>
        <p:txBody>
          <a:bodyPr lIns="0" tIns="0" rIns="0" bIns="0">
            <a:spAutoFit/>
          </a:bodyPr>
          <a:lstStyle/>
          <a:p>
            <a:pPr defTabSz="828675" hangingPunct="0">
              <a:lnSpc>
                <a:spcPct val="95000"/>
              </a:lnSpc>
              <a:buClr>
                <a:srgbClr val="000000"/>
              </a:buClr>
              <a:buSzPct val="45000"/>
              <a:buFont typeface="StarSymbol" charset="0"/>
              <a:buNone/>
              <a:tabLst>
                <a:tab pos="657225" algn="l"/>
                <a:tab pos="1312863" algn="l"/>
                <a:tab pos="1970088" algn="l"/>
                <a:tab pos="2627313" algn="l"/>
              </a:tabLst>
            </a:pPr>
            <a:r>
              <a:rPr lang="en-GB" sz="1000" i="1">
                <a:latin typeface="Times New Roman" pitchFamily="18" charset="0"/>
              </a:rPr>
              <a:t>Property screens guide instructor through setup when creating a new Assignment</a:t>
            </a:r>
          </a:p>
        </p:txBody>
      </p:sp>
      <p:pic>
        <p:nvPicPr>
          <p:cNvPr id="13320" name="Picture 8" descr="assprop"/>
          <p:cNvPicPr>
            <a:picLocks noChangeAspect="1" noChangeArrowheads="1"/>
          </p:cNvPicPr>
          <p:nvPr/>
        </p:nvPicPr>
        <p:blipFill>
          <a:blip r:embed="rId3" cstate="print"/>
          <a:srcRect/>
          <a:stretch>
            <a:fillRect/>
          </a:stretch>
        </p:blipFill>
        <p:spPr bwMode="auto">
          <a:xfrm>
            <a:off x="5772150" y="2524125"/>
            <a:ext cx="2816225" cy="1023938"/>
          </a:xfrm>
          <a:prstGeom prst="rect">
            <a:avLst/>
          </a:prstGeom>
          <a:noFill/>
          <a:ln w="9525">
            <a:solidFill>
              <a:schemeClr val="tx1"/>
            </a:solidFill>
            <a:miter lim="800000"/>
            <a:headEnd/>
            <a:tailEnd/>
          </a:ln>
        </p:spPr>
      </p:pic>
      <p:sp>
        <p:nvSpPr>
          <p:cNvPr id="13322" name="Text Box 10"/>
          <p:cNvSpPr txBox="1">
            <a:spLocks noChangeArrowheads="1"/>
          </p:cNvSpPr>
          <p:nvPr/>
        </p:nvSpPr>
        <p:spPr bwMode="auto">
          <a:xfrm>
            <a:off x="5764213" y="4527550"/>
            <a:ext cx="2801937" cy="288925"/>
          </a:xfrm>
          <a:prstGeom prst="rect">
            <a:avLst/>
          </a:prstGeom>
          <a:noFill/>
          <a:ln w="9525">
            <a:noFill/>
            <a:miter lim="800000"/>
            <a:headEnd/>
            <a:tailEnd/>
          </a:ln>
        </p:spPr>
        <p:txBody>
          <a:bodyPr lIns="0" tIns="0" rIns="0" bIns="0">
            <a:spAutoFit/>
          </a:bodyPr>
          <a:lstStyle/>
          <a:p>
            <a:pPr defTabSz="828675" hangingPunct="0">
              <a:lnSpc>
                <a:spcPct val="95000"/>
              </a:lnSpc>
              <a:buClr>
                <a:srgbClr val="000000"/>
              </a:buClr>
              <a:buSzPct val="45000"/>
              <a:buFont typeface="StarSymbol" charset="0"/>
              <a:buNone/>
              <a:tabLst>
                <a:tab pos="657225" algn="l"/>
                <a:tab pos="1312863" algn="l"/>
                <a:tab pos="1970088" algn="l"/>
                <a:tab pos="2627313" algn="l"/>
                <a:tab pos="3282950" algn="l"/>
                <a:tab pos="3940175" algn="l"/>
              </a:tabLst>
            </a:pPr>
            <a:r>
              <a:rPr lang="en-GB" sz="1000" i="1">
                <a:latin typeface="Times New Roman" pitchFamily="18" charset="0"/>
              </a:rPr>
              <a:t>Assignment activity can require the learner to upload a completed project.</a:t>
            </a:r>
          </a:p>
        </p:txBody>
      </p:sp>
      <p:pic>
        <p:nvPicPr>
          <p:cNvPr id="13323" name="Picture 11" descr="upassign"/>
          <p:cNvPicPr>
            <a:picLocks noChangeAspect="1" noChangeArrowheads="1"/>
          </p:cNvPicPr>
          <p:nvPr/>
        </p:nvPicPr>
        <p:blipFill>
          <a:blip r:embed="rId4" cstate="print"/>
          <a:srcRect/>
          <a:stretch>
            <a:fillRect/>
          </a:stretch>
        </p:blipFill>
        <p:spPr bwMode="auto">
          <a:xfrm>
            <a:off x="5762625" y="4019550"/>
            <a:ext cx="2787650" cy="439738"/>
          </a:xfrm>
          <a:prstGeom prst="rect">
            <a:avLst/>
          </a:prstGeom>
          <a:noFill/>
          <a:ln w="3175">
            <a:solidFill>
              <a:srgbClr val="000000"/>
            </a:solidFill>
            <a:miter lim="800000"/>
            <a:headEnd/>
            <a:tailEnd/>
          </a:ln>
          <a:effectLst/>
        </p:spPr>
      </p:pic>
      <p:sp>
        <p:nvSpPr>
          <p:cNvPr id="13324" name="Text Box 12"/>
          <p:cNvSpPr txBox="1">
            <a:spLocks noChangeArrowheads="1"/>
          </p:cNvSpPr>
          <p:nvPr/>
        </p:nvSpPr>
        <p:spPr bwMode="auto">
          <a:xfrm>
            <a:off x="1225550" y="5780088"/>
            <a:ext cx="6469063" cy="517525"/>
          </a:xfrm>
          <a:prstGeom prst="rect">
            <a:avLst/>
          </a:prstGeom>
          <a:noFill/>
          <a:ln w="9525">
            <a:noFill/>
            <a:miter lim="800000"/>
            <a:headEnd/>
            <a:tailEnd/>
          </a:ln>
          <a:effectLst/>
        </p:spPr>
        <p:txBody>
          <a:bodyPr>
            <a:spAutoFit/>
          </a:bodyPr>
          <a:lstStyle/>
          <a:p>
            <a:pPr hangingPunct="0">
              <a:lnSpc>
                <a:spcPct val="93000"/>
              </a:lnSpc>
              <a:spcBef>
                <a:spcPct val="40000"/>
              </a:spcBef>
              <a:buClr>
                <a:srgbClr val="000000"/>
              </a:buClr>
              <a:buSzPct val="45000"/>
              <a:buFont typeface="StarSymbol" charset="0"/>
              <a:buNone/>
            </a:pPr>
            <a:r>
              <a:rPr lang="en-GB" sz="1500"/>
              <a:t>Allows for one-to-one asynchronous message exchange between instructor and learner, or learner to learner.</a:t>
            </a:r>
            <a:endParaRPr lang="en-US" sz="1500"/>
          </a:p>
        </p:txBody>
      </p:sp>
    </p:spTree>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ph type="title"/>
          </p:nvPr>
        </p:nvSpPr>
        <p:spPr bwMode="auto">
          <a:xfrm>
            <a:off x="1273175" y="1671638"/>
            <a:ext cx="7288213" cy="811212"/>
          </a:xfrm>
          <a:noFill/>
          <a:ln>
            <a:miter lim="800000"/>
            <a:headEnd/>
            <a:tailEnd/>
          </a:ln>
        </p:spPr>
        <p:txBody>
          <a:bodyPr vert="horz" wrap="square" lIns="0" tIns="0" rIns="0" bIns="0" numCol="1" anchor="ctr" anchorCtr="0" compatLnSpc="1">
            <a:prstTxWarp prst="textNoShape">
              <a:avLst/>
            </a:prstTxWarp>
          </a:bodyPr>
          <a:lstStyle/>
          <a:p>
            <a:pPr algn="l" defTabSz="414338" hangingPunct="0">
              <a:lnSpc>
                <a:spcPct val="93000"/>
              </a:lnSpc>
              <a:buClr>
                <a:srgbClr val="000000"/>
              </a:buClr>
              <a:buSzPct val="45000"/>
              <a:buFont typeface="StarSymbol" charset="0"/>
              <a:buNone/>
              <a:tabLst>
                <a:tab pos="657225" algn="l"/>
                <a:tab pos="1312863" algn="l"/>
                <a:tab pos="1970088" algn="l"/>
                <a:tab pos="2627313" algn="l"/>
                <a:tab pos="3282950" algn="l"/>
                <a:tab pos="3940175" algn="l"/>
                <a:tab pos="4595813" algn="l"/>
                <a:tab pos="5253038" algn="l"/>
                <a:tab pos="5910263" algn="l"/>
                <a:tab pos="6565900" algn="l"/>
              </a:tabLst>
            </a:pPr>
            <a:r>
              <a:rPr lang="en-GB" sz="2400" b="1" i="1">
                <a:solidFill>
                  <a:schemeClr val="tx1"/>
                </a:solidFill>
                <a:ea typeface="Lucida Sans Unicode" pitchFamily="34" charset="0"/>
                <a:cs typeface="Lucida Sans Unicode" pitchFamily="34" charset="0"/>
              </a:rPr>
              <a:t>Course Management Features - </a:t>
            </a:r>
            <a:r>
              <a:rPr lang="en-GB" sz="2400" b="1">
                <a:solidFill>
                  <a:srgbClr val="FF9933"/>
                </a:solidFill>
                <a:ea typeface="Lucida Sans Unicode" pitchFamily="34" charset="0"/>
                <a:cs typeface="Lucida Sans Unicode" pitchFamily="34" charset="0"/>
              </a:rPr>
              <a:t>Modules</a:t>
            </a:r>
          </a:p>
        </p:txBody>
      </p:sp>
      <p:sp>
        <p:nvSpPr>
          <p:cNvPr id="15363" name="Text Box 3"/>
          <p:cNvSpPr txBox="1">
            <a:spLocks noChangeArrowheads="1"/>
          </p:cNvSpPr>
          <p:nvPr/>
        </p:nvSpPr>
        <p:spPr bwMode="auto">
          <a:xfrm>
            <a:off x="1271588" y="2324100"/>
            <a:ext cx="6308725" cy="1135063"/>
          </a:xfrm>
          <a:prstGeom prst="rect">
            <a:avLst/>
          </a:prstGeom>
          <a:noFill/>
          <a:ln w="9525">
            <a:noFill/>
            <a:miter lim="800000"/>
            <a:headEnd/>
            <a:tailEnd/>
          </a:ln>
        </p:spPr>
        <p:txBody>
          <a:bodyPr lIns="0" tIns="0" rIns="0" bIns="0">
            <a:spAutoFit/>
          </a:bodyPr>
          <a:lstStyle/>
          <a:p>
            <a:pPr defTabSz="828675" hangingPunct="0">
              <a:lnSpc>
                <a:spcPct val="93000"/>
              </a:lnSpc>
              <a:buClr>
                <a:srgbClr val="000000"/>
              </a:buClr>
              <a:buSzPct val="45000"/>
              <a:buFont typeface="StarSymbol" charset="0"/>
              <a:buNone/>
              <a:tabLst>
                <a:tab pos="657225" algn="l"/>
                <a:tab pos="1312863" algn="l"/>
                <a:tab pos="1970088" algn="l"/>
                <a:tab pos="2627313" algn="l"/>
                <a:tab pos="3282950" algn="l"/>
                <a:tab pos="3940175" algn="l"/>
              </a:tabLst>
            </a:pPr>
            <a:r>
              <a:rPr lang="en-GB" sz="2000" b="1"/>
              <a:t>Forums</a:t>
            </a:r>
          </a:p>
          <a:p>
            <a:pPr defTabSz="828675" hangingPunct="0">
              <a:lnSpc>
                <a:spcPct val="93000"/>
              </a:lnSpc>
              <a:buClr>
                <a:srgbClr val="000000"/>
              </a:buClr>
              <a:buSzPct val="45000"/>
              <a:buFont typeface="StarSymbol" charset="0"/>
              <a:buNone/>
              <a:tabLst>
                <a:tab pos="657225" algn="l"/>
                <a:tab pos="1312863" algn="l"/>
                <a:tab pos="1970088" algn="l"/>
                <a:tab pos="2627313" algn="l"/>
                <a:tab pos="3282950" algn="l"/>
                <a:tab pos="3940175" algn="l"/>
              </a:tabLst>
            </a:pPr>
            <a:r>
              <a:rPr lang="en-GB" sz="1500"/>
              <a:t>Threaded discussion boards for asynchronous group exchange on shared subject matter. Participation in forums can be an integral part of the learning experience, helping students define and evolve their understanding of subject matter. </a:t>
            </a:r>
          </a:p>
        </p:txBody>
      </p:sp>
      <p:sp>
        <p:nvSpPr>
          <p:cNvPr id="15364" name="Text Box 4"/>
          <p:cNvSpPr txBox="1">
            <a:spLocks noChangeArrowheads="1"/>
          </p:cNvSpPr>
          <p:nvPr/>
        </p:nvSpPr>
        <p:spPr bwMode="auto">
          <a:xfrm>
            <a:off x="1289050" y="6024563"/>
            <a:ext cx="5514975" cy="144462"/>
          </a:xfrm>
          <a:prstGeom prst="rect">
            <a:avLst/>
          </a:prstGeom>
          <a:noFill/>
          <a:ln w="9525">
            <a:noFill/>
            <a:miter lim="800000"/>
            <a:headEnd/>
            <a:tailEnd/>
          </a:ln>
        </p:spPr>
        <p:txBody>
          <a:bodyPr lIns="0" tIns="0" rIns="0" bIns="0">
            <a:spAutoFit/>
          </a:bodyPr>
          <a:lstStyle/>
          <a:p>
            <a:pPr defTabSz="828675" hangingPunct="0">
              <a:lnSpc>
                <a:spcPct val="95000"/>
              </a:lnSpc>
              <a:buClr>
                <a:srgbClr val="000000"/>
              </a:buClr>
              <a:buSzPct val="45000"/>
              <a:buFont typeface="StarSymbol" charset="0"/>
              <a:buNone/>
              <a:tabLst>
                <a:tab pos="657225" algn="l"/>
                <a:tab pos="1312863" algn="l"/>
                <a:tab pos="1970088" algn="l"/>
                <a:tab pos="2627313" algn="l"/>
              </a:tabLst>
            </a:pPr>
            <a:r>
              <a:rPr lang="en-GB" sz="1000" i="1">
                <a:latin typeface="Times New Roman" pitchFamily="18" charset="0"/>
              </a:rPr>
              <a:t>Students can Rate a forum post, based on Scales set up by the course creator</a:t>
            </a:r>
          </a:p>
        </p:txBody>
      </p:sp>
      <p:pic>
        <p:nvPicPr>
          <p:cNvPr id="15368" name="Picture 8" descr="forpost"/>
          <p:cNvPicPr>
            <a:picLocks noChangeAspect="1" noChangeArrowheads="1"/>
          </p:cNvPicPr>
          <p:nvPr/>
        </p:nvPicPr>
        <p:blipFill>
          <a:blip r:embed="rId3" cstate="print"/>
          <a:srcRect/>
          <a:stretch>
            <a:fillRect/>
          </a:stretch>
        </p:blipFill>
        <p:spPr bwMode="auto">
          <a:xfrm>
            <a:off x="1308100" y="3773488"/>
            <a:ext cx="6280150" cy="2157412"/>
          </a:xfrm>
          <a:prstGeom prst="rect">
            <a:avLst/>
          </a:prstGeom>
          <a:noFill/>
          <a:ln w="9525">
            <a:solidFill>
              <a:schemeClr val="tx1"/>
            </a:solidFill>
            <a:miter lim="800000"/>
            <a:headEnd/>
            <a:tailEnd/>
          </a:ln>
        </p:spPr>
      </p:pic>
    </p:spTree>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ChangeArrowheads="1"/>
          </p:cNvSpPr>
          <p:nvPr>
            <p:ph type="title"/>
          </p:nvPr>
        </p:nvSpPr>
        <p:spPr bwMode="auto">
          <a:xfrm>
            <a:off x="1271588" y="1666875"/>
            <a:ext cx="7288212" cy="811213"/>
          </a:xfrm>
          <a:noFill/>
          <a:ln>
            <a:miter lim="800000"/>
            <a:headEnd/>
            <a:tailEnd/>
          </a:ln>
        </p:spPr>
        <p:txBody>
          <a:bodyPr vert="horz" wrap="square" lIns="0" tIns="0" rIns="0" bIns="0" numCol="1" anchor="ctr" anchorCtr="0" compatLnSpc="1">
            <a:prstTxWarp prst="textNoShape">
              <a:avLst/>
            </a:prstTxWarp>
          </a:bodyPr>
          <a:lstStyle/>
          <a:p>
            <a:pPr algn="l" defTabSz="414338" hangingPunct="0">
              <a:lnSpc>
                <a:spcPct val="93000"/>
              </a:lnSpc>
              <a:buClr>
                <a:srgbClr val="000000"/>
              </a:buClr>
              <a:buSzPct val="45000"/>
              <a:buFont typeface="StarSymbol" charset="0"/>
              <a:buNone/>
              <a:tabLst>
                <a:tab pos="657225" algn="l"/>
                <a:tab pos="1312863" algn="l"/>
                <a:tab pos="1970088" algn="l"/>
                <a:tab pos="2627313" algn="l"/>
                <a:tab pos="3282950" algn="l"/>
                <a:tab pos="3940175" algn="l"/>
                <a:tab pos="4595813" algn="l"/>
                <a:tab pos="5253038" algn="l"/>
                <a:tab pos="5910263" algn="l"/>
                <a:tab pos="6565900" algn="l"/>
              </a:tabLst>
            </a:pPr>
            <a:r>
              <a:rPr lang="en-GB" sz="2400" b="1" i="1">
                <a:solidFill>
                  <a:schemeClr val="tx1"/>
                </a:solidFill>
                <a:ea typeface="Lucida Sans Unicode" pitchFamily="34" charset="0"/>
                <a:cs typeface="Lucida Sans Unicode" pitchFamily="34" charset="0"/>
              </a:rPr>
              <a:t>Course Management Features - </a:t>
            </a:r>
            <a:r>
              <a:rPr lang="en-GB" sz="2400" b="1">
                <a:solidFill>
                  <a:srgbClr val="FF9933"/>
                </a:solidFill>
                <a:ea typeface="Lucida Sans Unicode" pitchFamily="34" charset="0"/>
                <a:cs typeface="Lucida Sans Unicode" pitchFamily="34" charset="0"/>
              </a:rPr>
              <a:t>Modules</a:t>
            </a:r>
          </a:p>
        </p:txBody>
      </p:sp>
      <p:sp>
        <p:nvSpPr>
          <p:cNvPr id="60419" name="Text Box 3"/>
          <p:cNvSpPr txBox="1">
            <a:spLocks noChangeArrowheads="1"/>
          </p:cNvSpPr>
          <p:nvPr/>
        </p:nvSpPr>
        <p:spPr bwMode="auto">
          <a:xfrm>
            <a:off x="1271588" y="2322513"/>
            <a:ext cx="3667125" cy="4048125"/>
          </a:xfrm>
          <a:prstGeom prst="rect">
            <a:avLst/>
          </a:prstGeom>
          <a:noFill/>
          <a:ln w="9525">
            <a:noFill/>
            <a:miter lim="800000"/>
            <a:headEnd/>
            <a:tailEnd/>
          </a:ln>
        </p:spPr>
        <p:txBody>
          <a:bodyPr lIns="0" tIns="0" rIns="0" bIns="0">
            <a:spAutoFit/>
          </a:bodyPr>
          <a:lstStyle/>
          <a:p>
            <a:pPr defTabSz="828675" hangingPunct="0">
              <a:lnSpc>
                <a:spcPct val="93000"/>
              </a:lnSpc>
              <a:spcBef>
                <a:spcPct val="30000"/>
              </a:spcBef>
              <a:buClr>
                <a:srgbClr val="000000"/>
              </a:buClr>
              <a:buSzPct val="45000"/>
              <a:buFont typeface="StarSymbol" charset="0"/>
              <a:buNone/>
              <a:tabLst>
                <a:tab pos="657225" algn="l"/>
                <a:tab pos="1312863" algn="l"/>
                <a:tab pos="1970088" algn="l"/>
                <a:tab pos="2627313" algn="l"/>
                <a:tab pos="3282950" algn="l"/>
                <a:tab pos="3940175" algn="l"/>
              </a:tabLst>
            </a:pPr>
            <a:r>
              <a:rPr lang="en-GB" sz="2000" b="1"/>
              <a:t>Glossary</a:t>
            </a:r>
            <a:br>
              <a:rPr lang="en-GB" sz="2000" b="1"/>
            </a:br>
            <a:r>
              <a:rPr lang="en-GB" sz="1500"/>
              <a:t>Create a </a:t>
            </a:r>
            <a:r>
              <a:rPr lang="en-US" sz="1500"/>
              <a:t>glossary</a:t>
            </a:r>
            <a:r>
              <a:rPr lang="en-GB" sz="1500"/>
              <a:t> of terms used in a course. Has display format options including entry list, encyclopedia, FAQ, dictionary style and more. </a:t>
            </a:r>
          </a:p>
          <a:p>
            <a:pPr defTabSz="828675" hangingPunct="0">
              <a:lnSpc>
                <a:spcPct val="93000"/>
              </a:lnSpc>
              <a:spcBef>
                <a:spcPct val="20000"/>
              </a:spcBef>
              <a:buClr>
                <a:srgbClr val="000000"/>
              </a:buClr>
              <a:buSzPct val="45000"/>
              <a:buFont typeface="StarSymbol" charset="0"/>
              <a:buNone/>
              <a:tabLst>
                <a:tab pos="657225" algn="l"/>
                <a:tab pos="1312863" algn="l"/>
                <a:tab pos="1970088" algn="l"/>
                <a:tab pos="2627313" algn="l"/>
                <a:tab pos="3282950" algn="l"/>
                <a:tab pos="3940175" algn="l"/>
              </a:tabLst>
            </a:pPr>
            <a:r>
              <a:rPr lang="en-GB" sz="2000" b="1"/>
              <a:t>Journal</a:t>
            </a:r>
            <a:r>
              <a:rPr lang="en-GB" sz="2000" b="1">
                <a:solidFill>
                  <a:srgbClr val="FF9933"/>
                </a:solidFill>
              </a:rPr>
              <a:t/>
            </a:r>
            <a:br>
              <a:rPr lang="en-GB" sz="2000" b="1">
                <a:solidFill>
                  <a:srgbClr val="FF9933"/>
                </a:solidFill>
              </a:rPr>
            </a:br>
            <a:r>
              <a:rPr lang="en-GB" sz="1500"/>
              <a:t>Learners reflect, record </a:t>
            </a:r>
            <a:r>
              <a:rPr lang="en-US" sz="1500"/>
              <a:t>and</a:t>
            </a:r>
            <a:r>
              <a:rPr lang="en-GB" sz="1500"/>
              <a:t> revise ideas. </a:t>
            </a:r>
          </a:p>
          <a:p>
            <a:pPr defTabSz="828675" hangingPunct="0">
              <a:lnSpc>
                <a:spcPct val="93000"/>
              </a:lnSpc>
              <a:spcBef>
                <a:spcPct val="20000"/>
              </a:spcBef>
              <a:buClr>
                <a:srgbClr val="000000"/>
              </a:buClr>
              <a:buSzPct val="45000"/>
              <a:buFont typeface="StarSymbol" charset="0"/>
              <a:buNone/>
              <a:tabLst>
                <a:tab pos="657225" algn="l"/>
                <a:tab pos="1312863" algn="l"/>
                <a:tab pos="1970088" algn="l"/>
                <a:tab pos="2627313" algn="l"/>
                <a:tab pos="3282950" algn="l"/>
                <a:tab pos="3940175" algn="l"/>
              </a:tabLst>
            </a:pPr>
            <a:r>
              <a:rPr lang="en-GB" sz="2000" b="1"/>
              <a:t>Label</a:t>
            </a:r>
            <a:r>
              <a:rPr lang="en-GB" sz="2000" b="1">
                <a:solidFill>
                  <a:srgbClr val="FF9933"/>
                </a:solidFill>
              </a:rPr>
              <a:t/>
            </a:r>
            <a:br>
              <a:rPr lang="en-GB" sz="2000" b="1">
                <a:solidFill>
                  <a:srgbClr val="FF9933"/>
                </a:solidFill>
              </a:rPr>
            </a:br>
            <a:r>
              <a:rPr lang="en-GB" sz="1500"/>
              <a:t>Add descriptions with images in any area of the course homepage.</a:t>
            </a:r>
          </a:p>
          <a:p>
            <a:pPr defTabSz="828675" hangingPunct="0">
              <a:lnSpc>
                <a:spcPct val="93000"/>
              </a:lnSpc>
              <a:spcBef>
                <a:spcPts val="200"/>
              </a:spcBef>
              <a:buClr>
                <a:srgbClr val="000000"/>
              </a:buClr>
              <a:buSzPct val="45000"/>
              <a:buFont typeface="StarSymbol" charset="0"/>
              <a:buNone/>
              <a:tabLst>
                <a:tab pos="657225" algn="l"/>
                <a:tab pos="1312863" algn="l"/>
                <a:tab pos="1970088" algn="l"/>
                <a:tab pos="2627313" algn="l"/>
                <a:tab pos="3282950" algn="l"/>
                <a:tab pos="3940175" algn="l"/>
              </a:tabLst>
            </a:pPr>
            <a:r>
              <a:rPr lang="en-GB" sz="2000" b="1"/>
              <a:t>Lesson</a:t>
            </a:r>
            <a:r>
              <a:rPr lang="en-GB" b="1">
                <a:solidFill>
                  <a:srgbClr val="FF9933"/>
                </a:solidFill>
              </a:rPr>
              <a:t/>
            </a:r>
            <a:br>
              <a:rPr lang="en-GB" b="1">
                <a:solidFill>
                  <a:srgbClr val="FF9933"/>
                </a:solidFill>
              </a:rPr>
            </a:br>
            <a:r>
              <a:rPr lang="en-GB" sz="1500"/>
              <a:t>Allows instructor to create and manage a set of linked "Pages".  Each page can end with a question. The student chooses one answer from a set of answers and either goes forward, backward or stays in the same place in the lesson.</a:t>
            </a:r>
            <a:endParaRPr lang="en-GB" sz="1500" b="1"/>
          </a:p>
        </p:txBody>
      </p:sp>
      <p:sp>
        <p:nvSpPr>
          <p:cNvPr id="60420" name="Text Box 4"/>
          <p:cNvSpPr txBox="1">
            <a:spLocks noChangeArrowheads="1"/>
          </p:cNvSpPr>
          <p:nvPr/>
        </p:nvSpPr>
        <p:spPr bwMode="auto">
          <a:xfrm>
            <a:off x="5308600" y="5375275"/>
            <a:ext cx="3086100" cy="288925"/>
          </a:xfrm>
          <a:prstGeom prst="rect">
            <a:avLst/>
          </a:prstGeom>
          <a:noFill/>
          <a:ln w="9525">
            <a:noFill/>
            <a:miter lim="800000"/>
            <a:headEnd/>
            <a:tailEnd/>
          </a:ln>
        </p:spPr>
        <p:txBody>
          <a:bodyPr lIns="0" tIns="0" rIns="0" bIns="0">
            <a:spAutoFit/>
          </a:bodyPr>
          <a:lstStyle/>
          <a:p>
            <a:pPr defTabSz="828675" hangingPunct="0">
              <a:lnSpc>
                <a:spcPct val="95000"/>
              </a:lnSpc>
              <a:buClr>
                <a:srgbClr val="000000"/>
              </a:buClr>
              <a:buSzPct val="45000"/>
              <a:buFont typeface="StarSymbol" charset="0"/>
              <a:buNone/>
              <a:tabLst>
                <a:tab pos="657225" algn="l"/>
                <a:tab pos="1312863" algn="l"/>
                <a:tab pos="1970088" algn="l"/>
                <a:tab pos="2627313" algn="l"/>
              </a:tabLst>
            </a:pPr>
            <a:r>
              <a:rPr lang="en-GB" sz="1000" i="1">
                <a:latin typeface="Times New Roman" pitchFamily="18" charset="0"/>
              </a:rPr>
              <a:t>Glossary terms appear in highlight within all activity resources.  Moodle includes its own site search engine.</a:t>
            </a:r>
          </a:p>
        </p:txBody>
      </p:sp>
      <p:pic>
        <p:nvPicPr>
          <p:cNvPr id="60421" name="Picture 5" descr="gloss"/>
          <p:cNvPicPr>
            <a:picLocks noChangeAspect="1" noChangeArrowheads="1"/>
          </p:cNvPicPr>
          <p:nvPr/>
        </p:nvPicPr>
        <p:blipFill>
          <a:blip r:embed="rId3" cstate="print"/>
          <a:srcRect/>
          <a:stretch>
            <a:fillRect/>
          </a:stretch>
        </p:blipFill>
        <p:spPr bwMode="auto">
          <a:xfrm>
            <a:off x="5303838" y="2752725"/>
            <a:ext cx="2998787" cy="2530475"/>
          </a:xfrm>
          <a:prstGeom prst="rect">
            <a:avLst/>
          </a:prstGeom>
          <a:noFill/>
          <a:ln w="9525">
            <a:solidFill>
              <a:schemeClr val="tx1"/>
            </a:solidFill>
            <a:miter lim="800000"/>
            <a:headEnd/>
            <a:tailEnd/>
          </a:ln>
        </p:spPr>
      </p:pic>
    </p:spTree>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980</TotalTime>
  <Words>1960</Words>
  <Application>Microsoft Office PowerPoint</Application>
  <PresentationFormat>On-screen Show (4:3)</PresentationFormat>
  <Paragraphs>179</Paragraphs>
  <Slides>29</Slides>
  <Notes>26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29</vt:i4>
      </vt:variant>
    </vt:vector>
  </HeadingPairs>
  <TitlesOfParts>
    <vt:vector size="34" baseType="lpstr">
      <vt:lpstr>Arial</vt:lpstr>
      <vt:lpstr>Lucida Sans Unicode</vt:lpstr>
      <vt:lpstr>StarSymbol</vt:lpstr>
      <vt:lpstr>Times New Roman</vt:lpstr>
      <vt:lpstr>Default Design</vt:lpstr>
      <vt:lpstr>Slide 1</vt:lpstr>
      <vt:lpstr>When the buzz dies down and it's time to do something for your organization, what do you want from an online learning system?</vt:lpstr>
      <vt:lpstr>Introducing...... Moodle! </vt:lpstr>
      <vt:lpstr>Moodle Architecture</vt:lpstr>
      <vt:lpstr>Promoting Learner Involvement</vt:lpstr>
      <vt:lpstr>Getting Started</vt:lpstr>
      <vt:lpstr>Course Management Features - Modules</vt:lpstr>
      <vt:lpstr>Course Management Features - Modules</vt:lpstr>
      <vt:lpstr>Course Management Features - Modules</vt:lpstr>
      <vt:lpstr>Course Management Features - Modules</vt:lpstr>
      <vt:lpstr>Course Management Features - Modules</vt:lpstr>
      <vt:lpstr>Learner Management Features</vt:lpstr>
      <vt:lpstr>Learner Management Features – Participants </vt:lpstr>
      <vt:lpstr>Learner Management Features - Groups </vt:lpstr>
      <vt:lpstr>Learner Management Features - Calendar </vt:lpstr>
      <vt:lpstr>Learner Management Features – Admin</vt:lpstr>
      <vt:lpstr>Learner Management Features - Scales</vt:lpstr>
      <vt:lpstr>Learner Management Features - Grades </vt:lpstr>
      <vt:lpstr>Learner Management Features - Grades</vt:lpstr>
      <vt:lpstr>Learner Management Features - Logs</vt:lpstr>
      <vt:lpstr>Learner Management Features - Files</vt:lpstr>
      <vt:lpstr>Learner Management Features - Help</vt:lpstr>
      <vt:lpstr>Learner Experience - Login</vt:lpstr>
      <vt:lpstr>Learner Experience – Enrollment Keys</vt:lpstr>
      <vt:lpstr>Learner Experience – 24/7/365 Anywhere!</vt:lpstr>
      <vt:lpstr>Learner Experience – E-Mail Notification</vt:lpstr>
      <vt:lpstr>Who is Using Moodle?</vt:lpstr>
      <vt:lpstr>Who Will Help You Use Moodle?</vt:lpstr>
      <vt:lpstr>Why Not Try Moodle Right Now?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Bryan C. Williams</dc:creator>
  <cp:lastModifiedBy>Vartotojas</cp:lastModifiedBy>
  <cp:revision>50</cp:revision>
  <dcterms:created xsi:type="dcterms:W3CDTF">2004-03-28T16:03:27Z</dcterms:created>
  <dcterms:modified xsi:type="dcterms:W3CDTF">2019-10-02T11:43:23Z</dcterms:modified>
</cp:coreProperties>
</file>