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ārtiņš Spridzāns" initials="MS" lastIdx="1" clrIdx="0">
    <p:extLst>
      <p:ext uri="{19B8F6BF-5375-455C-9EA6-DF929625EA0E}">
        <p15:presenceInfo xmlns:p15="http://schemas.microsoft.com/office/powerpoint/2012/main" userId="S-1-5-21-2000478354-1563985344-1957994488-12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10.12.2020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751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10.12.2020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7565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10.12.2020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985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10.12.2020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142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10.12.2020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041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10.12.2020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357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10.12.2020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089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10.12.2020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016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10.12.2020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860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10.12.2020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274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10.12.2020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474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073C5-333A-4BFD-B090-CFA599C81E08}" type="datetimeFigureOut">
              <a:rPr lang="lv-LV" smtClean="0"/>
              <a:t>10.12.2020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8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5.png"/><Relationship Id="rId3" Type="http://schemas.microsoft.com/office/2007/relationships/media" Target="../media/media2.m4a"/><Relationship Id="rId21" Type="http://schemas.openxmlformats.org/officeDocument/2006/relationships/slideLayout" Target="../slideLayouts/slideLayout1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image" Target="../media/image4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.jp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2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microsoft.com/office/2007/relationships/media" Target="../media/media17.m4a"/><Relationship Id="rId18" Type="http://schemas.openxmlformats.org/officeDocument/2006/relationships/audio" Target="../media/media19.m4a"/><Relationship Id="rId26" Type="http://schemas.openxmlformats.org/officeDocument/2006/relationships/image" Target="../media/image5.png"/><Relationship Id="rId3" Type="http://schemas.microsoft.com/office/2007/relationships/media" Target="../media/media12.m4a"/><Relationship Id="rId21" Type="http://schemas.openxmlformats.org/officeDocument/2006/relationships/slideLayout" Target="../slideLayouts/slideLayout1.xml"/><Relationship Id="rId7" Type="http://schemas.microsoft.com/office/2007/relationships/media" Target="../media/media14.m4a"/><Relationship Id="rId12" Type="http://schemas.openxmlformats.org/officeDocument/2006/relationships/audio" Target="../media/media16.m4a"/><Relationship Id="rId17" Type="http://schemas.microsoft.com/office/2007/relationships/media" Target="../media/media19.m4a"/><Relationship Id="rId25" Type="http://schemas.openxmlformats.org/officeDocument/2006/relationships/image" Target="../media/image4.png"/><Relationship Id="rId2" Type="http://schemas.openxmlformats.org/officeDocument/2006/relationships/audio" Target="../media/media11.m4a"/><Relationship Id="rId16" Type="http://schemas.openxmlformats.org/officeDocument/2006/relationships/audio" Target="../media/media18.m4a"/><Relationship Id="rId20" Type="http://schemas.openxmlformats.org/officeDocument/2006/relationships/audio" Target="../media/media20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16.m4a"/><Relationship Id="rId24" Type="http://schemas.openxmlformats.org/officeDocument/2006/relationships/image" Target="../media/image3.jpg"/><Relationship Id="rId5" Type="http://schemas.microsoft.com/office/2007/relationships/media" Target="../media/media13.m4a"/><Relationship Id="rId15" Type="http://schemas.microsoft.com/office/2007/relationships/media" Target="../media/media18.m4a"/><Relationship Id="rId23" Type="http://schemas.openxmlformats.org/officeDocument/2006/relationships/image" Target="../media/image2.png"/><Relationship Id="rId10" Type="http://schemas.openxmlformats.org/officeDocument/2006/relationships/audio" Target="../media/media15.m4a"/><Relationship Id="rId19" Type="http://schemas.microsoft.com/office/2007/relationships/media" Target="../media/media20.m4a"/><Relationship Id="rId4" Type="http://schemas.openxmlformats.org/officeDocument/2006/relationships/audio" Target="../media/media12.m4a"/><Relationship Id="rId9" Type="http://schemas.microsoft.com/office/2007/relationships/media" Target="../media/media15.m4a"/><Relationship Id="rId14" Type="http://schemas.openxmlformats.org/officeDocument/2006/relationships/audio" Target="../media/media17.m4a"/><Relationship Id="rId2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microsoft.com/office/2007/relationships/media" Target="../media/media27.m4a"/><Relationship Id="rId18" Type="http://schemas.openxmlformats.org/officeDocument/2006/relationships/audio" Target="../media/media29.m4a"/><Relationship Id="rId26" Type="http://schemas.openxmlformats.org/officeDocument/2006/relationships/image" Target="../media/image5.png"/><Relationship Id="rId3" Type="http://schemas.microsoft.com/office/2007/relationships/media" Target="../media/media22.m4a"/><Relationship Id="rId21" Type="http://schemas.openxmlformats.org/officeDocument/2006/relationships/slideLayout" Target="../slideLayouts/slideLayout1.xml"/><Relationship Id="rId7" Type="http://schemas.microsoft.com/office/2007/relationships/media" Target="../media/media24.m4a"/><Relationship Id="rId12" Type="http://schemas.openxmlformats.org/officeDocument/2006/relationships/audio" Target="../media/media26.m4a"/><Relationship Id="rId17" Type="http://schemas.microsoft.com/office/2007/relationships/media" Target="../media/media29.m4a"/><Relationship Id="rId25" Type="http://schemas.openxmlformats.org/officeDocument/2006/relationships/image" Target="../media/image4.png"/><Relationship Id="rId2" Type="http://schemas.openxmlformats.org/officeDocument/2006/relationships/audio" Target="../media/media21.m4a"/><Relationship Id="rId16" Type="http://schemas.openxmlformats.org/officeDocument/2006/relationships/audio" Target="../media/media28.m4a"/><Relationship Id="rId20" Type="http://schemas.openxmlformats.org/officeDocument/2006/relationships/audio" Target="../media/media30.m4a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microsoft.com/office/2007/relationships/media" Target="../media/media26.m4a"/><Relationship Id="rId24" Type="http://schemas.openxmlformats.org/officeDocument/2006/relationships/image" Target="../media/image3.jpg"/><Relationship Id="rId5" Type="http://schemas.microsoft.com/office/2007/relationships/media" Target="../media/media23.m4a"/><Relationship Id="rId15" Type="http://schemas.microsoft.com/office/2007/relationships/media" Target="../media/media28.m4a"/><Relationship Id="rId23" Type="http://schemas.openxmlformats.org/officeDocument/2006/relationships/image" Target="../media/image2.png"/><Relationship Id="rId10" Type="http://schemas.openxmlformats.org/officeDocument/2006/relationships/audio" Target="../media/media25.m4a"/><Relationship Id="rId19" Type="http://schemas.microsoft.com/office/2007/relationships/media" Target="../media/media30.m4a"/><Relationship Id="rId4" Type="http://schemas.openxmlformats.org/officeDocument/2006/relationships/audio" Target="../media/media22.m4a"/><Relationship Id="rId9" Type="http://schemas.microsoft.com/office/2007/relationships/media" Target="../media/media25.m4a"/><Relationship Id="rId14" Type="http://schemas.openxmlformats.org/officeDocument/2006/relationships/audio" Target="../media/media27.m4a"/><Relationship Id="rId2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m4a"/><Relationship Id="rId13" Type="http://schemas.microsoft.com/office/2007/relationships/media" Target="../media/media37.m4a"/><Relationship Id="rId18" Type="http://schemas.openxmlformats.org/officeDocument/2006/relationships/audio" Target="../media/media39.m4a"/><Relationship Id="rId26" Type="http://schemas.openxmlformats.org/officeDocument/2006/relationships/image" Target="../media/image5.png"/><Relationship Id="rId3" Type="http://schemas.microsoft.com/office/2007/relationships/media" Target="../media/media32.m4a"/><Relationship Id="rId21" Type="http://schemas.openxmlformats.org/officeDocument/2006/relationships/slideLayout" Target="../slideLayouts/slideLayout1.xml"/><Relationship Id="rId7" Type="http://schemas.microsoft.com/office/2007/relationships/media" Target="../media/media34.m4a"/><Relationship Id="rId12" Type="http://schemas.openxmlformats.org/officeDocument/2006/relationships/audio" Target="../media/media36.m4a"/><Relationship Id="rId17" Type="http://schemas.microsoft.com/office/2007/relationships/media" Target="../media/media39.m4a"/><Relationship Id="rId25" Type="http://schemas.openxmlformats.org/officeDocument/2006/relationships/image" Target="../media/image4.png"/><Relationship Id="rId2" Type="http://schemas.openxmlformats.org/officeDocument/2006/relationships/audio" Target="../media/media31.m4a"/><Relationship Id="rId16" Type="http://schemas.openxmlformats.org/officeDocument/2006/relationships/audio" Target="../media/media38.m4a"/><Relationship Id="rId20" Type="http://schemas.openxmlformats.org/officeDocument/2006/relationships/audio" Target="../media/media40.m4a"/><Relationship Id="rId1" Type="http://schemas.microsoft.com/office/2007/relationships/media" Target="../media/media31.m4a"/><Relationship Id="rId6" Type="http://schemas.openxmlformats.org/officeDocument/2006/relationships/audio" Target="../media/media33.m4a"/><Relationship Id="rId11" Type="http://schemas.microsoft.com/office/2007/relationships/media" Target="../media/media36.m4a"/><Relationship Id="rId24" Type="http://schemas.openxmlformats.org/officeDocument/2006/relationships/image" Target="../media/image3.jpg"/><Relationship Id="rId5" Type="http://schemas.microsoft.com/office/2007/relationships/media" Target="../media/media33.m4a"/><Relationship Id="rId15" Type="http://schemas.microsoft.com/office/2007/relationships/media" Target="../media/media38.m4a"/><Relationship Id="rId23" Type="http://schemas.openxmlformats.org/officeDocument/2006/relationships/image" Target="../media/image2.png"/><Relationship Id="rId10" Type="http://schemas.openxmlformats.org/officeDocument/2006/relationships/audio" Target="../media/media35.m4a"/><Relationship Id="rId19" Type="http://schemas.microsoft.com/office/2007/relationships/media" Target="../media/media40.m4a"/><Relationship Id="rId4" Type="http://schemas.openxmlformats.org/officeDocument/2006/relationships/audio" Target="../media/media32.m4a"/><Relationship Id="rId9" Type="http://schemas.microsoft.com/office/2007/relationships/media" Target="../media/media35.m4a"/><Relationship Id="rId14" Type="http://schemas.openxmlformats.org/officeDocument/2006/relationships/audio" Target="../media/media37.m4a"/><Relationship Id="rId2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4.m4a"/><Relationship Id="rId13" Type="http://schemas.microsoft.com/office/2007/relationships/media" Target="../media/media47.m4a"/><Relationship Id="rId18" Type="http://schemas.openxmlformats.org/officeDocument/2006/relationships/audio" Target="../media/media49.m4a"/><Relationship Id="rId26" Type="http://schemas.openxmlformats.org/officeDocument/2006/relationships/image" Target="../media/image5.png"/><Relationship Id="rId3" Type="http://schemas.microsoft.com/office/2007/relationships/media" Target="../media/media42.m4a"/><Relationship Id="rId21" Type="http://schemas.openxmlformats.org/officeDocument/2006/relationships/slideLayout" Target="../slideLayouts/slideLayout1.xml"/><Relationship Id="rId7" Type="http://schemas.microsoft.com/office/2007/relationships/media" Target="../media/media44.m4a"/><Relationship Id="rId12" Type="http://schemas.openxmlformats.org/officeDocument/2006/relationships/audio" Target="../media/media46.m4a"/><Relationship Id="rId17" Type="http://schemas.microsoft.com/office/2007/relationships/media" Target="../media/media49.m4a"/><Relationship Id="rId25" Type="http://schemas.openxmlformats.org/officeDocument/2006/relationships/image" Target="../media/image4.png"/><Relationship Id="rId2" Type="http://schemas.openxmlformats.org/officeDocument/2006/relationships/audio" Target="../media/media41.m4a"/><Relationship Id="rId16" Type="http://schemas.openxmlformats.org/officeDocument/2006/relationships/audio" Target="../media/media48.m4a"/><Relationship Id="rId20" Type="http://schemas.openxmlformats.org/officeDocument/2006/relationships/audio" Target="../media/media50.m4a"/><Relationship Id="rId1" Type="http://schemas.microsoft.com/office/2007/relationships/media" Target="../media/media41.m4a"/><Relationship Id="rId6" Type="http://schemas.openxmlformats.org/officeDocument/2006/relationships/audio" Target="../media/media43.m4a"/><Relationship Id="rId11" Type="http://schemas.microsoft.com/office/2007/relationships/media" Target="../media/media46.m4a"/><Relationship Id="rId24" Type="http://schemas.openxmlformats.org/officeDocument/2006/relationships/image" Target="../media/image3.jpg"/><Relationship Id="rId5" Type="http://schemas.microsoft.com/office/2007/relationships/media" Target="../media/media43.m4a"/><Relationship Id="rId15" Type="http://schemas.microsoft.com/office/2007/relationships/media" Target="../media/media48.m4a"/><Relationship Id="rId23" Type="http://schemas.openxmlformats.org/officeDocument/2006/relationships/image" Target="../media/image2.png"/><Relationship Id="rId10" Type="http://schemas.openxmlformats.org/officeDocument/2006/relationships/audio" Target="../media/media45.m4a"/><Relationship Id="rId19" Type="http://schemas.microsoft.com/office/2007/relationships/media" Target="../media/media50.m4a"/><Relationship Id="rId4" Type="http://schemas.openxmlformats.org/officeDocument/2006/relationships/audio" Target="../media/media42.m4a"/><Relationship Id="rId9" Type="http://schemas.microsoft.com/office/2007/relationships/media" Target="../media/media45.m4a"/><Relationship Id="rId14" Type="http://schemas.openxmlformats.org/officeDocument/2006/relationships/audio" Target="../media/media47.m4a"/><Relationship Id="rId2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52.m4a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5.png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audio" Target="../media/media53.m4a"/><Relationship Id="rId11" Type="http://schemas.openxmlformats.org/officeDocument/2006/relationships/image" Target="../media/image4.png"/><Relationship Id="rId5" Type="http://schemas.microsoft.com/office/2007/relationships/media" Target="../media/media53.m4a"/><Relationship Id="rId10" Type="http://schemas.openxmlformats.org/officeDocument/2006/relationships/image" Target="../media/image3.jpg"/><Relationship Id="rId4" Type="http://schemas.openxmlformats.org/officeDocument/2006/relationships/audio" Target="../media/media52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7452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CODE OF CONDUCT FOR ALL PERSONS PARTICIPATING IN FRONTEX ACTIVITIES </a:t>
            </a:r>
            <a:endParaRPr lang="lv-LV" b="1" u="sng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518812"/>
              </p:ext>
            </p:extLst>
          </p:nvPr>
        </p:nvGraphicFramePr>
        <p:xfrm>
          <a:off x="1164657" y="1944357"/>
          <a:ext cx="9028497" cy="4639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Lithuanian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35">
                <a:tc>
                  <a:txBody>
                    <a:bodyPr/>
                    <a:lstStyle/>
                    <a:p>
                      <a:r>
                        <a:rPr lang="lv-LV" sz="1400" b="1" dirty="0"/>
                        <a:t>Code </a:t>
                      </a:r>
                      <a:r>
                        <a:rPr lang="lv-LV" sz="1400" b="1" dirty="0" err="1"/>
                        <a:t>of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Conduct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uzvedības kodekss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elgesio kodeksas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48">
                <a:tc>
                  <a:txBody>
                    <a:bodyPr/>
                    <a:lstStyle/>
                    <a:p>
                      <a:r>
                        <a:rPr lang="lv-LV" sz="1400" b="1" dirty="0" err="1"/>
                        <a:t>values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vērtības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vertybės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r>
                        <a:rPr lang="lv-LV" sz="1400" b="1" dirty="0" err="1"/>
                        <a:t>ethical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behaviour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ētiska uzvedība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e</a:t>
                      </a:r>
                      <a:r>
                        <a:rPr lang="lt-LT" sz="1400" b="1" dirty="0">
                          <a:effectLst/>
                        </a:rPr>
                        <a:t>tiškas elgesys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r>
                        <a:rPr lang="lv-LV" sz="1400" b="1" dirty="0" err="1"/>
                        <a:t>participant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dalībnieks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d</a:t>
                      </a:r>
                      <a:r>
                        <a:rPr lang="lt-LT" sz="1400" b="1" dirty="0">
                          <a:effectLst/>
                        </a:rPr>
                        <a:t>alyvis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 err="1"/>
                        <a:t>prerogative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priekšrocība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r>
                        <a:rPr lang="en-GB" sz="1400" b="1" dirty="0" err="1">
                          <a:effectLst/>
                        </a:rPr>
                        <a:t>i</a:t>
                      </a:r>
                      <a:r>
                        <a:rPr lang="lt-LT" sz="1400" b="1" dirty="0">
                          <a:effectLst/>
                        </a:rPr>
                        <a:t>šimtinė teisė,</a:t>
                      </a:r>
                      <a:r>
                        <a:rPr lang="lt-LT" sz="1400" b="1" baseline="0" dirty="0">
                          <a:effectLst/>
                        </a:rPr>
                        <a:t> privilegija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 err="1"/>
                        <a:t>arbitrary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patvaļīgi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p</a:t>
                      </a:r>
                      <a:r>
                        <a:rPr lang="lt-LT" sz="1400" b="1" dirty="0">
                          <a:effectLst/>
                        </a:rPr>
                        <a:t>asirenkamas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34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/>
                        <a:t>disability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invaliditāte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n</a:t>
                      </a:r>
                      <a:r>
                        <a:rPr lang="lt-LT" sz="1400" b="1" dirty="0">
                          <a:effectLst/>
                        </a:rPr>
                        <a:t>egalia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/>
                        <a:t>harassment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uzmākšanās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p</a:t>
                      </a:r>
                      <a:r>
                        <a:rPr lang="lt-LT" sz="1400" b="1" dirty="0">
                          <a:effectLst/>
                        </a:rPr>
                        <a:t>riekabiavimas, įžeidinėjimai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/>
                        <a:t>humiliation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pazemojums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p</a:t>
                      </a:r>
                      <a:r>
                        <a:rPr lang="lt-LT" sz="1400" b="1" dirty="0">
                          <a:effectLst/>
                        </a:rPr>
                        <a:t>ažeminimas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/>
                        <a:t>abuse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rtl="0"/>
                      <a:r>
                        <a:rPr lang="lv-LV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ļaunprātīga izmantošana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p</a:t>
                      </a:r>
                      <a:r>
                        <a:rPr lang="lt-LT" sz="1400" b="1" dirty="0">
                          <a:effectLst/>
                        </a:rPr>
                        <a:t>iktnaudžiavimas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BE8A93-263D-42CA-90FF-3F74D490A0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55845" y="2205607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062299-45CD-4D84-9D17-A76BCCC1E6B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55845" y="2598042"/>
            <a:ext cx="406400" cy="4064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68783B-BC33-497A-9F02-8EC240512D7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55845" y="2910128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40E794-885D-442C-9ABF-CDCE8BF4B35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55845" y="3248600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A1A0D1-DFD7-473F-83BE-E4E1A00FEAF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55845" y="3673482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10CDFD-654F-4D53-8040-E6F6D2E2ADC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55845" y="4079882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783664-AA73-4830-81A4-AF88A44A43A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55845" y="4502419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A69FB1-5F69-4D8E-BFEA-97B34F1C146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55845" y="4927301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8FAE3C-B6B3-4EF1-B04F-AAA22410060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55845" y="5212892"/>
            <a:ext cx="406400" cy="4064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E6B06C-C288-46E2-8A7F-CC70191F8BD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6516" y="55658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5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35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2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35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05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3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850865"/>
              </p:ext>
            </p:extLst>
          </p:nvPr>
        </p:nvGraphicFramePr>
        <p:xfrm>
          <a:off x="1164657" y="1944357"/>
          <a:ext cx="9028497" cy="4362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35">
                <a:tc>
                  <a:txBody>
                    <a:bodyPr/>
                    <a:lstStyle/>
                    <a:p>
                      <a:r>
                        <a:rPr lang="lv-LV" sz="1400" dirty="0" err="1"/>
                        <a:t>demean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pazemojošs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pažeminti, negarbingai elgtis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48">
                <a:tc>
                  <a:txBody>
                    <a:bodyPr/>
                    <a:lstStyle/>
                    <a:p>
                      <a:r>
                        <a:rPr lang="lv-LV" sz="1400" dirty="0" err="1"/>
                        <a:t>belittle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mazināt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sumažinti, nuvertinti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r>
                        <a:rPr lang="lv-LV" sz="1400" dirty="0" err="1"/>
                        <a:t>embarrass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apkaunot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v</a:t>
                      </a:r>
                      <a:r>
                        <a:rPr lang="lt-LT" sz="1400" b="1" dirty="0">
                          <a:effectLst/>
                        </a:rPr>
                        <a:t>aržyti,</a:t>
                      </a:r>
                      <a:r>
                        <a:rPr lang="lt-LT" sz="1400" b="1" baseline="0" dirty="0">
                          <a:effectLst/>
                        </a:rPr>
                        <a:t> trikdyti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r>
                        <a:rPr lang="lv-LV" sz="1400" dirty="0" err="1"/>
                        <a:t>hostile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naidīgs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p</a:t>
                      </a:r>
                      <a:r>
                        <a:rPr lang="lt-LT" sz="1400" b="1" dirty="0">
                          <a:effectLst/>
                        </a:rPr>
                        <a:t>riešiškas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err="1"/>
                        <a:t>human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dignity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cilvēkcieņa</a:t>
                      </a:r>
                      <a:endParaRPr lang="lv-LV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ž</a:t>
                      </a:r>
                      <a:r>
                        <a:rPr lang="lt-LT" sz="1400" b="1" dirty="0">
                          <a:effectLst/>
                        </a:rPr>
                        <a:t>mogaus orumas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err="1"/>
                        <a:t>regardless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of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neskatoties uz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n</a:t>
                      </a:r>
                      <a:r>
                        <a:rPr lang="lt-LT" sz="1400" b="1" dirty="0">
                          <a:effectLst/>
                        </a:rPr>
                        <a:t>epaisant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 err="1"/>
                        <a:t>principle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of</a:t>
                      </a:r>
                      <a:r>
                        <a:rPr lang="lv-LV" sz="1400" dirty="0"/>
                        <a:t> non </a:t>
                      </a:r>
                      <a:r>
                        <a:rPr lang="lv-LV" sz="1400" dirty="0" err="1"/>
                        <a:t>refoulment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neizraidīšanas princips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n</a:t>
                      </a:r>
                      <a:r>
                        <a:rPr lang="lt-LT" sz="1400" b="1" dirty="0">
                          <a:effectLst/>
                        </a:rPr>
                        <a:t>egrąžinimo prncipas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 err="1"/>
                        <a:t>in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custody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apcietinājumā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g</a:t>
                      </a:r>
                      <a:r>
                        <a:rPr lang="lt-LT" sz="1400" b="1" dirty="0">
                          <a:effectLst/>
                        </a:rPr>
                        <a:t>loboje,</a:t>
                      </a:r>
                      <a:r>
                        <a:rPr lang="lt-LT" sz="1400" b="1" baseline="0" dirty="0">
                          <a:effectLst/>
                        </a:rPr>
                        <a:t> areštinėje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susceptible to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uzņēmīgi pret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l</a:t>
                      </a:r>
                      <a:r>
                        <a:rPr lang="lt-LT" sz="1400" b="1" dirty="0">
                          <a:effectLst/>
                        </a:rPr>
                        <a:t>inkęs,</a:t>
                      </a:r>
                      <a:r>
                        <a:rPr lang="lt-LT" sz="1400" b="1" baseline="0" dirty="0">
                          <a:effectLst/>
                        </a:rPr>
                        <a:t> imlus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 err="1"/>
                        <a:t>victims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cietušie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a</a:t>
                      </a:r>
                      <a:r>
                        <a:rPr lang="lt-LT" sz="1400" b="1" dirty="0">
                          <a:effectLst/>
                        </a:rPr>
                        <a:t>ukos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0956325-B57F-48B9-9E89-38A8F14C7C3F}"/>
              </a:ext>
            </a:extLst>
          </p:cNvPr>
          <p:cNvSpPr txBox="1"/>
          <p:nvPr/>
        </p:nvSpPr>
        <p:spPr>
          <a:xfrm>
            <a:off x="904875" y="414989"/>
            <a:ext cx="7452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CODE OF CONDUCT FOR ALL PERSONS PARTICIPATING IN FRONTEX ACTIVITIES </a:t>
            </a:r>
            <a:endParaRPr lang="lv-LV" b="1" u="sng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6A7816-9851-4239-9DDE-3B4A497AC1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46013" y="2184498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55092B-697B-45AC-AF2B-DE2F496938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65678" y="2582396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B04B4C-05F6-4110-A9B3-668E9523436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46013" y="2949313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6C066D-62D2-4F07-A5A8-DCBC2589E67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55846" y="3305424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328F28-E322-4050-957A-B11C81AD840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46013" y="3689701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458628-7B84-440B-8AFA-7B683FDB888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6180" y="4090513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D12F54-381C-4B8C-975A-9B239399547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6180" y="4488411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44C317-B2D6-4F9E-8161-D0CC0411D40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65678" y="4832957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EBE467-C958-4706-8134-4019A9F5AF2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55846" y="5102843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6D3A6B-71C9-4E3B-9F32-B7D6AF1469A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65678" y="52841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1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38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0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9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0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321610"/>
              </p:ext>
            </p:extLst>
          </p:nvPr>
        </p:nvGraphicFramePr>
        <p:xfrm>
          <a:off x="1164657" y="1944357"/>
          <a:ext cx="9028497" cy="5056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35">
                <a:tc>
                  <a:txBody>
                    <a:bodyPr/>
                    <a:lstStyle/>
                    <a:p>
                      <a:r>
                        <a:rPr lang="lv-LV" sz="1400" dirty="0" err="1"/>
                        <a:t>promptly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nekavējoties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skubiai, nedelsiant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48">
                <a:tc>
                  <a:txBody>
                    <a:bodyPr/>
                    <a:lstStyle/>
                    <a:p>
                      <a:r>
                        <a:rPr lang="lv-LV" sz="1400" b="1" noProof="0" dirty="0" err="1">
                          <a:latin typeface="+mn-lt"/>
                        </a:rPr>
                        <a:t>diligently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cītīgi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kruopščiai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r>
                        <a:rPr lang="lv-LV" sz="1400" dirty="0" err="1"/>
                        <a:t>vulnerable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groups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neaizsargātās grupas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p</a:t>
                      </a:r>
                      <a:r>
                        <a:rPr lang="lt-LT" sz="1400" b="1" dirty="0">
                          <a:effectLst/>
                        </a:rPr>
                        <a:t>ažeidžiamos</a:t>
                      </a:r>
                      <a:r>
                        <a:rPr lang="lt-LT" sz="1400" b="1" baseline="0" dirty="0">
                          <a:effectLst/>
                        </a:rPr>
                        <a:t> grupės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r>
                        <a:rPr lang="lv-LV" sz="1400" dirty="0" err="1"/>
                        <a:t>trafficking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in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human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beings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 err="1">
                          <a:latin typeface="+mn-lt"/>
                        </a:rPr>
                        <a:t>cilvēktirzniecība</a:t>
                      </a:r>
                      <a:endParaRPr lang="lv-LV" sz="1400" b="1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p</a:t>
                      </a:r>
                      <a:r>
                        <a:rPr lang="lt-LT" sz="1400" b="1" dirty="0">
                          <a:effectLst/>
                        </a:rPr>
                        <a:t>rekyba žmonėmis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err="1"/>
                        <a:t>unaccompanied</a:t>
                      </a:r>
                      <a:r>
                        <a:rPr lang="lv-LV" sz="1400" dirty="0"/>
                        <a:t> minors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nepilngadīgie bez pavadības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n</a:t>
                      </a:r>
                      <a:r>
                        <a:rPr lang="lt-LT" sz="1400" b="1" dirty="0">
                          <a:effectLst/>
                        </a:rPr>
                        <a:t>elydimi nepilnamiečiai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err="1"/>
                        <a:t>justice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taisnīgums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t</a:t>
                      </a:r>
                      <a:r>
                        <a:rPr lang="lt-LT" sz="1400" b="1" dirty="0">
                          <a:effectLst/>
                        </a:rPr>
                        <a:t>eisingumas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 err="1"/>
                        <a:t>disclosure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atklāšana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a</a:t>
                      </a:r>
                      <a:r>
                        <a:rPr lang="lt-LT" sz="1400" b="1" dirty="0">
                          <a:effectLst/>
                        </a:rPr>
                        <a:t>tskleidimas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explicit </a:t>
                      </a:r>
                      <a:r>
                        <a:rPr lang="en-US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authorisation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nepārprotama atļauja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t</a:t>
                      </a:r>
                      <a:r>
                        <a:rPr lang="lt-LT" sz="1400" b="1" dirty="0">
                          <a:effectLst/>
                        </a:rPr>
                        <a:t>ikslus</a:t>
                      </a:r>
                      <a:r>
                        <a:rPr lang="lt-LT" sz="1400" b="1" baseline="0" dirty="0">
                          <a:effectLst/>
                        </a:rPr>
                        <a:t> leidimas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discretion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Diskrēti (izturēšanās vai runāšana izvairoties no apvainojuma izraisīšanas vai privātās informācijas atklāšanas)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p</a:t>
                      </a:r>
                      <a:r>
                        <a:rPr lang="lt-LT" sz="1400" b="1" dirty="0">
                          <a:effectLst/>
                        </a:rPr>
                        <a:t>rotingai, apdairiai</a:t>
                      </a:r>
                      <a:r>
                        <a:rPr lang="lt-LT" sz="1400" b="1" baseline="0" dirty="0">
                          <a:effectLst/>
                        </a:rPr>
                        <a:t> elgtis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abstain</a:t>
                      </a: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atturēties no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s</a:t>
                      </a:r>
                      <a:r>
                        <a:rPr lang="lt-LT" sz="1400" b="1" dirty="0">
                          <a:effectLst/>
                        </a:rPr>
                        <a:t>usilaikyti nuo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FE21AA4-112B-4843-A0E4-3E75CB5DCA63}"/>
              </a:ext>
            </a:extLst>
          </p:cNvPr>
          <p:cNvSpPr txBox="1"/>
          <p:nvPr/>
        </p:nvSpPr>
        <p:spPr>
          <a:xfrm>
            <a:off x="904875" y="353074"/>
            <a:ext cx="7452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CODE OF CONDUCT FOR ALL PERSONS PARTICIPATING IN FRONTEX ACTIVITIES </a:t>
            </a:r>
            <a:endParaRPr lang="lv-LV" b="1" u="sng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5D1D6F-2914-4E8D-A2A0-F66D6442F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6348" y="2222813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3FB9BB-88D2-4BE5-8DC6-D63273975A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6348" y="2647695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82BC75-DE11-403E-9C4D-F185A11648C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6348" y="2908346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608072-E070-465A-ADB8-41A6D7AD08A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6348" y="3225800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7AF97D-69C4-4CF2-BCEE-35C8F22BD43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6348" y="3626899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0B2523-D2AB-4202-8B1B-A97AC6BC929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6348" y="4092425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A46C70-55ED-4119-87D7-9E9DF70D419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6348" y="4501528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8F6C22-E81A-4787-8ABF-54E9D28CC2C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6348" y="4818982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E8CE80-27F2-428C-8E97-D91DBBCE478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6348" y="5357558"/>
            <a:ext cx="406400" cy="4064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F96FA6-4B48-40D8-8895-FE3A9E878332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6348" y="59350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9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7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19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171988"/>
              </p:ext>
            </p:extLst>
          </p:nvPr>
        </p:nvGraphicFramePr>
        <p:xfrm>
          <a:off x="1164657" y="1944357"/>
          <a:ext cx="9028497" cy="469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35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+mn-lt"/>
                        </a:rPr>
                        <a:t>discredit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celt neslavu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suabejojimas; netikėjimas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48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+mn-lt"/>
                        </a:rPr>
                        <a:t>act with fairness and impartiality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rīkoties godīgi un objektīvi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elgtis</a:t>
                      </a:r>
                      <a:r>
                        <a:rPr lang="lv-LV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sąžinigai ir nešališkai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r>
                        <a:rPr lang="lv-LV" sz="1400" b="1" dirty="0" err="1"/>
                        <a:t>treating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all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with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courtesy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izturēties  pret visiem ar pieklājību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r>
                        <a:rPr lang="lt-LT" sz="1400" b="1" dirty="0">
                          <a:effectLst/>
                        </a:rPr>
                        <a:t>elgtis mandagiai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r>
                        <a:rPr lang="lv-LV" sz="1400" b="1" dirty="0" err="1"/>
                        <a:t>victimisation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kļūšana par upuri, upura lomas pieņemšana</a:t>
                      </a:r>
                      <a:endParaRPr lang="lv-LV" sz="1400" b="1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p</a:t>
                      </a:r>
                      <a:r>
                        <a:rPr lang="lt-LT" sz="1400" b="1" dirty="0">
                          <a:effectLst/>
                        </a:rPr>
                        <a:t>ersekiojimas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 err="1"/>
                        <a:t>diverse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daudzveidīgs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į</a:t>
                      </a:r>
                      <a:r>
                        <a:rPr lang="lt-LT" sz="1400" b="1" dirty="0">
                          <a:effectLst/>
                        </a:rPr>
                        <a:t>vairus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 err="1"/>
                        <a:t>contrary</a:t>
                      </a:r>
                      <a:r>
                        <a:rPr lang="lv-LV" sz="1400" b="1" dirty="0"/>
                        <a:t> to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pretēji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p</a:t>
                      </a:r>
                      <a:r>
                        <a:rPr lang="lt-LT" sz="1400" b="1" dirty="0">
                          <a:effectLst/>
                        </a:rPr>
                        <a:t>riešingai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refrain from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atturēties no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s</a:t>
                      </a:r>
                      <a:r>
                        <a:rPr lang="lt-LT" sz="1400" b="1" dirty="0">
                          <a:effectLst/>
                        </a:rPr>
                        <a:t>usilaikyti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obscene  speech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neķītra runa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r>
                        <a:rPr lang="lt-LT" sz="1400" b="1" dirty="0">
                          <a:effectLst/>
                        </a:rPr>
                        <a:t>nepadori</a:t>
                      </a:r>
                      <a:r>
                        <a:rPr lang="lt-LT" sz="1400" b="1" baseline="0" dirty="0">
                          <a:effectLst/>
                        </a:rPr>
                        <a:t> kalba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buse</a:t>
                      </a: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authority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pilnvaru ļaunprātīga izmantošana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p</a:t>
                      </a:r>
                      <a:r>
                        <a:rPr lang="lt-LT" sz="1400" b="1" dirty="0">
                          <a:effectLst/>
                        </a:rPr>
                        <a:t>iktnaudžiavimas valdžia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improper use of position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neatbilstoša amata pilnvaru izmantošana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n</a:t>
                      </a:r>
                      <a:r>
                        <a:rPr lang="lt-LT" sz="1400" b="1" dirty="0">
                          <a:effectLst/>
                        </a:rPr>
                        <a:t>etinkamas padėties naudojimas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A93B38F-326E-4828-B3EF-EA8E8E1EBC39}"/>
              </a:ext>
            </a:extLst>
          </p:cNvPr>
          <p:cNvSpPr txBox="1"/>
          <p:nvPr/>
        </p:nvSpPr>
        <p:spPr>
          <a:xfrm>
            <a:off x="904875" y="353074"/>
            <a:ext cx="7452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CODE OF CONDUCT FOR ALL PERSONS PARTICIPATING IN FRONTEX ACTIVITIES </a:t>
            </a:r>
            <a:endParaRPr lang="lv-LV" b="1" u="sng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F4354F-E192-47D8-BA66-9A4489510D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6181" y="2212981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1C114A-A19B-4778-9F71-E0B223B1B3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6181" y="2619381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A69B9D-F5F2-40DC-B8E5-2B12A25CABC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6181" y="2982630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AF2F65-6F7A-485F-BDBF-D7C5EBDC25F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6181" y="3345879"/>
            <a:ext cx="406400" cy="4064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0592E9-EA8F-4B0F-97E3-50AFB25C879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6684" y="3807802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F345DE-5F69-4783-A699-3895D496634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6684" y="4238620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7F62C0-D013-43CE-A299-B3A4603280F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96852" y="4610851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29339F-B4A5-4B95-B4CD-C1E8387B2B2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96852" y="4879475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F17E1A-3945-49C3-B99F-1A9D74C7290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96852" y="5141178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CEA4BA-8AA2-4D61-9812-0A4E697E3E9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67355" y="552697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0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9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03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10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069318"/>
              </p:ext>
            </p:extLst>
          </p:nvPr>
        </p:nvGraphicFramePr>
        <p:xfrm>
          <a:off x="1164657" y="1944357"/>
          <a:ext cx="9028497" cy="4362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35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+mn-lt"/>
                        </a:rPr>
                        <a:t>unjustified rewards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nepamatota atlīdzība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nepagrįsti</a:t>
                      </a:r>
                      <a:r>
                        <a:rPr lang="lv-LV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apdovanojimai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48">
                <a:tc>
                  <a:txBody>
                    <a:bodyPr/>
                    <a:lstStyle/>
                    <a:p>
                      <a:r>
                        <a:rPr lang="lv-LV" sz="1400" b="1" noProof="0" dirty="0">
                          <a:latin typeface="+mn-lt"/>
                        </a:rPr>
                        <a:t>c</a:t>
                      </a:r>
                      <a:r>
                        <a:rPr lang="en-US" sz="1400" b="1" noProof="0" dirty="0" err="1">
                          <a:latin typeface="+mn-lt"/>
                        </a:rPr>
                        <a:t>onsent</a:t>
                      </a:r>
                      <a:r>
                        <a:rPr lang="en-US" sz="1400" b="1" noProof="0" dirty="0">
                          <a:latin typeface="+mn-lt"/>
                        </a:rPr>
                        <a:t> to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piekrišana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leidimas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+mn-lt"/>
                        </a:rPr>
                        <a:t>consumption of alcohol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alkohola lietošana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a</a:t>
                      </a:r>
                      <a:r>
                        <a:rPr lang="lt-LT" sz="1400" b="1" dirty="0">
                          <a:effectLst/>
                        </a:rPr>
                        <a:t>lkoholio vartojimas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r>
                        <a:rPr lang="lv-LV" sz="1400" dirty="0" err="1"/>
                        <a:t>off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duty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ārpus dienesta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r>
                        <a:rPr lang="lt-LT" sz="1400" b="1" dirty="0">
                          <a:effectLst/>
                        </a:rPr>
                        <a:t>ne tarnyboje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soliciting sexual services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seksuālu pakalpojumu pieprasīšana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p</a:t>
                      </a:r>
                      <a:r>
                        <a:rPr lang="lt-LT" sz="1400" b="1" dirty="0">
                          <a:effectLst/>
                        </a:rPr>
                        <a:t>rašyti seksualinių</a:t>
                      </a:r>
                      <a:r>
                        <a:rPr lang="lt-LT" sz="1400" b="1" baseline="0" dirty="0">
                          <a:effectLst/>
                        </a:rPr>
                        <a:t> paslaugų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err="1"/>
                        <a:t>fairness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and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impartiality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taisnīgums un objektivitāte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t</a:t>
                      </a:r>
                      <a:r>
                        <a:rPr lang="lt-LT" sz="1400" b="1" dirty="0">
                          <a:effectLst/>
                        </a:rPr>
                        <a:t>eisingumas ir nešališkumas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ursuant</a:t>
                      </a: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Saskaņā ar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s</a:t>
                      </a:r>
                      <a:r>
                        <a:rPr lang="lt-LT" sz="1400" b="1" dirty="0">
                          <a:effectLst/>
                        </a:rPr>
                        <a:t>utinkamai su, pagal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necessitate</a:t>
                      </a: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nepieciešams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s</a:t>
                      </a:r>
                      <a:r>
                        <a:rPr lang="lt-LT" sz="1400" b="1" dirty="0">
                          <a:effectLst/>
                        </a:rPr>
                        <a:t>ąlygoti,</a:t>
                      </a:r>
                      <a:r>
                        <a:rPr lang="lt-LT" sz="1400" b="1" baseline="0" dirty="0">
                          <a:effectLst/>
                        </a:rPr>
                        <a:t> sukelti, paraikalauti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 err="1"/>
                        <a:t>legitimate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selfdefence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likumīga pašaizsardzība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t</a:t>
                      </a:r>
                      <a:r>
                        <a:rPr lang="lt-LT" sz="1400" b="1" dirty="0">
                          <a:effectLst/>
                        </a:rPr>
                        <a:t>eisėta</a:t>
                      </a:r>
                      <a:r>
                        <a:rPr lang="lt-LT" sz="1400" b="1" baseline="0" dirty="0">
                          <a:effectLst/>
                        </a:rPr>
                        <a:t> savigyna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occur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notikt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a</a:t>
                      </a:r>
                      <a:r>
                        <a:rPr lang="lt-LT" sz="1400" b="1" dirty="0">
                          <a:effectLst/>
                        </a:rPr>
                        <a:t>tsitikti, įvykti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5B7378F-30B9-4E78-81D2-A4EB81590D4F}"/>
              </a:ext>
            </a:extLst>
          </p:cNvPr>
          <p:cNvSpPr txBox="1"/>
          <p:nvPr/>
        </p:nvSpPr>
        <p:spPr>
          <a:xfrm>
            <a:off x="904875" y="353074"/>
            <a:ext cx="7452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CODE OF CONDUCT FOR ALL PERSONS PARTICIPATING IN FRONTEX ACTIVITIES </a:t>
            </a:r>
            <a:endParaRPr lang="lv-LV" b="1" u="sng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24F568-7E14-4326-8959-6516C6D4E9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6516" y="2205607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A84292-634A-4B2B-8701-480B71962F0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6516" y="2612007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5DA362-28D3-48E0-864C-C06AFA511EA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6516" y="2912556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1ACCF4-AC7A-49A7-9133-F01535D365C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6516" y="3257504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00EE9A-412C-4F0A-B7AF-A176CA76B7F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6516" y="3655402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A655BD-0594-4CA8-9222-F74568D41FD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6348" y="4080284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4890A5-8A7D-491C-9B38-56C9400FCB5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6684" y="4438602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CD8433-87C3-4A65-ACA1-B9E06F9D9DF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6516" y="4768466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2339A8-C766-46D9-A24D-5F9437E5FF1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6684" y="5025236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D7D6C1-43F1-4A85-A047-71E677DA176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6348" y="53268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9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6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76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4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2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61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214368"/>
              </p:ext>
            </p:extLst>
          </p:nvPr>
        </p:nvGraphicFramePr>
        <p:xfrm>
          <a:off x="1164657" y="1944357"/>
          <a:ext cx="9028497" cy="4500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35">
                <a:tc>
                  <a:txBody>
                    <a:bodyPr/>
                    <a:lstStyle/>
                    <a:p>
                      <a:r>
                        <a:rPr lang="lv-LV" sz="1400" dirty="0" err="1"/>
                        <a:t>commit</a:t>
                      </a:r>
                      <a:r>
                        <a:rPr lang="lv-LV" sz="1400" dirty="0"/>
                        <a:t> a </a:t>
                      </a:r>
                      <a:r>
                        <a:rPr lang="lv-LV" sz="1400" dirty="0" err="1"/>
                        <a:t>violation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Izdarīt pārkāpumu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padaryti pažeidimą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48">
                <a:tc>
                  <a:txBody>
                    <a:bodyPr/>
                    <a:lstStyle/>
                    <a:p>
                      <a:r>
                        <a:rPr lang="lv-LV" sz="1400" b="1" noProof="0" dirty="0">
                          <a:latin typeface="+mn-lt"/>
                        </a:rPr>
                        <a:t>w</a:t>
                      </a:r>
                      <a:r>
                        <a:rPr lang="en-US" sz="1400" b="1" noProof="0" dirty="0" err="1">
                          <a:latin typeface="+mn-lt"/>
                        </a:rPr>
                        <a:t>ithout</a:t>
                      </a:r>
                      <a:r>
                        <a:rPr lang="en-US" sz="1400" b="1" noProof="0" dirty="0">
                          <a:latin typeface="+mn-lt"/>
                        </a:rPr>
                        <a:t> prejudice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bez aizspriedumiem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išankstinių nuostatų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+mn-lt"/>
                        </a:rPr>
                        <a:t>immediate</a:t>
                      </a:r>
                    </a:p>
                    <a:p>
                      <a:r>
                        <a:rPr lang="en-US" sz="1400" b="1" noProof="0" dirty="0">
                          <a:latin typeface="+mn-lt"/>
                        </a:rPr>
                        <a:t>measures 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tūlītēji</a:t>
                      </a:r>
                    </a:p>
                    <a:p>
                      <a:r>
                        <a:rPr lang="lv-LV" sz="1400" b="1" dirty="0">
                          <a:latin typeface="+mn-lt"/>
                        </a:rPr>
                        <a:t>pasākumi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n</a:t>
                      </a:r>
                      <a:r>
                        <a:rPr lang="lt-LT" sz="1400" b="1" dirty="0">
                          <a:effectLst/>
                        </a:rPr>
                        <a:t>eatidėliotinos priemonės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400" b="1" dirty="0">
                        <a:latin typeface="+mn-lt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E57221C-33D2-4DC4-880F-69B41B4A2BEC}"/>
              </a:ext>
            </a:extLst>
          </p:cNvPr>
          <p:cNvSpPr txBox="1"/>
          <p:nvPr/>
        </p:nvSpPr>
        <p:spPr>
          <a:xfrm>
            <a:off x="904875" y="548598"/>
            <a:ext cx="7452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CODE OF CONDUCT FOR ALL PERSONS PARTICIPATING IN FRONTEX ACTIVITIES </a:t>
            </a:r>
            <a:endParaRPr lang="lv-LV" b="1" u="sng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CAC6EC-2C88-4ED6-9B10-C5935EF154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16516" y="2197931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D5E28A-2A8B-4104-8E16-21F7A7661FB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16516" y="2622813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B18F1F-EF11-4DDC-BA02-84006862A1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16516" y="3022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657</Words>
  <Application>Microsoft Office PowerPoint</Application>
  <PresentationFormat>Widescreen</PresentationFormat>
  <Paragraphs>204</Paragraphs>
  <Slides>6</Slides>
  <Notes>0</Notes>
  <HiddenSlides>0</HiddenSlides>
  <MMClips>53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Žukova</dc:creator>
  <cp:lastModifiedBy>Mārtiņš Spridzāns</cp:lastModifiedBy>
  <cp:revision>60</cp:revision>
  <dcterms:created xsi:type="dcterms:W3CDTF">2020-07-24T11:42:56Z</dcterms:created>
  <dcterms:modified xsi:type="dcterms:W3CDTF">2020-12-10T10:42:55Z</dcterms:modified>
</cp:coreProperties>
</file>