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58" d="100"/>
          <a:sy n="58" d="100"/>
        </p:scale>
        <p:origin x="6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443E9ABB-BD0C-4201-8AA4-3B19FAB9A4E0}" type="datetimeFigureOut">
              <a:rPr lang="lv-LV" smtClean="0"/>
              <a:t>26.07.2021</a:t>
            </a:fld>
            <a:endParaRPr lang="lv-LV"/>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lv-LV"/>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258430D-8BAF-4B0E-B572-381049486C02}" type="slidenum">
              <a:rPr lang="lv-LV" smtClean="0"/>
              <a:t>‹#›</a:t>
            </a:fld>
            <a:endParaRPr lang="lv-LV"/>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1151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E9ABB-BD0C-4201-8AA4-3B19FAB9A4E0}" type="datetimeFigureOut">
              <a:rPr lang="lv-LV" smtClean="0"/>
              <a:t>26.07.2021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3494609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E9ABB-BD0C-4201-8AA4-3B19FAB9A4E0}" type="datetimeFigureOut">
              <a:rPr lang="lv-LV" smtClean="0"/>
              <a:t>26.07.2021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2886310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E9ABB-BD0C-4201-8AA4-3B19FAB9A4E0}" type="datetimeFigureOut">
              <a:rPr lang="lv-LV" smtClean="0"/>
              <a:t>26.07.2021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2945366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3E9ABB-BD0C-4201-8AA4-3B19FAB9A4E0}" type="datetimeFigureOut">
              <a:rPr lang="lv-LV" smtClean="0"/>
              <a:t>26.07.2021</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258430D-8BAF-4B0E-B572-381049486C02}" type="slidenum">
              <a:rPr lang="lv-LV" smtClean="0"/>
              <a:t>‹#›</a:t>
            </a:fld>
            <a:endParaRPr lang="lv-LV"/>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4546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3E9ABB-BD0C-4201-8AA4-3B19FAB9A4E0}" type="datetimeFigureOut">
              <a:rPr lang="lv-LV" smtClean="0"/>
              <a:t>26.07.2021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150278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3E9ABB-BD0C-4201-8AA4-3B19FAB9A4E0}" type="datetimeFigureOut">
              <a:rPr lang="lv-LV" smtClean="0"/>
              <a:t>26.07.2021</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1025735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3E9ABB-BD0C-4201-8AA4-3B19FAB9A4E0}" type="datetimeFigureOut">
              <a:rPr lang="lv-LV" smtClean="0"/>
              <a:t>26.07.2021</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4191286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3E9ABB-BD0C-4201-8AA4-3B19FAB9A4E0}" type="datetimeFigureOut">
              <a:rPr lang="lv-LV" smtClean="0"/>
              <a:t>26.07.2021</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2355929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3E9ABB-BD0C-4201-8AA4-3B19FAB9A4E0}" type="datetimeFigureOut">
              <a:rPr lang="lv-LV" smtClean="0"/>
              <a:t>26.07.2021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2989269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3E9ABB-BD0C-4201-8AA4-3B19FAB9A4E0}" type="datetimeFigureOut">
              <a:rPr lang="lv-LV" smtClean="0"/>
              <a:t>26.07.2021</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258430D-8BAF-4B0E-B572-381049486C02}" type="slidenum">
              <a:rPr lang="lv-LV" smtClean="0"/>
              <a:t>‹#›</a:t>
            </a:fld>
            <a:endParaRPr lang="lv-LV"/>
          </a:p>
        </p:txBody>
      </p:sp>
    </p:spTree>
    <p:extLst>
      <p:ext uri="{BB962C8B-B14F-4D97-AF65-F5344CB8AC3E}">
        <p14:creationId xmlns:p14="http://schemas.microsoft.com/office/powerpoint/2010/main" val="3906878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43E9ABB-BD0C-4201-8AA4-3B19FAB9A4E0}" type="datetimeFigureOut">
              <a:rPr lang="lv-LV" smtClean="0"/>
              <a:t>26.07.2021</a:t>
            </a:fld>
            <a:endParaRPr lang="lv-LV"/>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lv-LV"/>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258430D-8BAF-4B0E-B572-381049486C02}" type="slidenum">
              <a:rPr lang="lv-LV" smtClean="0"/>
              <a:t>‹#›</a:t>
            </a:fld>
            <a:endParaRPr lang="lv-LV"/>
          </a:p>
        </p:txBody>
      </p:sp>
    </p:spTree>
    <p:extLst>
      <p:ext uri="{BB962C8B-B14F-4D97-AF65-F5344CB8AC3E}">
        <p14:creationId xmlns:p14="http://schemas.microsoft.com/office/powerpoint/2010/main" val="383019938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likumi.lv/ta/jaunakie/stajas-speka/2019/04/10/"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eur-lex.europa.eu/eli/reg_impl/2015/2403/oj/?locale=LV"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eur-lex.europa.eu/eli/reg_impl/2015/2403/oj/?locale=LV"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likumi.lv/ta/id/305818#p6" TargetMode="External"/><Relationship Id="rId2" Type="http://schemas.openxmlformats.org/officeDocument/2006/relationships/hyperlink" Target="https://likumi.lv/ta/id/305818#p5"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eur-lex.europa.eu/eli/reg_impl/2015/2403/oj/?locale=LV"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likumi.lv/ta/id/88966-kriminallikums#p58" TargetMode="External"/><Relationship Id="rId2" Type="http://schemas.openxmlformats.org/officeDocument/2006/relationships/hyperlink" Target="https://likumi.lv/ta/id/88966-kriminallikums" TargetMode="External"/><Relationship Id="rId1" Type="http://schemas.openxmlformats.org/officeDocument/2006/relationships/slideLayout" Target="../slideLayouts/slideLayout2.xml"/><Relationship Id="rId5" Type="http://schemas.openxmlformats.org/officeDocument/2006/relationships/hyperlink" Target="https://likumi.lv/ta/id/88966-kriminallikums#p59" TargetMode="External"/><Relationship Id="rId4" Type="http://schemas.openxmlformats.org/officeDocument/2006/relationships/hyperlink" Target="https://likumi.lv/ta/id/88966-kriminallikums#p58.1"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http://eur-lex.europa.eu/eli/reg_impl/2015/2403/oj/?locale=LV"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s://likumi.lv/ta/id/55567-administrativa-procesa-likums"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likumi.lv/ta/id/305818#p99" TargetMode="External"/><Relationship Id="rId2" Type="http://schemas.openxmlformats.org/officeDocument/2006/relationships/hyperlink" Target="https://likumi.lv/ta/id/305818#p98" TargetMode="External"/><Relationship Id="rId1" Type="http://schemas.openxmlformats.org/officeDocument/2006/relationships/slideLayout" Target="../slideLayouts/slideLayout2.xml"/><Relationship Id="rId6" Type="http://schemas.openxmlformats.org/officeDocument/2006/relationships/hyperlink" Target="https://likumi.lv/ta/id/305818#p102" TargetMode="External"/><Relationship Id="rId5" Type="http://schemas.openxmlformats.org/officeDocument/2006/relationships/hyperlink" Target="https://likumi.lv/ta/id/305818#p101" TargetMode="External"/><Relationship Id="rId4" Type="http://schemas.openxmlformats.org/officeDocument/2006/relationships/hyperlink" Target="https://likumi.lv/ta/id/305818#p100"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A642E1-FD43-42EC-9C3B-7225E01C8C4D}"/>
              </a:ext>
            </a:extLst>
          </p:cNvPr>
          <p:cNvSpPr>
            <a:spLocks noGrp="1"/>
          </p:cNvSpPr>
          <p:nvPr>
            <p:ph type="ctrTitle"/>
          </p:nvPr>
        </p:nvSpPr>
        <p:spPr>
          <a:xfrm>
            <a:off x="900333" y="1122363"/>
            <a:ext cx="10283482" cy="3168284"/>
          </a:xfrm>
        </p:spPr>
        <p:txBody>
          <a:bodyPr>
            <a:noAutofit/>
          </a:bodyPr>
          <a:lstStyle/>
          <a:p>
            <a:r>
              <a:rPr lang="lv-LV" sz="8800" b="1" dirty="0">
                <a:latin typeface="Arial Black" panose="020B0A04020102020204" pitchFamily="34" charset="0"/>
              </a:rPr>
              <a:t>Ieroču aprites likums</a:t>
            </a:r>
          </a:p>
        </p:txBody>
      </p:sp>
    </p:spTree>
    <p:extLst>
      <p:ext uri="{BB962C8B-B14F-4D97-AF65-F5344CB8AC3E}">
        <p14:creationId xmlns:p14="http://schemas.microsoft.com/office/powerpoint/2010/main" val="2193433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6178A5-0E56-40B4-BBC0-B0E36F7821B1}"/>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24049C55-CBD6-4BC5-B754-1F42AF6F64EC}"/>
              </a:ext>
            </a:extLst>
          </p:cNvPr>
          <p:cNvSpPr>
            <a:spLocks noGrp="1"/>
          </p:cNvSpPr>
          <p:nvPr>
            <p:ph idx="1"/>
          </p:nvPr>
        </p:nvSpPr>
        <p:spPr>
          <a:xfrm>
            <a:off x="838200" y="2266122"/>
            <a:ext cx="10515600" cy="3910840"/>
          </a:xfrm>
        </p:spPr>
        <p:txBody>
          <a:bodyPr/>
          <a:lstStyle/>
          <a:p>
            <a:pPr marL="0" indent="0" algn="just">
              <a:buNone/>
            </a:pPr>
            <a:r>
              <a:rPr lang="lv-LV" b="1" i="0" dirty="0">
                <a:solidFill>
                  <a:srgbClr val="414142"/>
                </a:solidFill>
                <a:effectLst/>
                <a:latin typeface="Arial" panose="020B0604020202020204" pitchFamily="34" charset="0"/>
              </a:rPr>
              <a:t>Gāzes ierocis un signālierocis </a:t>
            </a:r>
            <a:r>
              <a:rPr lang="lv-LV" b="0" i="0" dirty="0">
                <a:solidFill>
                  <a:srgbClr val="414142"/>
                </a:solidFill>
                <a:effectLst/>
                <a:latin typeface="Arial" panose="020B0604020202020204" pitchFamily="34" charset="0"/>
              </a:rPr>
              <a:t>—</a:t>
            </a:r>
            <a:r>
              <a:rPr lang="lv-LV" b="1" i="0" dirty="0">
                <a:solidFill>
                  <a:srgbClr val="414142"/>
                </a:solidFill>
                <a:effectLst/>
                <a:latin typeface="Arial" panose="020B0604020202020204" pitchFamily="34" charset="0"/>
              </a:rPr>
              <a:t> </a:t>
            </a:r>
            <a:r>
              <a:rPr lang="lv-LV" b="0" i="0" dirty="0">
                <a:solidFill>
                  <a:srgbClr val="414142"/>
                </a:solidFill>
                <a:effectLst/>
                <a:latin typeface="Arial" panose="020B0604020202020204" pitchFamily="34" charset="0"/>
              </a:rPr>
              <a:t>ierīce ar patrontelpu, kas paredzēta vienīgi salūtpatronu, kairinošu vielu, citu aktīvu vielu vai pirotehniskas signālmunīcijas izšaušanai.</a:t>
            </a:r>
            <a:endParaRPr lang="lv-LV" dirty="0"/>
          </a:p>
        </p:txBody>
      </p:sp>
    </p:spTree>
    <p:extLst>
      <p:ext uri="{BB962C8B-B14F-4D97-AF65-F5344CB8AC3E}">
        <p14:creationId xmlns:p14="http://schemas.microsoft.com/office/powerpoint/2010/main" val="1526465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37D3A3-8D11-4F0A-84B7-1BBF9ECC8902}"/>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D3D8059F-ADFB-410C-AD64-FA9BD28B30E2}"/>
              </a:ext>
            </a:extLst>
          </p:cNvPr>
          <p:cNvSpPr>
            <a:spLocks noGrp="1"/>
          </p:cNvSpPr>
          <p:nvPr>
            <p:ph idx="1"/>
          </p:nvPr>
        </p:nvSpPr>
        <p:spPr/>
        <p:txBody>
          <a:bodyPr/>
          <a:lstStyle/>
          <a:p>
            <a:pPr marL="0" indent="0">
              <a:buNone/>
            </a:pPr>
            <a:r>
              <a:rPr lang="lv-LV" b="1" i="0" dirty="0">
                <a:solidFill>
                  <a:srgbClr val="414142"/>
                </a:solidFill>
                <a:effectLst/>
                <a:latin typeface="Arial" panose="020B0604020202020204" pitchFamily="34" charset="0"/>
              </a:rPr>
              <a:t>Glabāšana</a:t>
            </a:r>
            <a:r>
              <a:rPr lang="lv-LV" b="0" i="0" dirty="0">
                <a:solidFill>
                  <a:srgbClr val="414142"/>
                </a:solidFill>
                <a:effectLst/>
                <a:latin typeface="Arial" panose="020B0604020202020204" pitchFamily="34" charset="0"/>
              </a:rPr>
              <a:t> — ieroču, munīcijas, to sastāvdaļu un speciālo līdzekļu turēšana atļautā vietā, ievērojot noteiktās drošības prasības.</a:t>
            </a:r>
            <a:endParaRPr lang="lv-LV" dirty="0"/>
          </a:p>
        </p:txBody>
      </p:sp>
    </p:spTree>
    <p:extLst>
      <p:ext uri="{BB962C8B-B14F-4D97-AF65-F5344CB8AC3E}">
        <p14:creationId xmlns:p14="http://schemas.microsoft.com/office/powerpoint/2010/main" val="1082031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C55FCE-B2CD-4FD0-B552-E09F9647F733}"/>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C38B541C-857E-4207-9C35-E866C23E54FB}"/>
              </a:ext>
            </a:extLst>
          </p:cNvPr>
          <p:cNvSpPr>
            <a:spLocks noGrp="1"/>
          </p:cNvSpPr>
          <p:nvPr>
            <p:ph idx="1"/>
          </p:nvPr>
        </p:nvSpPr>
        <p:spPr/>
        <p:txBody>
          <a:bodyPr/>
          <a:lstStyle/>
          <a:p>
            <a:pPr marL="0" indent="0" algn="just">
              <a:buNone/>
            </a:pPr>
            <a:r>
              <a:rPr lang="lv-LV" b="1" dirty="0">
                <a:solidFill>
                  <a:srgbClr val="414142"/>
                </a:solidFill>
                <a:latin typeface="Arial" panose="020B0604020202020204" pitchFamily="34" charset="0"/>
              </a:rPr>
              <a:t>G</a:t>
            </a:r>
            <a:r>
              <a:rPr lang="lv-LV" b="1" i="0" dirty="0">
                <a:solidFill>
                  <a:srgbClr val="414142"/>
                </a:solidFill>
                <a:effectLst/>
                <a:latin typeface="Arial" panose="020B0604020202020204" pitchFamily="34" charset="0"/>
              </a:rPr>
              <a:t>ludstobra šaujamierocis</a:t>
            </a:r>
            <a:r>
              <a:rPr lang="lv-LV" b="0" i="0" dirty="0">
                <a:solidFill>
                  <a:srgbClr val="414142"/>
                </a:solidFill>
                <a:effectLst/>
                <a:latin typeface="Arial" panose="020B0604020202020204" pitchFamily="34" charset="0"/>
              </a:rPr>
              <a:t> — šaujamierocis, kuram ir gludas vismaz divas trešdaļas no stobra urbuma garuma, skaitot no patrontelpas</a:t>
            </a:r>
            <a:endParaRPr lang="lv-LV" dirty="0"/>
          </a:p>
        </p:txBody>
      </p:sp>
    </p:spTree>
    <p:extLst>
      <p:ext uri="{BB962C8B-B14F-4D97-AF65-F5344CB8AC3E}">
        <p14:creationId xmlns:p14="http://schemas.microsoft.com/office/powerpoint/2010/main" val="995373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6FDC6D-FAF0-4FE1-BE03-236A7088ADA0}"/>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00068C43-EE27-44A1-9BDD-F0D7F922B3E0}"/>
              </a:ext>
            </a:extLst>
          </p:cNvPr>
          <p:cNvSpPr>
            <a:spLocks noGrp="1"/>
          </p:cNvSpPr>
          <p:nvPr>
            <p:ph idx="1"/>
          </p:nvPr>
        </p:nvSpPr>
        <p:spPr>
          <a:xfrm>
            <a:off x="838200" y="2358887"/>
            <a:ext cx="10515600" cy="3818076"/>
          </a:xfrm>
        </p:spPr>
        <p:txBody>
          <a:bodyPr/>
          <a:lstStyle/>
          <a:p>
            <a:pPr marL="0" indent="0" algn="just">
              <a:buNone/>
            </a:pPr>
            <a:r>
              <a:rPr lang="lv-LV" b="1" dirty="0">
                <a:solidFill>
                  <a:srgbClr val="414142"/>
                </a:solidFill>
                <a:latin typeface="Arial" panose="020B0604020202020204" pitchFamily="34" charset="0"/>
              </a:rPr>
              <a:t>I</a:t>
            </a:r>
            <a:r>
              <a:rPr lang="lv-LV" b="1" i="0" dirty="0">
                <a:solidFill>
                  <a:srgbClr val="414142"/>
                </a:solidFill>
                <a:effectLst/>
                <a:latin typeface="Arial" panose="020B0604020202020204" pitchFamily="34" charset="0"/>
              </a:rPr>
              <a:t>erocis</a:t>
            </a:r>
            <a:r>
              <a:rPr lang="lv-LV" b="0" i="0" dirty="0">
                <a:solidFill>
                  <a:srgbClr val="414142"/>
                </a:solidFill>
                <a:effectLst/>
                <a:latin typeface="Arial" panose="020B0604020202020204" pitchFamily="34" charset="0"/>
              </a:rPr>
              <a:t> — priekšmets vai mehānisms, kas speciāli radīts dzīvu vai nedzīvu mērķu iznīcināšanai vai bojāšanai vai arī salūtpatronu, kairinošu vielu, citu aktīvu vielu vai pirotehniskas signālmunīcijas izšaušanai</a:t>
            </a:r>
            <a:endParaRPr lang="lv-LV" dirty="0"/>
          </a:p>
        </p:txBody>
      </p:sp>
    </p:spTree>
    <p:extLst>
      <p:ext uri="{BB962C8B-B14F-4D97-AF65-F5344CB8AC3E}">
        <p14:creationId xmlns:p14="http://schemas.microsoft.com/office/powerpoint/2010/main" val="1311568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D939FB-9EDF-4C36-9CD8-7A08EB05FC49}"/>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9A3E60C7-43FF-4179-8EDE-0A00137F52A5}"/>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Ieroča dezaktivēšana</a:t>
            </a:r>
            <a:r>
              <a:rPr lang="lv-LV" b="0" i="0" dirty="0">
                <a:solidFill>
                  <a:srgbClr val="414142"/>
                </a:solidFill>
                <a:effectLst/>
                <a:latin typeface="Arial" panose="020B0604020202020204" pitchFamily="34" charset="0"/>
              </a:rPr>
              <a:t> — šaujamieroča padarīšana par nederīgu šāviena izdarīšanai tā, ka visas šaujamieroča būtiskās sastāvdaļas ir kļuvušas neatgriezeniski nelietojamas un nav noņemamas, aizvietojamas vai maināmas tā, ka tas ļautu šaujamieroci jebkādā veidā padarīt derīgu šaušanai, vai lielas enerģijas pneimatiskā ieroča padarīšana par nederīgu šāviena izdarīšanai.</a:t>
            </a:r>
            <a:endParaRPr lang="lv-LV" dirty="0"/>
          </a:p>
        </p:txBody>
      </p:sp>
    </p:spTree>
    <p:extLst>
      <p:ext uri="{BB962C8B-B14F-4D97-AF65-F5344CB8AC3E}">
        <p14:creationId xmlns:p14="http://schemas.microsoft.com/office/powerpoint/2010/main" val="136678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A59145-E77B-49FC-B804-0DF845AA3887}"/>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6696699D-474C-4934-A2CF-CBBE118AA61D}"/>
              </a:ext>
            </a:extLst>
          </p:cNvPr>
          <p:cNvSpPr>
            <a:spLocks noGrp="1"/>
          </p:cNvSpPr>
          <p:nvPr>
            <p:ph idx="1"/>
          </p:nvPr>
        </p:nvSpPr>
        <p:spPr/>
        <p:txBody>
          <a:bodyPr/>
          <a:lstStyle/>
          <a:p>
            <a:pPr marL="0" indent="0" algn="just">
              <a:buNone/>
            </a:pPr>
            <a:r>
              <a:rPr lang="lv-LV" b="1" dirty="0">
                <a:solidFill>
                  <a:srgbClr val="414142"/>
                </a:solidFill>
                <a:latin typeface="Arial" panose="020B0604020202020204" pitchFamily="34" charset="0"/>
              </a:rPr>
              <a:t>I</a:t>
            </a:r>
            <a:r>
              <a:rPr lang="lv-LV" b="1" i="0" dirty="0">
                <a:solidFill>
                  <a:srgbClr val="414142"/>
                </a:solidFill>
                <a:effectLst/>
                <a:latin typeface="Arial" panose="020B0604020202020204" pitchFamily="34" charset="0"/>
              </a:rPr>
              <a:t>eroča pārvadāšana</a:t>
            </a:r>
            <a:r>
              <a:rPr lang="lv-LV" b="0" i="0" dirty="0">
                <a:solidFill>
                  <a:srgbClr val="414142"/>
                </a:solidFill>
                <a:effectLst/>
                <a:latin typeface="Arial" panose="020B0604020202020204" pitchFamily="34" charset="0"/>
              </a:rPr>
              <a:t> — nepielādēta un atsevišķi no munīcijas iesaiņota ieroča pārvadāšana, pārnēsāšana vai citāda pārvietošana sev līdzi tādā veidā, ka tā pielietošana nav iespējama</a:t>
            </a:r>
            <a:endParaRPr lang="lv-LV" dirty="0"/>
          </a:p>
        </p:txBody>
      </p:sp>
    </p:spTree>
    <p:extLst>
      <p:ext uri="{BB962C8B-B14F-4D97-AF65-F5344CB8AC3E}">
        <p14:creationId xmlns:p14="http://schemas.microsoft.com/office/powerpoint/2010/main" val="4037438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9B6FCB-2295-49B0-89B1-7439F3566334}"/>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F9EC113B-12F9-4084-9E86-9257385EFF5B}"/>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Īsstobra šaujamierocis</a:t>
            </a:r>
            <a:r>
              <a:rPr lang="lv-LV" b="0" i="0" dirty="0">
                <a:solidFill>
                  <a:srgbClr val="414142"/>
                </a:solidFill>
                <a:effectLst/>
                <a:latin typeface="Arial" panose="020B0604020202020204" pitchFamily="34" charset="0"/>
              </a:rPr>
              <a:t> — šaujamierocis, kura stobra garums nepārsniedz 300 milimetrus vai kura kopējais garums nepārsniedz 600 milimetrus.</a:t>
            </a:r>
            <a:endParaRPr lang="lv-LV" dirty="0"/>
          </a:p>
        </p:txBody>
      </p:sp>
    </p:spTree>
    <p:extLst>
      <p:ext uri="{BB962C8B-B14F-4D97-AF65-F5344CB8AC3E}">
        <p14:creationId xmlns:p14="http://schemas.microsoft.com/office/powerpoint/2010/main" val="1814859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840926-7DD1-4AEE-8B4B-EE9BD93D70C4}"/>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CB48C787-7315-44DD-A900-2AFCB6ECBF4F}"/>
              </a:ext>
            </a:extLst>
          </p:cNvPr>
          <p:cNvSpPr>
            <a:spLocks noGrp="1"/>
          </p:cNvSpPr>
          <p:nvPr>
            <p:ph idx="1"/>
          </p:nvPr>
        </p:nvSpPr>
        <p:spPr/>
        <p:txBody>
          <a:bodyPr/>
          <a:lstStyle/>
          <a:p>
            <a:pPr marL="0" indent="0">
              <a:buNone/>
            </a:pPr>
            <a:r>
              <a:rPr lang="lv-LV" b="1" i="0" dirty="0">
                <a:solidFill>
                  <a:srgbClr val="414142"/>
                </a:solidFill>
                <a:effectLst/>
                <a:latin typeface="Arial" panose="020B0604020202020204" pitchFamily="34" charset="0"/>
              </a:rPr>
              <a:t>Kalibrs</a:t>
            </a:r>
            <a:r>
              <a:rPr lang="lv-LV" b="0" i="0" dirty="0">
                <a:solidFill>
                  <a:srgbClr val="414142"/>
                </a:solidFill>
                <a:effectLst/>
                <a:latin typeface="Arial" panose="020B0604020202020204" pitchFamily="34" charset="0"/>
              </a:rPr>
              <a:t> — šaujamieroča stobra iekšējais diametrs, šāviņa vai čaulas nosacītais izmērs</a:t>
            </a:r>
            <a:endParaRPr lang="lv-LV" dirty="0"/>
          </a:p>
        </p:txBody>
      </p:sp>
    </p:spTree>
    <p:extLst>
      <p:ext uri="{BB962C8B-B14F-4D97-AF65-F5344CB8AC3E}">
        <p14:creationId xmlns:p14="http://schemas.microsoft.com/office/powerpoint/2010/main" val="26938774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B4DB25-8653-46AC-AA48-D9BEFCE72E54}"/>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313A8221-B240-4768-AAD8-3BE783DD3829}"/>
              </a:ext>
            </a:extLst>
          </p:cNvPr>
          <p:cNvSpPr>
            <a:spLocks noGrp="1"/>
          </p:cNvSpPr>
          <p:nvPr>
            <p:ph idx="1"/>
          </p:nvPr>
        </p:nvSpPr>
        <p:spPr>
          <a:xfrm>
            <a:off x="838200" y="2067339"/>
            <a:ext cx="10515600" cy="4109624"/>
          </a:xfrm>
        </p:spPr>
        <p:txBody>
          <a:bodyPr/>
          <a:lstStyle/>
          <a:p>
            <a:pPr marL="0" indent="0" algn="just">
              <a:buNone/>
            </a:pPr>
            <a:r>
              <a:rPr lang="lv-LV" b="1" i="0" dirty="0">
                <a:solidFill>
                  <a:srgbClr val="414142"/>
                </a:solidFill>
                <a:effectLst/>
                <a:latin typeface="Arial" panose="020B0604020202020204" pitchFamily="34" charset="0"/>
              </a:rPr>
              <a:t>Lielas enerģijas pneimatiskais ierocis</a:t>
            </a:r>
            <a:r>
              <a:rPr lang="lv-LV" b="0" i="0" dirty="0">
                <a:solidFill>
                  <a:srgbClr val="414142"/>
                </a:solidFill>
                <a:effectLst/>
                <a:latin typeface="Arial" panose="020B0604020202020204" pitchFamily="34" charset="0"/>
              </a:rPr>
              <a:t> — pneimatiskais ierocis, kura šāviņa sākumenerģija ir lielāka par 12 džouliem.</a:t>
            </a:r>
          </a:p>
          <a:p>
            <a:pPr marL="0" indent="0" algn="just">
              <a:buNone/>
            </a:pPr>
            <a:endParaRPr lang="lv-LV" dirty="0">
              <a:solidFill>
                <a:srgbClr val="414142"/>
              </a:solidFill>
              <a:latin typeface="Arial" panose="020B0604020202020204" pitchFamily="34" charset="0"/>
            </a:endParaRPr>
          </a:p>
          <a:p>
            <a:pPr marL="0" indent="0" algn="just">
              <a:buNone/>
            </a:pPr>
            <a:r>
              <a:rPr lang="lv-LV" b="1" i="0" dirty="0">
                <a:solidFill>
                  <a:srgbClr val="414142"/>
                </a:solidFill>
                <a:effectLst/>
                <a:latin typeface="Arial" panose="020B0604020202020204" pitchFamily="34" charset="0"/>
              </a:rPr>
              <a:t>Mazas enerģijas pneimatiskais ierocis</a:t>
            </a:r>
            <a:r>
              <a:rPr lang="lv-LV" b="0" i="0" dirty="0">
                <a:solidFill>
                  <a:srgbClr val="414142"/>
                </a:solidFill>
                <a:effectLst/>
                <a:latin typeface="Arial" panose="020B0604020202020204" pitchFamily="34" charset="0"/>
              </a:rPr>
              <a:t> — pneimatiskais ierocis, kura šāviņa sākumenerģija nepārsniedz 12 džoulus.</a:t>
            </a:r>
            <a:endParaRPr lang="lv-LV" dirty="0"/>
          </a:p>
        </p:txBody>
      </p:sp>
    </p:spTree>
    <p:extLst>
      <p:ext uri="{BB962C8B-B14F-4D97-AF65-F5344CB8AC3E}">
        <p14:creationId xmlns:p14="http://schemas.microsoft.com/office/powerpoint/2010/main" val="17383568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17DF43-7E28-4D3B-8D2D-0A23A3DCCC2C}"/>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18885C84-7274-4AE0-B827-33D828DE1041}"/>
              </a:ext>
            </a:extLst>
          </p:cNvPr>
          <p:cNvSpPr>
            <a:spLocks noGrp="1"/>
          </p:cNvSpPr>
          <p:nvPr>
            <p:ph idx="1"/>
          </p:nvPr>
        </p:nvSpPr>
        <p:spPr>
          <a:xfrm>
            <a:off x="838200" y="2292625"/>
            <a:ext cx="10515600" cy="3884337"/>
          </a:xfrm>
        </p:spPr>
        <p:txBody>
          <a:bodyPr/>
          <a:lstStyle/>
          <a:p>
            <a:pPr marL="0" indent="0" algn="just">
              <a:buNone/>
            </a:pPr>
            <a:r>
              <a:rPr lang="lv-LV" b="1" i="0" dirty="0">
                <a:solidFill>
                  <a:srgbClr val="414142"/>
                </a:solidFill>
                <a:effectLst/>
                <a:latin typeface="Arial" panose="020B0604020202020204" pitchFamily="34" charset="0"/>
              </a:rPr>
              <a:t>Militārais ierocis un speciālais līdzeklis</a:t>
            </a:r>
            <a:r>
              <a:rPr lang="lv-LV" b="0" i="0" dirty="0">
                <a:solidFill>
                  <a:srgbClr val="414142"/>
                </a:solidFill>
                <a:effectLst/>
                <a:latin typeface="Arial" panose="020B0604020202020204" pitchFamily="34" charset="0"/>
              </a:rPr>
              <a:t> — speciāli militārajām vajadzībām ražots ierocis un speciālais līdzeklis, kas iekļauts Eiropas Savienības Kopējā militāro preču sarakstā un paredzēts dzīvu vai nedzīvu mērķu iznīcināšanai vai bojāšanai, kā arī šā ieroča un speciālā līdzekļa munīcija, sastāvdaļas un palīgierīces.</a:t>
            </a:r>
            <a:endParaRPr lang="lv-LV" dirty="0"/>
          </a:p>
        </p:txBody>
      </p:sp>
    </p:spTree>
    <p:extLst>
      <p:ext uri="{BB962C8B-B14F-4D97-AF65-F5344CB8AC3E}">
        <p14:creationId xmlns:p14="http://schemas.microsoft.com/office/powerpoint/2010/main" val="3348985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C1EB9E3-AB65-4334-A2B1-9B3756451C89}"/>
              </a:ext>
            </a:extLst>
          </p:cNvPr>
          <p:cNvSpPr>
            <a:spLocks noGrp="1"/>
          </p:cNvSpPr>
          <p:nvPr>
            <p:ph idx="1"/>
          </p:nvPr>
        </p:nvSpPr>
        <p:spPr>
          <a:xfrm>
            <a:off x="838200" y="1974574"/>
            <a:ext cx="10515600" cy="4202389"/>
          </a:xfrm>
        </p:spPr>
        <p:txBody>
          <a:bodyPr>
            <a:normAutofit/>
          </a:bodyPr>
          <a:lstStyle/>
          <a:p>
            <a:pPr marL="0" indent="0">
              <a:buNone/>
            </a:pPr>
            <a:r>
              <a:rPr lang="lv-LV" sz="4800" b="0" i="0" u="sng" dirty="0">
                <a:effectLst/>
                <a:latin typeface="Arial" panose="020B0604020202020204" pitchFamily="34" charset="0"/>
              </a:rPr>
              <a:t>Pieņemts: 14.03.2019.</a:t>
            </a:r>
          </a:p>
          <a:p>
            <a:pPr marL="0" indent="0">
              <a:buNone/>
            </a:pPr>
            <a:endParaRPr lang="lv-LV" sz="4800" b="0" i="0" u="sng" dirty="0">
              <a:effectLst/>
              <a:latin typeface="Arial" panose="020B0604020202020204" pitchFamily="34" charset="0"/>
            </a:endParaRPr>
          </a:p>
          <a:p>
            <a:pPr marL="0" indent="0">
              <a:buNone/>
            </a:pPr>
            <a:r>
              <a:rPr lang="lv-LV" sz="4800" b="0" i="0" u="sng" dirty="0">
                <a:effectLst/>
                <a:latin typeface="Arial" panose="020B0604020202020204" pitchFamily="34" charset="0"/>
              </a:rPr>
              <a:t>Stājies spēkā: </a:t>
            </a:r>
            <a:r>
              <a:rPr lang="lv-LV" sz="4800" b="0" i="0" u="sng" strike="noStrike" dirty="0">
                <a:effectLst/>
                <a:latin typeface="Arial" panose="020B0604020202020204" pitchFamily="34" charset="0"/>
                <a:hlinkClick r:id="rId2">
                  <a:extLst>
                    <a:ext uri="{A12FA001-AC4F-418D-AE19-62706E023703}">
                      <ahyp:hlinkClr xmlns:ahyp="http://schemas.microsoft.com/office/drawing/2018/hyperlinkcolor" xmlns="" val="tx"/>
                    </a:ext>
                  </a:extLst>
                </a:hlinkClick>
              </a:rPr>
              <a:t>10.04.2019.</a:t>
            </a:r>
            <a:endParaRPr lang="lv-LV" sz="4800" u="sng" dirty="0"/>
          </a:p>
        </p:txBody>
      </p:sp>
    </p:spTree>
    <p:extLst>
      <p:ext uri="{BB962C8B-B14F-4D97-AF65-F5344CB8AC3E}">
        <p14:creationId xmlns:p14="http://schemas.microsoft.com/office/powerpoint/2010/main" val="4408856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0C1C71-0CBF-4388-A3DB-E133C6911AD1}"/>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DDB137E6-3A40-4542-8D43-614C8840AC59}"/>
              </a:ext>
            </a:extLst>
          </p:cNvPr>
          <p:cNvSpPr>
            <a:spLocks noGrp="1"/>
          </p:cNvSpPr>
          <p:nvPr>
            <p:ph idx="1"/>
          </p:nvPr>
        </p:nvSpPr>
        <p:spPr>
          <a:xfrm>
            <a:off x="838200" y="2305877"/>
            <a:ext cx="10515600" cy="3871085"/>
          </a:xfrm>
        </p:spPr>
        <p:txBody>
          <a:bodyPr/>
          <a:lstStyle/>
          <a:p>
            <a:pPr marL="0" indent="0">
              <a:buNone/>
            </a:pPr>
            <a:r>
              <a:rPr lang="lv-LV" b="1" dirty="0">
                <a:solidFill>
                  <a:srgbClr val="414142"/>
                </a:solidFill>
                <a:latin typeface="Arial" panose="020B0604020202020204" pitchFamily="34" charset="0"/>
              </a:rPr>
              <a:t>M</a:t>
            </a:r>
            <a:r>
              <a:rPr lang="lv-LV" b="1" i="0" dirty="0">
                <a:solidFill>
                  <a:srgbClr val="414142"/>
                </a:solidFill>
                <a:effectLst/>
                <a:latin typeface="Arial" panose="020B0604020202020204" pitchFamily="34" charset="0"/>
              </a:rPr>
              <a:t>unīcija</a:t>
            </a:r>
            <a:r>
              <a:rPr lang="lv-LV" b="0" i="0" dirty="0">
                <a:solidFill>
                  <a:srgbClr val="414142"/>
                </a:solidFill>
                <a:effectLst/>
                <a:latin typeface="Arial" panose="020B0604020202020204" pitchFamily="34" charset="0"/>
              </a:rPr>
              <a:t> — priekšmeti, kas konstruktīvi izgatavoti šāviena izdarīšanai, izšaujot ar ieroci</a:t>
            </a:r>
            <a:endParaRPr lang="lv-LV" dirty="0"/>
          </a:p>
        </p:txBody>
      </p:sp>
    </p:spTree>
    <p:extLst>
      <p:ext uri="{BB962C8B-B14F-4D97-AF65-F5344CB8AC3E}">
        <p14:creationId xmlns:p14="http://schemas.microsoft.com/office/powerpoint/2010/main" val="2962937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3B8E34-4971-47D9-BB50-B3596240006B}"/>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727B2648-C417-4BCB-8A18-1B8D60E068FA}"/>
              </a:ext>
            </a:extLst>
          </p:cNvPr>
          <p:cNvSpPr>
            <a:spLocks noGrp="1"/>
          </p:cNvSpPr>
          <p:nvPr>
            <p:ph idx="1"/>
          </p:nvPr>
        </p:nvSpPr>
        <p:spPr>
          <a:xfrm>
            <a:off x="357809" y="2438399"/>
            <a:ext cx="11449878" cy="3738563"/>
          </a:xfrm>
        </p:spPr>
        <p:txBody>
          <a:bodyPr/>
          <a:lstStyle/>
          <a:p>
            <a:pPr marL="0" indent="0" algn="just">
              <a:buNone/>
            </a:pPr>
            <a:r>
              <a:rPr lang="lv-LV" b="1" i="0" dirty="0">
                <a:solidFill>
                  <a:srgbClr val="414142"/>
                </a:solidFill>
                <a:effectLst/>
                <a:latin typeface="Arial" panose="020B0604020202020204" pitchFamily="34" charset="0"/>
              </a:rPr>
              <a:t>Patrona</a:t>
            </a:r>
            <a:r>
              <a:rPr lang="lv-LV" b="0" i="0" dirty="0">
                <a:solidFill>
                  <a:srgbClr val="414142"/>
                </a:solidFill>
                <a:effectLst/>
                <a:latin typeface="Arial" panose="020B0604020202020204" pitchFamily="34" charset="0"/>
              </a:rPr>
              <a:t> — šaujamieroča vai gāzes ieroča munīcija (ar šāviņu vai bez tā), kurā vienā veselumā apvienots šaujampulveris vai cits propelents, aizdedzināšanas ierīce (kapsele) un čaula (var nebūt).</a:t>
            </a:r>
            <a:endParaRPr lang="lv-LV" dirty="0"/>
          </a:p>
        </p:txBody>
      </p:sp>
    </p:spTree>
    <p:extLst>
      <p:ext uri="{BB962C8B-B14F-4D97-AF65-F5344CB8AC3E}">
        <p14:creationId xmlns:p14="http://schemas.microsoft.com/office/powerpoint/2010/main" val="812925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320A31-F8ED-4AF0-8D44-41639EEA4C50}"/>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6410EF3E-BD1E-45CB-9E93-AFF9E2B9D063}"/>
              </a:ext>
            </a:extLst>
          </p:cNvPr>
          <p:cNvSpPr>
            <a:spLocks noGrp="1"/>
          </p:cNvSpPr>
          <p:nvPr>
            <p:ph idx="1"/>
          </p:nvPr>
        </p:nvSpPr>
        <p:spPr>
          <a:xfrm>
            <a:off x="838200" y="2637183"/>
            <a:ext cx="10515600" cy="3539780"/>
          </a:xfrm>
        </p:spPr>
        <p:txBody>
          <a:bodyPr/>
          <a:lstStyle/>
          <a:p>
            <a:pPr marL="0" indent="0">
              <a:buNone/>
            </a:pPr>
            <a:r>
              <a:rPr lang="lv-LV" b="1" i="0" dirty="0">
                <a:solidFill>
                  <a:srgbClr val="414142"/>
                </a:solidFill>
                <a:effectLst/>
                <a:latin typeface="Arial" panose="020B0604020202020204" pitchFamily="34" charset="0"/>
              </a:rPr>
              <a:t>Pneimatiskais ierocis</a:t>
            </a:r>
            <a:r>
              <a:rPr lang="lv-LV" b="0" i="0" dirty="0">
                <a:solidFill>
                  <a:srgbClr val="414142"/>
                </a:solidFill>
                <a:effectLst/>
                <a:latin typeface="Arial" panose="020B0604020202020204" pitchFamily="34" charset="0"/>
              </a:rPr>
              <a:t> — ierocis, no kura lodi, bultu vai citu šāviņu izšauj ar saspiestas gāzes palīdzību.</a:t>
            </a:r>
            <a:endParaRPr lang="lv-LV" dirty="0"/>
          </a:p>
        </p:txBody>
      </p:sp>
    </p:spTree>
    <p:extLst>
      <p:ext uri="{BB962C8B-B14F-4D97-AF65-F5344CB8AC3E}">
        <p14:creationId xmlns:p14="http://schemas.microsoft.com/office/powerpoint/2010/main" val="2657959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0FE41-0194-4045-BBA2-A6B15F97FD0F}"/>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CDFAF731-516D-4287-AAD3-3246E50F97A4}"/>
              </a:ext>
            </a:extLst>
          </p:cNvPr>
          <p:cNvSpPr>
            <a:spLocks noGrp="1"/>
          </p:cNvSpPr>
          <p:nvPr>
            <p:ph idx="1"/>
          </p:nvPr>
        </p:nvSpPr>
        <p:spPr>
          <a:xfrm>
            <a:off x="838200" y="2319129"/>
            <a:ext cx="10515600" cy="3857833"/>
          </a:xfrm>
        </p:spPr>
        <p:txBody>
          <a:bodyPr/>
          <a:lstStyle/>
          <a:p>
            <a:pPr marL="0" indent="0" algn="just">
              <a:buNone/>
            </a:pPr>
            <a:r>
              <a:rPr lang="lv-LV" b="1" i="0" dirty="0">
                <a:solidFill>
                  <a:srgbClr val="414142"/>
                </a:solidFill>
                <a:effectLst/>
                <a:latin typeface="Arial" panose="020B0604020202020204" pitchFamily="34" charset="0"/>
              </a:rPr>
              <a:t>Pusautomātiskais šaujamierocis</a:t>
            </a:r>
            <a:r>
              <a:rPr lang="lv-LV" b="0" i="0" dirty="0">
                <a:solidFill>
                  <a:srgbClr val="414142"/>
                </a:solidFill>
                <a:effectLst/>
                <a:latin typeface="Arial" panose="020B0604020202020204" pitchFamily="34" charset="0"/>
              </a:rPr>
              <a:t> — šaujamierocis, kas pēc katra šāviena pats uzlādējas jaunam šāvienam un, ja vienreiz tiek iedarbināts tā palaišanas mehānisms, spēj izdarīt tikai vienu šāvienu.</a:t>
            </a:r>
            <a:endParaRPr lang="lv-LV" dirty="0"/>
          </a:p>
        </p:txBody>
      </p:sp>
    </p:spTree>
    <p:extLst>
      <p:ext uri="{BB962C8B-B14F-4D97-AF65-F5344CB8AC3E}">
        <p14:creationId xmlns:p14="http://schemas.microsoft.com/office/powerpoint/2010/main" val="2097531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8C6EEE-3717-4118-A4B5-FEB921382D14}"/>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82E42133-0237-45D5-B1B9-1DB9A6D4D37E}"/>
              </a:ext>
            </a:extLst>
          </p:cNvPr>
          <p:cNvSpPr>
            <a:spLocks noGrp="1"/>
          </p:cNvSpPr>
          <p:nvPr>
            <p:ph idx="1"/>
          </p:nvPr>
        </p:nvSpPr>
        <p:spPr/>
        <p:txBody>
          <a:bodyPr/>
          <a:lstStyle/>
          <a:p>
            <a:pPr marL="0" indent="0" algn="just">
              <a:buNone/>
            </a:pPr>
            <a:r>
              <a:rPr lang="lv-LV" b="1" dirty="0">
                <a:solidFill>
                  <a:srgbClr val="414142"/>
                </a:solidFill>
                <a:latin typeface="Arial" panose="020B0604020202020204" pitchFamily="34" charset="0"/>
              </a:rPr>
              <a:t>S</a:t>
            </a:r>
            <a:r>
              <a:rPr lang="lv-LV" b="1" i="0" dirty="0">
                <a:solidFill>
                  <a:srgbClr val="414142"/>
                </a:solidFill>
                <a:effectLst/>
                <a:latin typeface="Arial" panose="020B0604020202020204" pitchFamily="34" charset="0"/>
              </a:rPr>
              <a:t>alūtierocis (akustiskais ierocis)</a:t>
            </a:r>
            <a:r>
              <a:rPr lang="lv-LV" b="0" i="0" dirty="0">
                <a:solidFill>
                  <a:srgbClr val="414142"/>
                </a:solidFill>
                <a:effectLst/>
                <a:latin typeface="Arial" panose="020B0604020202020204" pitchFamily="34" charset="0"/>
              </a:rPr>
              <a:t> — šaujamierocis, kas īpaši pārveidots tikai salūtpatronu izšaušanai, lai izmantotu, piemēram, teātra izrādēs, fotosesijās, filmu un televīzijas ierakstos, vēsturisku notikumu uzvedumos un parādēs.</a:t>
            </a:r>
          </a:p>
          <a:p>
            <a:pPr marL="0" indent="0" algn="just">
              <a:buNone/>
            </a:pPr>
            <a:endParaRPr lang="lv-LV" dirty="0">
              <a:solidFill>
                <a:srgbClr val="414142"/>
              </a:solidFill>
              <a:latin typeface="Arial" panose="020B0604020202020204" pitchFamily="34" charset="0"/>
            </a:endParaRPr>
          </a:p>
          <a:p>
            <a:pPr marL="0" indent="0" algn="just">
              <a:buNone/>
            </a:pPr>
            <a:r>
              <a:rPr lang="lv-LV" b="1" i="0" dirty="0">
                <a:solidFill>
                  <a:srgbClr val="414142"/>
                </a:solidFill>
                <a:effectLst/>
                <a:latin typeface="Arial" panose="020B0604020202020204" pitchFamily="34" charset="0"/>
              </a:rPr>
              <a:t>Salūtpatrona</a:t>
            </a:r>
            <a:r>
              <a:rPr lang="lv-LV" b="0" i="0" dirty="0">
                <a:solidFill>
                  <a:srgbClr val="414142"/>
                </a:solidFill>
                <a:effectLst/>
                <a:latin typeface="Arial" panose="020B0604020202020204" pitchFamily="34" charset="0"/>
              </a:rPr>
              <a:t> — patrona, kurai nav šāviņa un kura paredzēta šaušanas imitācijai, salutēšanai vai signāla došanai</a:t>
            </a:r>
            <a:endParaRPr lang="lv-LV" dirty="0"/>
          </a:p>
        </p:txBody>
      </p:sp>
    </p:spTree>
    <p:extLst>
      <p:ext uri="{BB962C8B-B14F-4D97-AF65-F5344CB8AC3E}">
        <p14:creationId xmlns:p14="http://schemas.microsoft.com/office/powerpoint/2010/main" val="230006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53CFCA-E6A7-4F4E-9865-437ACCB13003}"/>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F815B5E4-F405-42F3-937F-41C994317FA8}"/>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Speciālie līdzekļi</a:t>
            </a:r>
            <a:r>
              <a:rPr lang="lv-LV" b="0" i="0" dirty="0">
                <a:solidFill>
                  <a:srgbClr val="414142"/>
                </a:solidFill>
                <a:effectLst/>
                <a:latin typeface="Arial" panose="020B0604020202020204" pitchFamily="34" charset="0"/>
              </a:rPr>
              <a:t> — ķīmiskās vielas, priekšmeti vai mehānismi, kas paredzēti pašaizsardzībai vai sabiedriskās kārtības nodrošināšanai, bet nav ieroči.</a:t>
            </a:r>
            <a:endParaRPr lang="lv-LV" dirty="0"/>
          </a:p>
        </p:txBody>
      </p:sp>
    </p:spTree>
    <p:extLst>
      <p:ext uri="{BB962C8B-B14F-4D97-AF65-F5344CB8AC3E}">
        <p14:creationId xmlns:p14="http://schemas.microsoft.com/office/powerpoint/2010/main" val="24177496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948617-A294-4548-918C-64BD81C52AB6}"/>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9D12FFC4-FB06-4FC9-8512-98B3CE99F6F4}"/>
              </a:ext>
            </a:extLst>
          </p:cNvPr>
          <p:cNvSpPr>
            <a:spLocks noGrp="1"/>
          </p:cNvSpPr>
          <p:nvPr>
            <p:ph idx="1"/>
          </p:nvPr>
        </p:nvSpPr>
        <p:spPr>
          <a:xfrm>
            <a:off x="838200" y="2544417"/>
            <a:ext cx="10515600" cy="3632546"/>
          </a:xfrm>
        </p:spPr>
        <p:txBody>
          <a:bodyPr/>
          <a:lstStyle/>
          <a:p>
            <a:pPr marL="0" indent="0" algn="just">
              <a:buNone/>
            </a:pPr>
            <a:r>
              <a:rPr lang="lv-LV" b="1" i="0" dirty="0">
                <a:solidFill>
                  <a:srgbClr val="414142"/>
                </a:solidFill>
                <a:effectLst/>
                <a:latin typeface="Arial" panose="020B0604020202020204" pitchFamily="34" charset="0"/>
              </a:rPr>
              <a:t>Šaujamierocis </a:t>
            </a:r>
            <a:r>
              <a:rPr lang="lv-LV" b="0" i="0" dirty="0">
                <a:solidFill>
                  <a:srgbClr val="414142"/>
                </a:solidFill>
                <a:effectLst/>
                <a:latin typeface="Arial" panose="020B0604020202020204" pitchFamily="34" charset="0"/>
              </a:rPr>
              <a:t>— jebkurš pārnēsājams ierocis ar stobru, kas šaujampulvera vai cita propelenta iedarbības rezultātā raida šāviņu, ir paredzēts vai var tikt pārveidots, lai raidītu šāviņu.</a:t>
            </a:r>
            <a:endParaRPr lang="lv-LV" dirty="0"/>
          </a:p>
        </p:txBody>
      </p:sp>
    </p:spTree>
    <p:extLst>
      <p:ext uri="{BB962C8B-B14F-4D97-AF65-F5344CB8AC3E}">
        <p14:creationId xmlns:p14="http://schemas.microsoft.com/office/powerpoint/2010/main" val="4197783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B44BCC-3760-453D-AFD2-6D0BC68F9746}"/>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E270F68C-6349-4085-9002-9D6519916EB7}"/>
              </a:ext>
            </a:extLst>
          </p:cNvPr>
          <p:cNvSpPr>
            <a:spLocks noGrp="1"/>
          </p:cNvSpPr>
          <p:nvPr>
            <p:ph idx="1"/>
          </p:nvPr>
        </p:nvSpPr>
        <p:spPr>
          <a:xfrm>
            <a:off x="838200" y="2133599"/>
            <a:ext cx="10515600" cy="4043363"/>
          </a:xfrm>
        </p:spPr>
        <p:txBody>
          <a:bodyPr/>
          <a:lstStyle/>
          <a:p>
            <a:pPr marL="0" indent="0" algn="just">
              <a:buNone/>
            </a:pPr>
            <a:r>
              <a:rPr lang="lv-LV" b="1" i="0" dirty="0">
                <a:solidFill>
                  <a:srgbClr val="414142"/>
                </a:solidFill>
                <a:effectLst/>
                <a:latin typeface="Arial" panose="020B0604020202020204" pitchFamily="34" charset="0"/>
              </a:rPr>
              <a:t>Vītņstobra šaujamierocis</a:t>
            </a:r>
            <a:r>
              <a:rPr lang="lv-LV" b="0" i="0" dirty="0">
                <a:solidFill>
                  <a:srgbClr val="414142"/>
                </a:solidFill>
                <a:effectLst/>
                <a:latin typeface="Arial" panose="020B0604020202020204" pitchFamily="34" charset="0"/>
              </a:rPr>
              <a:t> — šaujamierocis, kuram stobra urbumā visā tā garumā izveidotas spirālveida gropes, kas izraisa lodes rotāciju, izņemot šaujamieročus, kuri paredzēti šaušanai ar gludstobra šaujamieroču munīciju un Latvijā klasificēti kā gludstobra šaujamieroči.</a:t>
            </a:r>
            <a:endParaRPr lang="lv-LV" dirty="0"/>
          </a:p>
        </p:txBody>
      </p:sp>
    </p:spTree>
    <p:extLst>
      <p:ext uri="{BB962C8B-B14F-4D97-AF65-F5344CB8AC3E}">
        <p14:creationId xmlns:p14="http://schemas.microsoft.com/office/powerpoint/2010/main" val="17394673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343EA2-AED2-4346-A1A4-84EA0DA0AB3E}"/>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B92CFC10-8D7F-467E-B828-B8472BF65442}"/>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Viena šāviena šaujamierocis</a:t>
            </a:r>
            <a:r>
              <a:rPr lang="lv-LV" b="0" i="0" dirty="0">
                <a:solidFill>
                  <a:srgbClr val="414142"/>
                </a:solidFill>
                <a:effectLst/>
                <a:latin typeface="Arial" panose="020B0604020202020204" pitchFamily="34" charset="0"/>
              </a:rPr>
              <a:t> — šaujamierocis, kuram nav magazīnas vai cilindra un kurā munīciju (patronu) pirms katra šāviena ieliek ar roku.</a:t>
            </a:r>
            <a:endParaRPr lang="lv-LV" dirty="0"/>
          </a:p>
        </p:txBody>
      </p:sp>
    </p:spTree>
    <p:extLst>
      <p:ext uri="{BB962C8B-B14F-4D97-AF65-F5344CB8AC3E}">
        <p14:creationId xmlns:p14="http://schemas.microsoft.com/office/powerpoint/2010/main" val="1627700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9F9FDD-C2A1-432D-9130-AD458CD5D910}"/>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FABA80D5-E28D-4D18-B37E-FCA88B15B30C}"/>
              </a:ext>
            </a:extLst>
          </p:cNvPr>
          <p:cNvSpPr>
            <a:spLocks noGrp="1"/>
          </p:cNvSpPr>
          <p:nvPr>
            <p:ph idx="1"/>
          </p:nvPr>
        </p:nvSpPr>
        <p:spPr/>
        <p:txBody>
          <a:bodyPr/>
          <a:lstStyle/>
          <a:p>
            <a:pPr marL="0" indent="0" algn="just">
              <a:buNone/>
            </a:pPr>
            <a:r>
              <a:rPr lang="lv-LV" b="1" dirty="0">
                <a:solidFill>
                  <a:srgbClr val="414142"/>
                </a:solidFill>
                <a:latin typeface="Arial" panose="020B0604020202020204" pitchFamily="34" charset="0"/>
              </a:rPr>
              <a:t>T</a:t>
            </a:r>
            <a:r>
              <a:rPr lang="lv-LV" b="1" i="0" dirty="0">
                <a:solidFill>
                  <a:srgbClr val="414142"/>
                </a:solidFill>
                <a:effectLst/>
                <a:latin typeface="Arial" panose="020B0604020202020204" pitchFamily="34" charset="0"/>
              </a:rPr>
              <a:t>raumatiskais šaujamierocis </a:t>
            </a:r>
            <a:r>
              <a:rPr lang="lv-LV" b="0" i="0" dirty="0">
                <a:solidFill>
                  <a:srgbClr val="414142"/>
                </a:solidFill>
                <a:effectLst/>
                <a:latin typeface="Arial" panose="020B0604020202020204" pitchFamily="34" charset="0"/>
              </a:rPr>
              <a:t>— šaujamierocis, kurš konstruktīvi paredzēts tikai patronām ar samazinātu šaujampulvera vai cita propelenta daudzumu un kura šāviņš ir izgatavots no tāda materiāla, kas samazina iespēju nodarīt cilvēka vai dzīvnieka dzīvībai bīstamus miesas bojājumus.</a:t>
            </a:r>
            <a:endParaRPr lang="lv-LV" dirty="0"/>
          </a:p>
        </p:txBody>
      </p:sp>
    </p:spTree>
    <p:extLst>
      <p:ext uri="{BB962C8B-B14F-4D97-AF65-F5344CB8AC3E}">
        <p14:creationId xmlns:p14="http://schemas.microsoft.com/office/powerpoint/2010/main" val="1873927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374E8E-7345-4A6E-AB5D-836403F0F1E4}"/>
              </a:ext>
            </a:extLst>
          </p:cNvPr>
          <p:cNvSpPr>
            <a:spLocks noGrp="1"/>
          </p:cNvSpPr>
          <p:nvPr>
            <p:ph type="title"/>
          </p:nvPr>
        </p:nvSpPr>
        <p:spPr>
          <a:xfrm>
            <a:off x="838200" y="365126"/>
            <a:ext cx="10515600" cy="960092"/>
          </a:xfrm>
        </p:spPr>
        <p:txBody>
          <a:bodyPr/>
          <a:lstStyle/>
          <a:p>
            <a:r>
              <a:rPr lang="lv-LV" b="1" dirty="0"/>
              <a:t>Definīcijas</a:t>
            </a:r>
          </a:p>
        </p:txBody>
      </p:sp>
      <p:sp>
        <p:nvSpPr>
          <p:cNvPr id="3" name="Content Placeholder 2">
            <a:extLst>
              <a:ext uri="{FF2B5EF4-FFF2-40B4-BE49-F238E27FC236}">
                <a16:creationId xmlns:a16="http://schemas.microsoft.com/office/drawing/2014/main" xmlns="" id="{EBB66867-A288-4038-8092-98B5C48DBAFE}"/>
              </a:ext>
            </a:extLst>
          </p:cNvPr>
          <p:cNvSpPr>
            <a:spLocks noGrp="1"/>
          </p:cNvSpPr>
          <p:nvPr>
            <p:ph idx="1"/>
          </p:nvPr>
        </p:nvSpPr>
        <p:spPr>
          <a:xfrm>
            <a:off x="371061" y="2054087"/>
            <a:ext cx="10982739" cy="4122876"/>
          </a:xfrm>
        </p:spPr>
        <p:txBody>
          <a:bodyPr/>
          <a:lstStyle/>
          <a:p>
            <a:pPr marL="0" indent="0" algn="just">
              <a:buNone/>
            </a:pPr>
            <a:r>
              <a:rPr lang="lv-LV" b="1" i="0" dirty="0">
                <a:solidFill>
                  <a:srgbClr val="414142"/>
                </a:solidFill>
                <a:effectLst/>
                <a:latin typeface="Arial" panose="020B0604020202020204" pitchFamily="34" charset="0"/>
              </a:rPr>
              <a:t>Antīkais šaujamierocis</a:t>
            </a:r>
            <a:r>
              <a:rPr lang="lv-LV" b="0" i="0" dirty="0">
                <a:solidFill>
                  <a:srgbClr val="414142"/>
                </a:solidFill>
                <a:effectLst/>
                <a:latin typeface="Arial" panose="020B0604020202020204" pitchFamily="34" charset="0"/>
              </a:rPr>
              <a:t> — šaujamierocis, kas paredzēts vienīgi neunitārās munīcijas (munīcijas sastāvdaļas, kas nav apvienotas vienā patronā) izšaušanai un ir izgatavots līdz 1899. gadam.</a:t>
            </a:r>
            <a:endParaRPr lang="lv-LV" dirty="0"/>
          </a:p>
        </p:txBody>
      </p:sp>
    </p:spTree>
    <p:extLst>
      <p:ext uri="{BB962C8B-B14F-4D97-AF65-F5344CB8AC3E}">
        <p14:creationId xmlns:p14="http://schemas.microsoft.com/office/powerpoint/2010/main" val="39444702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2F572A-BCBB-468A-8885-31771442F162}"/>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Likuma mērķis</a:t>
            </a:r>
            <a:endParaRPr lang="lv-LV" dirty="0"/>
          </a:p>
        </p:txBody>
      </p:sp>
      <p:sp>
        <p:nvSpPr>
          <p:cNvPr id="3" name="Content Placeholder 2">
            <a:extLst>
              <a:ext uri="{FF2B5EF4-FFF2-40B4-BE49-F238E27FC236}">
                <a16:creationId xmlns:a16="http://schemas.microsoft.com/office/drawing/2014/main" xmlns="" id="{409B9BC3-9399-4E35-8D41-66711C91A6C2}"/>
              </a:ext>
            </a:extLst>
          </p:cNvPr>
          <p:cNvSpPr>
            <a:spLocks noGrp="1"/>
          </p:cNvSpPr>
          <p:nvPr>
            <p:ph idx="1"/>
          </p:nvPr>
        </p:nvSpPr>
        <p:spPr>
          <a:xfrm>
            <a:off x="318052" y="2637183"/>
            <a:ext cx="11569148" cy="3949146"/>
          </a:xfrm>
        </p:spPr>
        <p:txBody>
          <a:bodyPr/>
          <a:lstStyle/>
          <a:p>
            <a:pPr marL="0" indent="0" algn="just">
              <a:buNone/>
            </a:pPr>
            <a:r>
              <a:rPr lang="lv-LV" b="0" i="0" dirty="0">
                <a:solidFill>
                  <a:srgbClr val="414142"/>
                </a:solidFill>
                <a:effectLst/>
                <a:latin typeface="Arial" panose="020B0604020202020204" pitchFamily="34" charset="0"/>
              </a:rPr>
              <a:t>Ieroču aprites likuma mērķis ir noteikt valsts un pašvaldību institūciju un privātpersonu tiesības un pienākumus attiecībā uz ieroču, munīcijas, to sastāvdaļu un speciālo līdzekļu apriti Latvijā, kā arī noteikt šo priekšmetu klasifikāciju, aizliegumus un ierobežojumus attiecībā uz šiem priekšmetiem, lai garantētu personu un sabiedrības drošību.</a:t>
            </a:r>
            <a:endParaRPr lang="lv-LV" dirty="0"/>
          </a:p>
        </p:txBody>
      </p:sp>
    </p:spTree>
    <p:extLst>
      <p:ext uri="{BB962C8B-B14F-4D97-AF65-F5344CB8AC3E}">
        <p14:creationId xmlns:p14="http://schemas.microsoft.com/office/powerpoint/2010/main" val="30536297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433B86-F101-4208-B3AE-18CC8EBE2461}"/>
              </a:ext>
            </a:extLst>
          </p:cNvPr>
          <p:cNvSpPr>
            <a:spLocks noGrp="1"/>
          </p:cNvSpPr>
          <p:nvPr>
            <p:ph type="title"/>
          </p:nvPr>
        </p:nvSpPr>
        <p:spPr>
          <a:xfrm>
            <a:off x="265043" y="365126"/>
            <a:ext cx="11834192" cy="1119118"/>
          </a:xfrm>
        </p:spPr>
        <p:txBody>
          <a:bodyPr/>
          <a:lstStyle/>
          <a:p>
            <a:r>
              <a:rPr lang="lv-LV" b="1" i="0" dirty="0">
                <a:solidFill>
                  <a:srgbClr val="414142"/>
                </a:solidFill>
                <a:effectLst/>
                <a:latin typeface="Arial" panose="020B0604020202020204" pitchFamily="34" charset="0"/>
              </a:rPr>
              <a:t>Ieroču un munīcijas klasifikācija Latvijā</a:t>
            </a:r>
            <a:endParaRPr lang="lv-LV" dirty="0"/>
          </a:p>
        </p:txBody>
      </p:sp>
      <p:sp>
        <p:nvSpPr>
          <p:cNvPr id="3" name="Content Placeholder 2">
            <a:extLst>
              <a:ext uri="{FF2B5EF4-FFF2-40B4-BE49-F238E27FC236}">
                <a16:creationId xmlns:a16="http://schemas.microsoft.com/office/drawing/2014/main" xmlns="" id="{06A4F7C0-F97C-41CB-9B10-21994336D3F6}"/>
              </a:ext>
            </a:extLst>
          </p:cNvPr>
          <p:cNvSpPr>
            <a:spLocks noGrp="1"/>
          </p:cNvSpPr>
          <p:nvPr>
            <p:ph idx="1"/>
          </p:nvPr>
        </p:nvSpPr>
        <p:spPr>
          <a:xfrm>
            <a:off x="838200" y="2570921"/>
            <a:ext cx="10515600" cy="3606041"/>
          </a:xfrm>
        </p:spPr>
        <p:txBody>
          <a:bodyPr/>
          <a:lstStyle/>
          <a:p>
            <a:pPr marL="0" indent="0">
              <a:buNone/>
            </a:pPr>
            <a:r>
              <a:rPr lang="lv-LV" b="0" i="0" dirty="0">
                <a:solidFill>
                  <a:srgbClr val="414142"/>
                </a:solidFill>
                <a:effectLst/>
                <a:latin typeface="Arial" panose="020B0604020202020204" pitchFamily="34" charset="0"/>
              </a:rPr>
              <a:t>Latvijā atļauta tikai tādu šaujamieroču un to munīcijas, gāzes ieroču un signālieroču aprite, kuri ir klasificēti Valsts policijā.</a:t>
            </a:r>
            <a:endParaRPr lang="lv-LV" dirty="0"/>
          </a:p>
        </p:txBody>
      </p:sp>
    </p:spTree>
    <p:extLst>
      <p:ext uri="{BB962C8B-B14F-4D97-AF65-F5344CB8AC3E}">
        <p14:creationId xmlns:p14="http://schemas.microsoft.com/office/powerpoint/2010/main" val="15642564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A74846-E1FB-4372-99BA-EF82E34BBAF0}"/>
              </a:ext>
            </a:extLst>
          </p:cNvPr>
          <p:cNvSpPr>
            <a:spLocks noGrp="1"/>
          </p:cNvSpPr>
          <p:nvPr>
            <p:ph type="title"/>
          </p:nvPr>
        </p:nvSpPr>
        <p:spPr>
          <a:xfrm>
            <a:off x="291547" y="365125"/>
            <a:ext cx="11701669" cy="1325563"/>
          </a:xfrm>
        </p:spPr>
        <p:txBody>
          <a:bodyPr/>
          <a:lstStyle/>
          <a:p>
            <a:r>
              <a:rPr lang="lv-LV" b="1" i="0" dirty="0">
                <a:solidFill>
                  <a:srgbClr val="414142"/>
                </a:solidFill>
                <a:effectLst/>
                <a:latin typeface="Arial" panose="020B0604020202020204" pitchFamily="34" charset="0"/>
              </a:rPr>
              <a:t>Ieroču un munīcijas tehniskā klasifikācija</a:t>
            </a:r>
            <a:endParaRPr lang="lv-LV" dirty="0"/>
          </a:p>
        </p:txBody>
      </p:sp>
      <p:sp>
        <p:nvSpPr>
          <p:cNvPr id="3" name="Content Placeholder 2">
            <a:extLst>
              <a:ext uri="{FF2B5EF4-FFF2-40B4-BE49-F238E27FC236}">
                <a16:creationId xmlns:a16="http://schemas.microsoft.com/office/drawing/2014/main" xmlns="" id="{B29A0A35-BF56-45E8-AAC8-C00DEFD1E0A4}"/>
              </a:ext>
            </a:extLst>
          </p:cNvPr>
          <p:cNvSpPr>
            <a:spLocks noGrp="1"/>
          </p:cNvSpPr>
          <p:nvPr>
            <p:ph idx="1"/>
          </p:nvPr>
        </p:nvSpPr>
        <p:spPr>
          <a:xfrm>
            <a:off x="291547" y="1444486"/>
            <a:ext cx="11701669" cy="5287617"/>
          </a:xfrm>
        </p:spPr>
        <p:txBody>
          <a:bodyPr>
            <a:normAutofit fontScale="62500" lnSpcReduction="20000"/>
          </a:bodyPr>
          <a:lstStyle/>
          <a:p>
            <a:pPr marL="0" indent="0">
              <a:buNone/>
            </a:pPr>
            <a:r>
              <a:rPr lang="lv-LV" b="0" i="0" dirty="0">
                <a:solidFill>
                  <a:srgbClr val="414142"/>
                </a:solidFill>
                <a:effectLst/>
                <a:latin typeface="Arial" panose="020B0604020202020204" pitchFamily="34" charset="0"/>
              </a:rPr>
              <a:t>Ieročus un munīciju atbilstoši to tehniskajiem parametriem iedala A, B, C, D, E un F kategorijā:</a:t>
            </a:r>
          </a:p>
          <a:p>
            <a:pPr marL="0" indent="0" algn="just">
              <a:buNone/>
            </a:pPr>
            <a:r>
              <a:rPr lang="lv-LV" b="0" i="0" dirty="0">
                <a:solidFill>
                  <a:srgbClr val="414142"/>
                </a:solidFill>
                <a:effectLst/>
                <a:latin typeface="Arial" panose="020B0604020202020204" pitchFamily="34" charset="0"/>
              </a:rPr>
              <a:t>A kategorijā šaujamieročus un munīciju iedala šādās apakšgrupās:</a:t>
            </a:r>
          </a:p>
          <a:p>
            <a:pPr marL="0" indent="0" algn="just">
              <a:buNone/>
            </a:pPr>
            <a:r>
              <a:rPr lang="lv-LV" b="0" i="0" dirty="0">
                <a:solidFill>
                  <a:srgbClr val="414142"/>
                </a:solidFill>
                <a:effectLst/>
                <a:latin typeface="Arial" panose="020B0604020202020204" pitchFamily="34" charset="0"/>
              </a:rPr>
              <a:t>1) granātšāvēji un granātmetēji;</a:t>
            </a:r>
          </a:p>
          <a:p>
            <a:pPr marL="0" indent="0" algn="just">
              <a:buNone/>
            </a:pPr>
            <a:r>
              <a:rPr lang="lv-LV" b="0" i="0" dirty="0">
                <a:solidFill>
                  <a:srgbClr val="414142"/>
                </a:solidFill>
                <a:effectLst/>
                <a:latin typeface="Arial" panose="020B0604020202020204" pitchFamily="34" charset="0"/>
              </a:rPr>
              <a:t>2) automātiskie šaujamieroči;</a:t>
            </a:r>
          </a:p>
          <a:p>
            <a:pPr marL="0" indent="0" algn="just">
              <a:buNone/>
            </a:pPr>
            <a:r>
              <a:rPr lang="lv-LV" b="0" i="0" dirty="0">
                <a:solidFill>
                  <a:srgbClr val="414142"/>
                </a:solidFill>
                <a:effectLst/>
                <a:latin typeface="Arial" panose="020B0604020202020204" pitchFamily="34" charset="0"/>
              </a:rPr>
              <a:t>3) šaujamieroči, kas maskēti kā citi priekšmeti;</a:t>
            </a:r>
          </a:p>
          <a:p>
            <a:pPr marL="0" indent="0" algn="just">
              <a:buNone/>
            </a:pPr>
            <a:r>
              <a:rPr lang="lv-LV" b="0" i="0" dirty="0">
                <a:solidFill>
                  <a:srgbClr val="414142"/>
                </a:solidFill>
                <a:effectLst/>
                <a:latin typeface="Arial" panose="020B0604020202020204" pitchFamily="34" charset="0"/>
              </a:rPr>
              <a:t>4) aizdedzinošā (piešaudes) munīcija</a:t>
            </a:r>
            <a:r>
              <a:rPr lang="lv-LV" b="1" i="0" dirty="0">
                <a:solidFill>
                  <a:srgbClr val="414142"/>
                </a:solidFill>
                <a:effectLst/>
                <a:latin typeface="Arial" panose="020B0604020202020204" pitchFamily="34" charset="0"/>
              </a:rPr>
              <a:t> </a:t>
            </a:r>
            <a:r>
              <a:rPr lang="lv-LV" b="0" i="0" dirty="0">
                <a:solidFill>
                  <a:srgbClr val="414142"/>
                </a:solidFill>
                <a:effectLst/>
                <a:latin typeface="Arial" panose="020B0604020202020204" pitchFamily="34" charset="0"/>
              </a:rPr>
              <a:t>(šaujamieroča munīcija, kuras lode satur aizdedzinošo ķīmisko maisījumu, kas uzliesmo pēc kontakta ar mērķi), trasējošā munīcija (šaujamieroča munīcija, kuras lodē izmantots pirotehniskais sastāvs, kura degšana padara redzamu lodes trajektoriju), bruņusitēja munīcija, kā arī lodes šādai munīcijai;</a:t>
            </a:r>
          </a:p>
          <a:p>
            <a:pPr marL="0" indent="0" algn="just">
              <a:buNone/>
            </a:pPr>
            <a:r>
              <a:rPr lang="lv-LV" b="0" i="0" dirty="0">
                <a:solidFill>
                  <a:srgbClr val="414142"/>
                </a:solidFill>
                <a:effectLst/>
                <a:latin typeface="Arial" panose="020B0604020202020204" pitchFamily="34" charset="0"/>
              </a:rPr>
              <a:t>5) pistoļu un revolveru patronas ar ekspansīvajām lodēm (šaujamieroča lode, kas, iekļuvusi mērķī, sadalās vai izplešas) vai lodēm ar novirzītu smaguma centru;</a:t>
            </a:r>
          </a:p>
          <a:p>
            <a:pPr marL="0" indent="0" algn="just">
              <a:buNone/>
            </a:pPr>
            <a:r>
              <a:rPr lang="lv-LV" b="0" i="0" dirty="0">
                <a:solidFill>
                  <a:srgbClr val="414142"/>
                </a:solidFill>
                <a:effectLst/>
                <a:latin typeface="Arial" panose="020B0604020202020204" pitchFamily="34" charset="0"/>
              </a:rPr>
              <a:t>6) automātiskie šaujamieroči, kas pārveidoti par pusautomātiskajiem šaujamieročiem;</a:t>
            </a:r>
          </a:p>
          <a:p>
            <a:pPr marL="0" indent="0" algn="just">
              <a:buNone/>
            </a:pPr>
            <a:r>
              <a:rPr lang="lv-LV" b="0" i="0" dirty="0">
                <a:solidFill>
                  <a:srgbClr val="414142"/>
                </a:solidFill>
                <a:effectLst/>
                <a:latin typeface="Arial" panose="020B0604020202020204" pitchFamily="34" charset="0"/>
              </a:rPr>
              <a:t>7) pusautomātiskie šaujamieroči, kuru munīcijai ir centrālā kapsele un kuri atbilst šādiem parametriem:</a:t>
            </a:r>
          </a:p>
          <a:p>
            <a:pPr algn="just"/>
            <a:r>
              <a:rPr lang="lv-LV" b="0" i="0" dirty="0">
                <a:solidFill>
                  <a:srgbClr val="414142"/>
                </a:solidFill>
                <a:effectLst/>
                <a:latin typeface="Arial" panose="020B0604020202020204" pitchFamily="34" charset="0"/>
              </a:rPr>
              <a:t>a) īsstobra šaujamieroči, ar kuriem var izšaut vairāk nekā 21 patronu bez pārlādēšanas, ja magazīna, kas pārsniedz 20 patronu ietilpību, ir daļa no minētā šaujamieroča vai šaujamierocim ir pievienota noņemama magazīna, kas pārsniedz 20 patronu ietilpību,</a:t>
            </a:r>
          </a:p>
          <a:p>
            <a:pPr algn="just"/>
            <a:r>
              <a:rPr lang="lv-LV" b="0" i="0" dirty="0">
                <a:solidFill>
                  <a:srgbClr val="414142"/>
                </a:solidFill>
                <a:effectLst/>
                <a:latin typeface="Arial" panose="020B0604020202020204" pitchFamily="34" charset="0"/>
              </a:rPr>
              <a:t>b) garstobra šaujamieroči, ar kuriem var izšaut vairāk nekā 11 patronas bez pārlādēšanas, ja magazīna, kas pārsniedz 10 patronu ietilpību, ir daļa no minētā šaujamieroča vai šaujamierocim ir pievienota noņemama magazīna, kas pārsniedz 10 patronu ietilpību;</a:t>
            </a:r>
          </a:p>
          <a:p>
            <a:pPr marL="0" indent="0" algn="just">
              <a:buNone/>
            </a:pPr>
            <a:r>
              <a:rPr lang="lv-LV" b="0" i="0" dirty="0">
                <a:solidFill>
                  <a:srgbClr val="414142"/>
                </a:solidFill>
                <a:effectLst/>
                <a:latin typeface="Arial" panose="020B0604020202020204" pitchFamily="34" charset="0"/>
              </a:rPr>
              <a:t>8) pusautomātiskie garstobra šaujamieroči (šaujamieroči, kuri sākotnēji bija paredzēti izmantošanai balstā pret plecu), kuru laidi salokot, sabīdot vai noņemot bez darbarīku izmantošanas var saīsināt šaujamieroci, nezaudējot tā funkcionalitāti, līdz garumam, kas nepārsniedz 600 milimetrus;</a:t>
            </a:r>
          </a:p>
          <a:p>
            <a:pPr marL="0" indent="0" algn="just">
              <a:buNone/>
            </a:pPr>
            <a:r>
              <a:rPr lang="lv-LV" b="0" i="0" dirty="0">
                <a:solidFill>
                  <a:srgbClr val="414142"/>
                </a:solidFill>
                <a:effectLst/>
                <a:latin typeface="Arial" panose="020B0604020202020204" pitchFamily="34" charset="0"/>
              </a:rPr>
              <a:t>9) jebkurš šīs kategorijas šaujamierocis, kas pārveidots par salūtieroci (akustisko ieroci) vai gāzes ieroci un signālieroci.</a:t>
            </a:r>
          </a:p>
          <a:p>
            <a:pPr marL="0" indent="0">
              <a:buNone/>
            </a:pPr>
            <a:endParaRPr lang="lv-LV" dirty="0"/>
          </a:p>
        </p:txBody>
      </p:sp>
    </p:spTree>
    <p:extLst>
      <p:ext uri="{BB962C8B-B14F-4D97-AF65-F5344CB8AC3E}">
        <p14:creationId xmlns:p14="http://schemas.microsoft.com/office/powerpoint/2010/main" val="30584272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3C8020D-9E94-471F-B3C8-F359D54A7391}"/>
              </a:ext>
            </a:extLst>
          </p:cNvPr>
          <p:cNvSpPr>
            <a:spLocks noGrp="1"/>
          </p:cNvSpPr>
          <p:nvPr>
            <p:ph idx="1"/>
          </p:nvPr>
        </p:nvSpPr>
        <p:spPr>
          <a:xfrm>
            <a:off x="172277" y="318052"/>
            <a:ext cx="11781183" cy="6400800"/>
          </a:xfrm>
        </p:spPr>
        <p:txBody>
          <a:bodyPr>
            <a:normAutofit/>
          </a:bodyPr>
          <a:lstStyle/>
          <a:p>
            <a:pPr marL="0" indent="0" algn="just">
              <a:buNone/>
            </a:pPr>
            <a:r>
              <a:rPr lang="lv-LV" b="0" i="0" dirty="0">
                <a:solidFill>
                  <a:srgbClr val="414142"/>
                </a:solidFill>
                <a:effectLst/>
                <a:latin typeface="Arial" panose="020B0604020202020204" pitchFamily="34" charset="0"/>
              </a:rPr>
              <a:t>B kategorijā šaujamieročus un munīciju iedala šādās apakšgrupās:</a:t>
            </a:r>
          </a:p>
          <a:p>
            <a:pPr marL="0" indent="0" algn="just">
              <a:buNone/>
            </a:pPr>
            <a:r>
              <a:rPr lang="lv-LV" b="0" i="0" dirty="0">
                <a:solidFill>
                  <a:srgbClr val="414142"/>
                </a:solidFill>
                <a:effectLst/>
                <a:latin typeface="Arial" panose="020B0604020202020204" pitchFamily="34" charset="0"/>
              </a:rPr>
              <a:t>1) atkārtotas darbības īsstobra šaujamieroči;</a:t>
            </a:r>
          </a:p>
          <a:p>
            <a:pPr marL="0" indent="0" algn="just">
              <a:buNone/>
            </a:pPr>
            <a:r>
              <a:rPr lang="lv-LV" b="0" i="0" dirty="0">
                <a:solidFill>
                  <a:srgbClr val="414142"/>
                </a:solidFill>
                <a:effectLst/>
                <a:latin typeface="Arial" panose="020B0604020202020204" pitchFamily="34" charset="0"/>
              </a:rPr>
              <a:t>2) viena šāviena īsstobra šaujamieroči, kuru munīcijai ir centrālā kapsele;</a:t>
            </a:r>
          </a:p>
          <a:p>
            <a:pPr marL="0" indent="0" algn="just">
              <a:buNone/>
            </a:pPr>
            <a:r>
              <a:rPr lang="lv-LV" b="0" i="0" dirty="0">
                <a:solidFill>
                  <a:srgbClr val="414142"/>
                </a:solidFill>
                <a:effectLst/>
                <a:latin typeface="Arial" panose="020B0604020202020204" pitchFamily="34" charset="0"/>
              </a:rPr>
              <a:t>3) viena šāviena īsstobra šaujamieroči, kuru kopējais garums ir mazāks par 280 milimetriem un kuru munīcijai ir apmales kapsele;</a:t>
            </a:r>
          </a:p>
          <a:p>
            <a:pPr marL="0" indent="0" algn="just">
              <a:buNone/>
            </a:pPr>
            <a:r>
              <a:rPr lang="lv-LV" b="0" i="0" dirty="0">
                <a:solidFill>
                  <a:srgbClr val="414142"/>
                </a:solidFill>
                <a:effectLst/>
                <a:latin typeface="Arial" panose="020B0604020202020204" pitchFamily="34" charset="0"/>
              </a:rPr>
              <a:t>4) pusautomātiskie garstobra šaujamieroči, kuru munīcijai ir apmales kapsele un kuru patrontelpas un magazīnas kopējā ietilpība var būt lielāka par trim patronām, kā arī pusautomātiskie garstobra šaujamieroči, kuru munīcijai ir centrālā kapsele un kuru patrontelpas un magazīnas kopējā ietilpība ir lielāka par trim patronām, bet mazāka par 12 patronām;</a:t>
            </a:r>
          </a:p>
          <a:p>
            <a:pPr marL="0" indent="0" algn="just">
              <a:buNone/>
            </a:pPr>
            <a:r>
              <a:rPr lang="lv-LV" b="0" i="0" dirty="0">
                <a:solidFill>
                  <a:srgbClr val="414142"/>
                </a:solidFill>
                <a:effectLst/>
                <a:latin typeface="Arial" panose="020B0604020202020204" pitchFamily="34" charset="0"/>
              </a:rPr>
              <a:t>5) atkārtotas darbības un pusautomātiskie gludstobra šaujamieroči, kuru stobra garums nepārsniedz 600 milimetrus;</a:t>
            </a:r>
          </a:p>
          <a:p>
            <a:pPr marL="0" indent="0" algn="just">
              <a:buNone/>
            </a:pPr>
            <a:r>
              <a:rPr lang="lv-LV" b="0" i="0" dirty="0">
                <a:solidFill>
                  <a:srgbClr val="414142"/>
                </a:solidFill>
                <a:effectLst/>
                <a:latin typeface="Arial" panose="020B0604020202020204" pitchFamily="34" charset="0"/>
              </a:rPr>
              <a:t>6) jebkurš šīs kategorijas šaujamierocis, kas pārveidots par salūtieroci (akustisko ieroci) vai gāzes ieroci un signālieroci;</a:t>
            </a:r>
          </a:p>
        </p:txBody>
      </p:sp>
    </p:spTree>
    <p:extLst>
      <p:ext uri="{BB962C8B-B14F-4D97-AF65-F5344CB8AC3E}">
        <p14:creationId xmlns:p14="http://schemas.microsoft.com/office/powerpoint/2010/main" val="30040192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9222C28-474E-4D68-A5BF-9EAFA671D4A7}"/>
              </a:ext>
            </a:extLst>
          </p:cNvPr>
          <p:cNvSpPr>
            <a:spLocks noGrp="1"/>
          </p:cNvSpPr>
          <p:nvPr>
            <p:ph idx="1"/>
          </p:nvPr>
        </p:nvSpPr>
        <p:spPr>
          <a:xfrm>
            <a:off x="318052" y="397565"/>
            <a:ext cx="11569148" cy="6268278"/>
          </a:xfrm>
        </p:spPr>
        <p:txBody>
          <a:bodyPr>
            <a:normAutofit/>
          </a:bodyPr>
          <a:lstStyle/>
          <a:p>
            <a:pPr marL="0" indent="0" algn="just">
              <a:buNone/>
            </a:pPr>
            <a:r>
              <a:rPr lang="lv-LV" b="0" i="0" dirty="0">
                <a:solidFill>
                  <a:srgbClr val="414142"/>
                </a:solidFill>
                <a:effectLst/>
                <a:latin typeface="Arial" panose="020B0604020202020204" pitchFamily="34" charset="0"/>
              </a:rPr>
              <a:t>C kategorijā šaujamieročus un munīciju iedala šādās apakšgrupās:</a:t>
            </a:r>
          </a:p>
          <a:p>
            <a:pPr marL="0" indent="0" algn="just">
              <a:buNone/>
            </a:pPr>
            <a:r>
              <a:rPr lang="lv-LV" b="0" i="0" dirty="0">
                <a:solidFill>
                  <a:srgbClr val="414142"/>
                </a:solidFill>
                <a:effectLst/>
                <a:latin typeface="Arial" panose="020B0604020202020204" pitchFamily="34" charset="0"/>
              </a:rPr>
              <a:t>1) atkārtotas darbības garstobra šaujamieroči, izņemot šā panta trešās daļas 7. punktā minētos šaujamieročus;</a:t>
            </a:r>
          </a:p>
          <a:p>
            <a:pPr marL="0" indent="0" algn="just">
              <a:buNone/>
            </a:pPr>
            <a:r>
              <a:rPr lang="lv-LV" b="0" i="0" dirty="0">
                <a:solidFill>
                  <a:srgbClr val="414142"/>
                </a:solidFill>
                <a:effectLst/>
                <a:latin typeface="Arial" panose="020B0604020202020204" pitchFamily="34" charset="0"/>
              </a:rPr>
              <a:t>2) viena šāviena garstobra—vītņstobra šaujamieroči;</a:t>
            </a:r>
          </a:p>
          <a:p>
            <a:pPr marL="0" indent="0" algn="just">
              <a:buNone/>
            </a:pPr>
            <a:r>
              <a:rPr lang="lv-LV" b="0" i="0" dirty="0">
                <a:solidFill>
                  <a:srgbClr val="414142"/>
                </a:solidFill>
                <a:effectLst/>
                <a:latin typeface="Arial" panose="020B0604020202020204" pitchFamily="34" charset="0"/>
              </a:rPr>
              <a:t>3) pusautomātiskie garstobra šaujamieroči, izņemot šā panta otrajā un trešajā daļā minētos šaujamieročus;</a:t>
            </a:r>
          </a:p>
          <a:p>
            <a:pPr marL="0" indent="0" algn="just">
              <a:buNone/>
            </a:pPr>
            <a:r>
              <a:rPr lang="lv-LV" b="0" i="0" dirty="0">
                <a:solidFill>
                  <a:srgbClr val="414142"/>
                </a:solidFill>
                <a:effectLst/>
                <a:latin typeface="Arial" panose="020B0604020202020204" pitchFamily="34" charset="0"/>
              </a:rPr>
              <a:t>4) viena šāviena īsstobra šaujamieroči, kuru kopējais garums nav mazāks par 280 milimetriem un kuru munīcijai ir apmales kapsele;</a:t>
            </a:r>
          </a:p>
          <a:p>
            <a:pPr marL="0" indent="0" algn="just">
              <a:buNone/>
            </a:pPr>
            <a:r>
              <a:rPr lang="lv-LV" b="0" i="0" dirty="0">
                <a:solidFill>
                  <a:srgbClr val="414142"/>
                </a:solidFill>
                <a:effectLst/>
                <a:latin typeface="Arial" panose="020B0604020202020204" pitchFamily="34" charset="0"/>
              </a:rPr>
              <a:t>5) jebkurš šīs kategorijas šaujamierocis, kas pārveidots par salūtieroci (akustisko ieroci) vai gāzes ieroci un signālieroci;</a:t>
            </a:r>
          </a:p>
          <a:p>
            <a:pPr marL="0" indent="0" algn="just">
              <a:buNone/>
            </a:pPr>
            <a:r>
              <a:rPr lang="lv-LV" b="0" i="0" dirty="0">
                <a:solidFill>
                  <a:srgbClr val="414142"/>
                </a:solidFill>
                <a:effectLst/>
                <a:latin typeface="Arial" panose="020B0604020202020204" pitchFamily="34" charset="0"/>
              </a:rPr>
              <a:t>6) šaujamieroči, kuri klasificēti A vai B kategorijā vai šajā kategorijā un dezaktivēti saskaņā ar Komisijas 2015. gada 15. decembra īstenošanas regulu (ES) </a:t>
            </a:r>
            <a:r>
              <a:rPr lang="lv-LV" b="0" i="0" u="none" strike="noStrike" dirty="0">
                <a:solidFill>
                  <a:srgbClr val="16497B"/>
                </a:solidFill>
                <a:effectLst/>
                <a:latin typeface="Arial" panose="020B0604020202020204" pitchFamily="34" charset="0"/>
                <a:hlinkClick r:id="rId2"/>
              </a:rPr>
              <a:t>2015/2403</a:t>
            </a:r>
            <a:r>
              <a:rPr lang="lv-LV" b="0" i="0" dirty="0">
                <a:solidFill>
                  <a:srgbClr val="414142"/>
                </a:solidFill>
                <a:effectLst/>
                <a:latin typeface="Arial" panose="020B0604020202020204" pitchFamily="34" charset="0"/>
              </a:rPr>
              <a:t>, ar ko izstrādā kopīgas pamatnostādnes par dezaktivēšanas standartiem un metodēm, lai nodrošinātu, ka dezaktivētie šaujamieroči tiek padarīti neatgriezeniski neizmantojami (turpmāk — regula </a:t>
            </a:r>
            <a:r>
              <a:rPr lang="lv-LV" b="0" i="0" u="none" strike="noStrike" dirty="0">
                <a:solidFill>
                  <a:srgbClr val="16497B"/>
                </a:solidFill>
                <a:effectLst/>
                <a:latin typeface="Arial" panose="020B0604020202020204" pitchFamily="34" charset="0"/>
                <a:hlinkClick r:id="rId2"/>
              </a:rPr>
              <a:t>2015/2403</a:t>
            </a:r>
            <a:r>
              <a:rPr lang="lv-LV" b="0" i="0" dirty="0">
                <a:solidFill>
                  <a:srgbClr val="414142"/>
                </a:solidFill>
                <a:effectLst/>
                <a:latin typeface="Arial" panose="020B0604020202020204" pitchFamily="34" charset="0"/>
              </a:rPr>
              <a:t>);</a:t>
            </a:r>
          </a:p>
          <a:p>
            <a:pPr marL="0" indent="0" algn="just">
              <a:buNone/>
            </a:pPr>
            <a:r>
              <a:rPr lang="lv-LV" b="0" i="0" dirty="0">
                <a:solidFill>
                  <a:srgbClr val="414142"/>
                </a:solidFill>
                <a:effectLst/>
                <a:latin typeface="Arial" panose="020B0604020202020204" pitchFamily="34" charset="0"/>
              </a:rPr>
              <a:t>7) viena šāviena garstobra—gludstobra šaujamieroči.</a:t>
            </a:r>
          </a:p>
          <a:p>
            <a:pPr marL="0" indent="0">
              <a:buNone/>
            </a:pPr>
            <a:endParaRPr lang="lv-LV" dirty="0"/>
          </a:p>
        </p:txBody>
      </p:sp>
    </p:spTree>
    <p:extLst>
      <p:ext uri="{BB962C8B-B14F-4D97-AF65-F5344CB8AC3E}">
        <p14:creationId xmlns:p14="http://schemas.microsoft.com/office/powerpoint/2010/main" val="26104582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C6D1966-F8BD-4A32-8578-E7CA62D1DC71}"/>
              </a:ext>
            </a:extLst>
          </p:cNvPr>
          <p:cNvSpPr>
            <a:spLocks noGrp="1"/>
          </p:cNvSpPr>
          <p:nvPr>
            <p:ph idx="1"/>
          </p:nvPr>
        </p:nvSpPr>
        <p:spPr>
          <a:xfrm>
            <a:off x="954157" y="2186609"/>
            <a:ext cx="11052313" cy="4532242"/>
          </a:xfrm>
        </p:spPr>
        <p:txBody>
          <a:bodyPr/>
          <a:lstStyle/>
          <a:p>
            <a:pPr marL="0" indent="0">
              <a:buNone/>
            </a:pPr>
            <a:r>
              <a:rPr lang="lv-LV" b="0" i="0" dirty="0">
                <a:solidFill>
                  <a:srgbClr val="414142"/>
                </a:solidFill>
                <a:effectLst/>
                <a:latin typeface="Arial" panose="020B0604020202020204" pitchFamily="34" charset="0"/>
              </a:rPr>
              <a:t>D kategorijas ieroči ir lielas enerģijas pneimatiskie ieroči.</a:t>
            </a:r>
            <a:endParaRPr lang="lv-LV" dirty="0"/>
          </a:p>
        </p:txBody>
      </p:sp>
    </p:spTree>
    <p:extLst>
      <p:ext uri="{BB962C8B-B14F-4D97-AF65-F5344CB8AC3E}">
        <p14:creationId xmlns:p14="http://schemas.microsoft.com/office/powerpoint/2010/main" val="1596723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8339B68-CDA7-4814-9164-45839CCD229D}"/>
              </a:ext>
            </a:extLst>
          </p:cNvPr>
          <p:cNvSpPr>
            <a:spLocks noGrp="1"/>
          </p:cNvSpPr>
          <p:nvPr>
            <p:ph idx="1"/>
          </p:nvPr>
        </p:nvSpPr>
        <p:spPr>
          <a:xfrm>
            <a:off x="477077" y="1934817"/>
            <a:ext cx="11449879" cy="4744278"/>
          </a:xfrm>
        </p:spPr>
        <p:txBody>
          <a:bodyPr/>
          <a:lstStyle/>
          <a:p>
            <a:pPr marL="0" indent="0" algn="just">
              <a:buNone/>
            </a:pPr>
            <a:r>
              <a:rPr lang="lv-LV" b="0" i="0" dirty="0">
                <a:solidFill>
                  <a:srgbClr val="414142"/>
                </a:solidFill>
                <a:effectLst/>
                <a:latin typeface="Arial" panose="020B0604020202020204" pitchFamily="34" charset="0"/>
              </a:rPr>
              <a:t>E kategorijas ieroči ir gāzes ieroči un signālieroči, kuri atbilst Ministru kabineta noteikumos norādītajām tehniskajām specifikācijām un kurus nevar pārveidot šaušanai ar lodi vai daudzkomponentu šāviņu izsviešanai no stobra kanāla šaujampulvera vai cita propelenta iedarbības rezultātā.</a:t>
            </a:r>
            <a:endParaRPr lang="lv-LV" dirty="0"/>
          </a:p>
        </p:txBody>
      </p:sp>
    </p:spTree>
    <p:extLst>
      <p:ext uri="{BB962C8B-B14F-4D97-AF65-F5344CB8AC3E}">
        <p14:creationId xmlns:p14="http://schemas.microsoft.com/office/powerpoint/2010/main" val="151881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9259A4D-F8AE-4DA5-90B3-2F99BB4D24BA}"/>
              </a:ext>
            </a:extLst>
          </p:cNvPr>
          <p:cNvSpPr>
            <a:spLocks noGrp="1"/>
          </p:cNvSpPr>
          <p:nvPr>
            <p:ph idx="1"/>
          </p:nvPr>
        </p:nvSpPr>
        <p:spPr>
          <a:xfrm>
            <a:off x="838200" y="2358887"/>
            <a:ext cx="10515600" cy="3818076"/>
          </a:xfrm>
        </p:spPr>
        <p:txBody>
          <a:bodyPr/>
          <a:lstStyle/>
          <a:p>
            <a:pPr marL="0" indent="0">
              <a:buNone/>
            </a:pPr>
            <a:r>
              <a:rPr lang="lv-LV" b="0" i="0" dirty="0">
                <a:solidFill>
                  <a:srgbClr val="414142"/>
                </a:solidFill>
                <a:effectLst/>
                <a:latin typeface="Arial" panose="020B0604020202020204" pitchFamily="34" charset="0"/>
              </a:rPr>
              <a:t>F kategorijas ieroči ir mazas enerģijas pneimatiskie ieroči, straikbola ieroči, peintbola ieroči un lāzertaga ierīces.</a:t>
            </a:r>
            <a:endParaRPr lang="lv-LV" dirty="0"/>
          </a:p>
        </p:txBody>
      </p:sp>
    </p:spTree>
    <p:extLst>
      <p:ext uri="{BB962C8B-B14F-4D97-AF65-F5344CB8AC3E}">
        <p14:creationId xmlns:p14="http://schemas.microsoft.com/office/powerpoint/2010/main" val="13257574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93FAA0-CAF8-4B70-95C6-B1AA424B64B7}"/>
              </a:ext>
            </a:extLst>
          </p:cNvPr>
          <p:cNvSpPr>
            <a:spLocks noGrp="1"/>
          </p:cNvSpPr>
          <p:nvPr>
            <p:ph type="title"/>
          </p:nvPr>
        </p:nvSpPr>
        <p:spPr>
          <a:xfrm>
            <a:off x="132522" y="365125"/>
            <a:ext cx="11781182" cy="1325563"/>
          </a:xfrm>
        </p:spPr>
        <p:txBody>
          <a:bodyPr/>
          <a:lstStyle/>
          <a:p>
            <a:pPr algn="ctr"/>
            <a:r>
              <a:rPr lang="lv-LV" b="1" i="0" dirty="0">
                <a:solidFill>
                  <a:srgbClr val="414142"/>
                </a:solidFill>
                <a:effectLst/>
                <a:latin typeface="Arial" panose="020B0604020202020204" pitchFamily="34" charset="0"/>
              </a:rPr>
              <a:t> Ieroču un munīcijas klasifikācija atbilstoši to lietojumam</a:t>
            </a:r>
            <a:endParaRPr lang="lv-LV" dirty="0"/>
          </a:p>
        </p:txBody>
      </p:sp>
      <p:sp>
        <p:nvSpPr>
          <p:cNvPr id="3" name="Content Placeholder 2">
            <a:extLst>
              <a:ext uri="{FF2B5EF4-FFF2-40B4-BE49-F238E27FC236}">
                <a16:creationId xmlns:a16="http://schemas.microsoft.com/office/drawing/2014/main" xmlns="" id="{31718325-5979-4E59-9CAC-D2A560149DCB}"/>
              </a:ext>
            </a:extLst>
          </p:cNvPr>
          <p:cNvSpPr>
            <a:spLocks noGrp="1"/>
          </p:cNvSpPr>
          <p:nvPr>
            <p:ph idx="1"/>
          </p:nvPr>
        </p:nvSpPr>
        <p:spPr>
          <a:xfrm>
            <a:off x="132521" y="2385390"/>
            <a:ext cx="11781181" cy="4320209"/>
          </a:xfrm>
        </p:spPr>
        <p:txBody>
          <a:bodyPr/>
          <a:lstStyle/>
          <a:p>
            <a:pPr marL="0" indent="0" algn="just">
              <a:buNone/>
            </a:pPr>
            <a:r>
              <a:rPr lang="lv-LV" b="0" i="0" dirty="0">
                <a:solidFill>
                  <a:srgbClr val="414142"/>
                </a:solidFill>
                <a:effectLst/>
                <a:latin typeface="Arial" panose="020B0604020202020204" pitchFamily="34" charset="0"/>
              </a:rPr>
              <a:t>Valsts policija fizisko un juridisko personu ieročus un munīciju atbilstoši to lietojumam iedala šādi:</a:t>
            </a:r>
          </a:p>
          <a:p>
            <a:pPr marL="0" indent="0" algn="just">
              <a:buNone/>
            </a:pPr>
            <a:r>
              <a:rPr lang="lv-LV" b="0" i="0" dirty="0">
                <a:solidFill>
                  <a:srgbClr val="414142"/>
                </a:solidFill>
                <a:effectLst/>
                <a:latin typeface="Arial" panose="020B0604020202020204" pitchFamily="34" charset="0"/>
              </a:rPr>
              <a:t>1) pašaizsardzības ieroči un to munīcija;</a:t>
            </a:r>
          </a:p>
          <a:p>
            <a:pPr marL="0" indent="0" algn="just">
              <a:buNone/>
            </a:pPr>
            <a:r>
              <a:rPr lang="lv-LV" b="0" i="0" dirty="0">
                <a:solidFill>
                  <a:srgbClr val="414142"/>
                </a:solidFill>
                <a:effectLst/>
                <a:latin typeface="Arial" panose="020B0604020202020204" pitchFamily="34" charset="0"/>
              </a:rPr>
              <a:t>2) medību ieroči un to munīcija;</a:t>
            </a:r>
          </a:p>
          <a:p>
            <a:pPr marL="0" indent="0" algn="just">
              <a:buNone/>
            </a:pPr>
            <a:r>
              <a:rPr lang="lv-LV" b="0" i="0" dirty="0">
                <a:solidFill>
                  <a:srgbClr val="414142"/>
                </a:solidFill>
                <a:effectLst/>
                <a:latin typeface="Arial" panose="020B0604020202020204" pitchFamily="34" charset="0"/>
              </a:rPr>
              <a:t>3) sporta ieroči un to munīcija;</a:t>
            </a:r>
          </a:p>
          <a:p>
            <a:pPr marL="0" indent="0" algn="just">
              <a:buNone/>
            </a:pPr>
            <a:r>
              <a:rPr lang="lv-LV" b="0" i="0" dirty="0">
                <a:solidFill>
                  <a:srgbClr val="414142"/>
                </a:solidFill>
                <a:effectLst/>
                <a:latin typeface="Arial" panose="020B0604020202020204" pitchFamily="34" charset="0"/>
              </a:rPr>
              <a:t>4) kolekcijas ieroči;</a:t>
            </a:r>
          </a:p>
          <a:p>
            <a:pPr marL="0" indent="0" algn="just">
              <a:buNone/>
            </a:pPr>
            <a:r>
              <a:rPr lang="lv-LV" b="0" i="0" dirty="0">
                <a:solidFill>
                  <a:srgbClr val="414142"/>
                </a:solidFill>
                <a:effectLst/>
                <a:latin typeface="Arial" panose="020B0604020202020204" pitchFamily="34" charset="0"/>
              </a:rPr>
              <a:t>5) kultūras jomai un vēstures notikumu atveidošanai paredzēti ieroči un to munīcija.</a:t>
            </a:r>
          </a:p>
          <a:p>
            <a:pPr marL="0" indent="0">
              <a:buNone/>
            </a:pPr>
            <a:endParaRPr lang="lv-LV" dirty="0"/>
          </a:p>
        </p:txBody>
      </p:sp>
    </p:spTree>
    <p:extLst>
      <p:ext uri="{BB962C8B-B14F-4D97-AF65-F5344CB8AC3E}">
        <p14:creationId xmlns:p14="http://schemas.microsoft.com/office/powerpoint/2010/main" val="35957352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DA054F-5105-472D-81C8-4A2F7ED81964}"/>
              </a:ext>
            </a:extLst>
          </p:cNvPr>
          <p:cNvSpPr>
            <a:spLocks noGrp="1"/>
          </p:cNvSpPr>
          <p:nvPr>
            <p:ph type="title"/>
          </p:nvPr>
        </p:nvSpPr>
        <p:spPr>
          <a:xfrm>
            <a:off x="212035" y="365125"/>
            <a:ext cx="11622156" cy="1325563"/>
          </a:xfrm>
        </p:spPr>
        <p:txBody>
          <a:bodyPr/>
          <a:lstStyle/>
          <a:p>
            <a:r>
              <a:rPr lang="lv-LV" b="1" i="0" dirty="0">
                <a:solidFill>
                  <a:srgbClr val="414142"/>
                </a:solidFill>
                <a:effectLst/>
                <a:latin typeface="Arial" panose="020B0604020202020204" pitchFamily="34" charset="0"/>
              </a:rPr>
              <a:t>Ieroču un munīcijas aprites vispārējie aizliegumi</a:t>
            </a:r>
            <a:endParaRPr lang="lv-LV" dirty="0"/>
          </a:p>
        </p:txBody>
      </p:sp>
      <p:sp>
        <p:nvSpPr>
          <p:cNvPr id="3" name="Content Placeholder 2">
            <a:extLst>
              <a:ext uri="{FF2B5EF4-FFF2-40B4-BE49-F238E27FC236}">
                <a16:creationId xmlns:a16="http://schemas.microsoft.com/office/drawing/2014/main" xmlns="" id="{E6DDAE67-9C0B-4373-90A4-6F5C60EAC686}"/>
              </a:ext>
            </a:extLst>
          </p:cNvPr>
          <p:cNvSpPr>
            <a:spLocks noGrp="1"/>
          </p:cNvSpPr>
          <p:nvPr>
            <p:ph idx="1"/>
          </p:nvPr>
        </p:nvSpPr>
        <p:spPr>
          <a:xfrm>
            <a:off x="212035" y="1690688"/>
            <a:ext cx="11622155" cy="4988407"/>
          </a:xfrm>
        </p:spPr>
        <p:txBody>
          <a:bodyPr>
            <a:normAutofit fontScale="85000" lnSpcReduction="20000"/>
          </a:bodyPr>
          <a:lstStyle/>
          <a:p>
            <a:pPr marL="0" indent="0" algn="just">
              <a:buNone/>
            </a:pPr>
            <a:r>
              <a:rPr lang="lv-LV" b="0" i="0" dirty="0">
                <a:solidFill>
                  <a:srgbClr val="414142"/>
                </a:solidFill>
                <a:effectLst/>
                <a:latin typeface="Arial" panose="020B0604020202020204" pitchFamily="34" charset="0"/>
              </a:rPr>
              <a:t>Latvijā ir aizliegta:</a:t>
            </a:r>
          </a:p>
          <a:p>
            <a:pPr marL="0" indent="0" algn="just">
              <a:buNone/>
            </a:pPr>
            <a:r>
              <a:rPr lang="lv-LV" b="0" i="0" dirty="0">
                <a:solidFill>
                  <a:srgbClr val="414142"/>
                </a:solidFill>
                <a:effectLst/>
                <a:latin typeface="Arial" panose="020B0604020202020204" pitchFamily="34" charset="0"/>
              </a:rPr>
              <a:t>1) Latvijai saistošos starptautiskajos līgumos aizliegto ieroču, munīcijas un speciālo līdzekļu aprite (izņemot to izņemšanu un iznīcināšanu);</a:t>
            </a:r>
          </a:p>
          <a:p>
            <a:pPr marL="0" indent="0" algn="just">
              <a:buNone/>
            </a:pPr>
            <a:r>
              <a:rPr lang="lv-LV" b="0" i="0" dirty="0">
                <a:solidFill>
                  <a:srgbClr val="414142"/>
                </a:solidFill>
                <a:effectLst/>
                <a:latin typeface="Arial" panose="020B0604020202020204" pitchFamily="34" charset="0"/>
              </a:rPr>
              <a:t>2) neklasificētu ieroču un munīcijas aprite (izņemot dezaktivētus ieročus, pneimatiskos ieročus, straikbola ieročus, peintbola ieročus, lāzertaga ierīces un aukstos ieročus);</a:t>
            </a:r>
          </a:p>
          <a:p>
            <a:pPr marL="0" indent="0" algn="just">
              <a:buNone/>
            </a:pPr>
            <a:r>
              <a:rPr lang="lv-LV" b="0" i="0" dirty="0">
                <a:solidFill>
                  <a:srgbClr val="414142"/>
                </a:solidFill>
                <a:effectLst/>
                <a:latin typeface="Arial" panose="020B0604020202020204" pitchFamily="34" charset="0"/>
              </a:rPr>
              <a:t>3) tādu šaujamieroču un to būtisko sastāvdaļu un munīcijas, lielas enerģijas pneimatisko ieroču, gāzes ieroču un signālieroču aprite, kuri nav marķēti saskaņā ar normatīvajos aktos noteikto marķēšanas kārtību;</a:t>
            </a:r>
          </a:p>
          <a:p>
            <a:pPr marL="0" indent="0" algn="just">
              <a:buNone/>
            </a:pPr>
            <a:r>
              <a:rPr lang="lv-LV" b="0" i="0" dirty="0">
                <a:solidFill>
                  <a:srgbClr val="414142"/>
                </a:solidFill>
                <a:effectLst/>
                <a:latin typeface="Arial" panose="020B0604020202020204" pitchFamily="34" charset="0"/>
              </a:rPr>
              <a:t>4) pašizgatavotu šaujamieroču, lielas enerģijas pneimatisko ieroču, gāzes ieroču un signālieroču un pašizgatavotas munīcijas aprite (izņemot medību un sporta šaujamieroču patronu komplektēšanu no rūpnieciski ražotām sastāvdaļām vai pašizgatavotām skrotīm, renkuļiem un lodēm);</a:t>
            </a:r>
          </a:p>
          <a:p>
            <a:pPr marL="0" indent="0" algn="just">
              <a:buNone/>
            </a:pPr>
            <a:r>
              <a:rPr lang="lv-LV" b="0" i="0" dirty="0">
                <a:solidFill>
                  <a:srgbClr val="414142"/>
                </a:solidFill>
                <a:effectLst/>
                <a:latin typeface="Arial" panose="020B0604020202020204" pitchFamily="34" charset="0"/>
              </a:rPr>
              <a:t>5) šaujamieroču pārveidošana, kuras rezultātā tiek mainīta šaujamieroču kategorija vai šaujamieroču kategorijas apakšgrupa (izņemot šaujamieroču pārveidošanu par salūtieročiem (akustiskajiem ieročiem) un šaujamieroču dezaktivēšanu);</a:t>
            </a:r>
          </a:p>
          <a:p>
            <a:pPr marL="0" indent="0" algn="just">
              <a:buNone/>
            </a:pPr>
            <a:r>
              <a:rPr lang="lv-LV" b="0" i="0" dirty="0">
                <a:solidFill>
                  <a:srgbClr val="414142"/>
                </a:solidFill>
                <a:effectLst/>
                <a:latin typeface="Arial" panose="020B0604020202020204" pitchFamily="34" charset="0"/>
              </a:rPr>
              <a:t>6) tādu ieroču pārveidošana slēptai nēsāšanai, kuri rūpnieciski nav paredzēti nēsāšanai (ieroči ar apzāģētiem vai pārurbtiem stobriem, apzāģētām laidēm, nomontētām laidēm);</a:t>
            </a:r>
          </a:p>
          <a:p>
            <a:pPr marL="0" indent="0" algn="just">
              <a:buNone/>
            </a:pPr>
            <a:r>
              <a:rPr lang="lv-LV" b="0" i="0" dirty="0">
                <a:solidFill>
                  <a:srgbClr val="414142"/>
                </a:solidFill>
                <a:effectLst/>
                <a:latin typeface="Arial" panose="020B0604020202020204" pitchFamily="34" charset="0"/>
              </a:rPr>
              <a:t>7) šaujamieroču pārveidošana šaušanai ar gāzes ieroču un signālieroču vai traumatisko šaujamieroču munīciju;</a:t>
            </a:r>
          </a:p>
          <a:p>
            <a:pPr marL="0" indent="0">
              <a:buNone/>
            </a:pPr>
            <a:endParaRPr lang="lv-LV" dirty="0"/>
          </a:p>
        </p:txBody>
      </p:sp>
    </p:spTree>
    <p:extLst>
      <p:ext uri="{BB962C8B-B14F-4D97-AF65-F5344CB8AC3E}">
        <p14:creationId xmlns:p14="http://schemas.microsoft.com/office/powerpoint/2010/main" val="332808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0305D1-E092-40D3-ABFF-AE889AFCEC4B}"/>
              </a:ext>
            </a:extLst>
          </p:cNvPr>
          <p:cNvSpPr>
            <a:spLocks noGrp="1"/>
          </p:cNvSpPr>
          <p:nvPr>
            <p:ph type="title"/>
          </p:nvPr>
        </p:nvSpPr>
        <p:spPr>
          <a:xfrm>
            <a:off x="838200" y="365125"/>
            <a:ext cx="10515600" cy="1013101"/>
          </a:xfrm>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F3809685-1C80-426F-9E7D-97BBB78649BF}"/>
              </a:ext>
            </a:extLst>
          </p:cNvPr>
          <p:cNvSpPr>
            <a:spLocks noGrp="1"/>
          </p:cNvSpPr>
          <p:nvPr>
            <p:ph idx="1"/>
          </p:nvPr>
        </p:nvSpPr>
        <p:spPr>
          <a:xfrm>
            <a:off x="344557" y="1378226"/>
            <a:ext cx="11476382" cy="4798737"/>
          </a:xfrm>
        </p:spPr>
        <p:txBody>
          <a:bodyPr/>
          <a:lstStyle/>
          <a:p>
            <a:pPr marL="0" indent="0" algn="just">
              <a:buNone/>
            </a:pPr>
            <a:r>
              <a:rPr lang="lv-LV" b="1" i="0" dirty="0">
                <a:solidFill>
                  <a:srgbClr val="414142"/>
                </a:solidFill>
                <a:effectLst/>
                <a:latin typeface="Arial" panose="020B0604020202020204" pitchFamily="34" charset="0"/>
              </a:rPr>
              <a:t>Aprite</a:t>
            </a:r>
            <a:r>
              <a:rPr lang="lv-LV" b="0" i="0" dirty="0">
                <a:solidFill>
                  <a:srgbClr val="414142"/>
                </a:solidFill>
                <a:effectLst/>
                <a:latin typeface="Arial" panose="020B0604020202020204" pitchFamily="34" charset="0"/>
              </a:rPr>
              <a:t> — ieroču, munīcijas, to sastāvdaļu un speciālo līdzekļu izgatavošana (ražošana), remonts, iegādāšanās, realizēšana, kolekcionēšana, ievešana Latvijā vai izvešana no tās, tostarp ievešana no trešās valsts un izvešana uz trešo valsti vai pārvietošana caur Latvijas teritoriju no vienas trešās valsts uz citu trešo valsti, minēto priekšmetu mantošana, uzskaite, eksponēšana izstādēs vai demonstrēšana, izmantošana, pielietošana, glabāšana, nēsāšana, pārvadāšana, pārsūtīšana, izņemšana un iznīcināšana</a:t>
            </a:r>
            <a:endParaRPr lang="lv-LV" dirty="0"/>
          </a:p>
        </p:txBody>
      </p:sp>
    </p:spTree>
    <p:extLst>
      <p:ext uri="{BB962C8B-B14F-4D97-AF65-F5344CB8AC3E}">
        <p14:creationId xmlns:p14="http://schemas.microsoft.com/office/powerpoint/2010/main" val="123955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E558D5-A472-4AF4-A3B7-7F7D28FDB93B}"/>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Ieroču un munīcijas aprites vispārējie aizliegumi</a:t>
            </a:r>
            <a:endParaRPr lang="lv-LV" dirty="0"/>
          </a:p>
        </p:txBody>
      </p:sp>
      <p:sp>
        <p:nvSpPr>
          <p:cNvPr id="3" name="Content Placeholder 2">
            <a:extLst>
              <a:ext uri="{FF2B5EF4-FFF2-40B4-BE49-F238E27FC236}">
                <a16:creationId xmlns:a16="http://schemas.microsoft.com/office/drawing/2014/main" xmlns="" id="{4B954582-8E22-4451-BDD4-D558780FC6D0}"/>
              </a:ext>
            </a:extLst>
          </p:cNvPr>
          <p:cNvSpPr>
            <a:spLocks noGrp="1"/>
          </p:cNvSpPr>
          <p:nvPr>
            <p:ph idx="1"/>
          </p:nvPr>
        </p:nvSpPr>
        <p:spPr>
          <a:xfrm>
            <a:off x="106017" y="1828799"/>
            <a:ext cx="12085983" cy="4890053"/>
          </a:xfrm>
        </p:spPr>
        <p:txBody>
          <a:bodyPr>
            <a:normAutofit fontScale="92500" lnSpcReduction="20000"/>
          </a:bodyPr>
          <a:lstStyle/>
          <a:p>
            <a:pPr marL="0" indent="0" algn="just">
              <a:buNone/>
            </a:pPr>
            <a:r>
              <a:rPr lang="lv-LV" b="0" i="0" dirty="0">
                <a:solidFill>
                  <a:srgbClr val="414142"/>
                </a:solidFill>
                <a:effectLst/>
                <a:latin typeface="Arial" panose="020B0604020202020204" pitchFamily="34" charset="0"/>
              </a:rPr>
              <a:t>8) salūtieroču (akustisko ieroču) pārveidošana šaušanai ar lodi vai daudzkomponentu šāviņu izsviešanai no stobra kanāla šaujampulvera vai cita propelenta iedarbības rezultātā;</a:t>
            </a:r>
          </a:p>
          <a:p>
            <a:pPr marL="0" indent="0" algn="just">
              <a:buNone/>
            </a:pPr>
            <a:r>
              <a:rPr lang="lv-LV" b="0" i="0" dirty="0">
                <a:solidFill>
                  <a:srgbClr val="414142"/>
                </a:solidFill>
                <a:effectLst/>
                <a:latin typeface="Arial" panose="020B0604020202020204" pitchFamily="34" charset="0"/>
              </a:rPr>
              <a:t>9) šaujamieroču kopiju pārveidošana šaušanai ar lodi vai daudzkomponentu šāviņu izsviešanai no stobra kanāla šaujampulvera vai cita propelenta iedarbības rezultātā;</a:t>
            </a:r>
          </a:p>
          <a:p>
            <a:pPr marL="0" indent="0" algn="just">
              <a:buNone/>
            </a:pPr>
            <a:r>
              <a:rPr lang="lv-LV" b="0" i="0" dirty="0">
                <a:solidFill>
                  <a:srgbClr val="414142"/>
                </a:solidFill>
                <a:effectLst/>
                <a:latin typeface="Arial" panose="020B0604020202020204" pitchFamily="34" charset="0"/>
              </a:rPr>
              <a:t>10) gāzes ieroču un signālieroču pārveidošana, tostarp konstruktīvi paredzētu stobra ierobežotāju izskrūvēšana, vai citāda pārveidošana šaušanai ar lodi vai daudzkomponentu šāviņu izsviešanai no stobra kanāla šaujampulvera vai cita propelenta iedarbības rezultātā;</a:t>
            </a:r>
          </a:p>
          <a:p>
            <a:pPr marL="0" indent="0" algn="just">
              <a:buNone/>
            </a:pPr>
            <a:r>
              <a:rPr lang="lv-LV" b="0" i="0" dirty="0">
                <a:solidFill>
                  <a:srgbClr val="414142"/>
                </a:solidFill>
                <a:effectLst/>
                <a:latin typeface="Arial" panose="020B0604020202020204" pitchFamily="34" charset="0"/>
              </a:rPr>
              <a:t>11) pneimatisko ieroču pārveidošana šaušanai ar šaujamieroču munīciju;</a:t>
            </a:r>
          </a:p>
          <a:p>
            <a:pPr marL="0" indent="0" algn="just">
              <a:buNone/>
            </a:pPr>
            <a:r>
              <a:rPr lang="lv-LV" b="0" i="0" dirty="0">
                <a:solidFill>
                  <a:srgbClr val="414142"/>
                </a:solidFill>
                <a:effectLst/>
                <a:latin typeface="Arial" panose="020B0604020202020204" pitchFamily="34" charset="0"/>
              </a:rPr>
              <a:t>12) dezaktivētu šaujamieroču reaktivēšana šaušanai ar šaujamieroču munīciju vai citāda pārveidošana šaušanai ar lodi vai daudzkomponentu šāviņu izsviešanai no stobra kanāla šaujampulvera vai cita propelenta iedarbības rezultātā;</a:t>
            </a:r>
          </a:p>
          <a:p>
            <a:pPr marL="0" indent="0" algn="just">
              <a:buNone/>
            </a:pPr>
            <a:r>
              <a:rPr lang="lv-LV" b="0" i="0" dirty="0">
                <a:solidFill>
                  <a:srgbClr val="414142"/>
                </a:solidFill>
                <a:effectLst/>
                <a:latin typeface="Arial" panose="020B0604020202020204" pitchFamily="34" charset="0"/>
              </a:rPr>
              <a:t>13) regulas </a:t>
            </a:r>
            <a:r>
              <a:rPr lang="lv-LV" b="0" i="0" u="none" strike="noStrike" dirty="0">
                <a:solidFill>
                  <a:srgbClr val="16497B"/>
                </a:solidFill>
                <a:effectLst/>
                <a:latin typeface="Arial" panose="020B0604020202020204" pitchFamily="34" charset="0"/>
                <a:hlinkClick r:id="rId2"/>
              </a:rPr>
              <a:t>2015/2403</a:t>
            </a:r>
            <a:r>
              <a:rPr lang="lv-LV" b="0" i="0" dirty="0">
                <a:solidFill>
                  <a:srgbClr val="414142"/>
                </a:solidFill>
                <a:effectLst/>
                <a:latin typeface="Arial" panose="020B0604020202020204" pitchFamily="34" charset="0"/>
              </a:rPr>
              <a:t> prasībām neatbilstošu dezaktivētu šaujamieroču, kā arī līdz 2016. gada 8. aprīlim dezaktivētu šaujamieroču aprite bez Valsts policijas izziņas, kas apliecina šaujamieroča dezaktivēšanu;</a:t>
            </a:r>
          </a:p>
          <a:p>
            <a:pPr marL="0" indent="0" algn="just">
              <a:buNone/>
            </a:pPr>
            <a:r>
              <a:rPr lang="lv-LV" b="0" i="0" dirty="0">
                <a:solidFill>
                  <a:srgbClr val="414142"/>
                </a:solidFill>
                <a:effectLst/>
                <a:latin typeface="Arial" panose="020B0604020202020204" pitchFamily="34" charset="0"/>
              </a:rPr>
              <a:t>14) dezaktivētu lielas enerģijas pneimatisko ieroču aprite bez Valsts policijas izziņas vai apliecinājuma;</a:t>
            </a:r>
          </a:p>
          <a:p>
            <a:pPr marL="0" indent="0" algn="just">
              <a:buNone/>
            </a:pPr>
            <a:r>
              <a:rPr lang="lv-LV" b="0" i="0" dirty="0">
                <a:solidFill>
                  <a:srgbClr val="414142"/>
                </a:solidFill>
                <a:effectLst/>
                <a:latin typeface="Arial" panose="020B0604020202020204" pitchFamily="34" charset="0"/>
              </a:rPr>
              <a:t>15) A kategorijas ieroču izmantošana, izņemot šajā likumā noteiktajos gadījumos.</a:t>
            </a:r>
          </a:p>
          <a:p>
            <a:pPr marL="0" indent="0">
              <a:buNone/>
            </a:pPr>
            <a:endParaRPr lang="lv-LV" dirty="0"/>
          </a:p>
        </p:txBody>
      </p:sp>
    </p:spTree>
    <p:extLst>
      <p:ext uri="{BB962C8B-B14F-4D97-AF65-F5344CB8AC3E}">
        <p14:creationId xmlns:p14="http://schemas.microsoft.com/office/powerpoint/2010/main" val="33457118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8E7B90-FFCA-48DC-A0F2-D0B53E97A40C}"/>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Aizliegumi fiziskajām personām</a:t>
            </a:r>
            <a:endParaRPr lang="lv-LV" dirty="0"/>
          </a:p>
        </p:txBody>
      </p:sp>
      <p:sp>
        <p:nvSpPr>
          <p:cNvPr id="3" name="Content Placeholder 2">
            <a:extLst>
              <a:ext uri="{FF2B5EF4-FFF2-40B4-BE49-F238E27FC236}">
                <a16:creationId xmlns:a16="http://schemas.microsoft.com/office/drawing/2014/main" xmlns="" id="{6971C078-940B-4390-BFBF-B35F47B1B8C6}"/>
              </a:ext>
            </a:extLst>
          </p:cNvPr>
          <p:cNvSpPr>
            <a:spLocks noGrp="1"/>
          </p:cNvSpPr>
          <p:nvPr>
            <p:ph idx="1"/>
          </p:nvPr>
        </p:nvSpPr>
        <p:spPr>
          <a:xfrm>
            <a:off x="159025" y="1338470"/>
            <a:ext cx="11794435" cy="5327373"/>
          </a:xfrm>
        </p:spPr>
        <p:txBody>
          <a:bodyPr>
            <a:normAutofit fontScale="25000" lnSpcReduction="20000"/>
          </a:bodyPr>
          <a:lstStyle/>
          <a:p>
            <a:pPr marL="0" indent="0" algn="just">
              <a:buNone/>
            </a:pPr>
            <a:r>
              <a:rPr lang="lv-LV" sz="6400" b="0" i="0" dirty="0">
                <a:solidFill>
                  <a:srgbClr val="414142"/>
                </a:solidFill>
                <a:effectLst/>
                <a:latin typeface="Arial" panose="020B0604020202020204" pitchFamily="34" charset="0"/>
              </a:rPr>
              <a:t>Fiziskajām personām ir aizliegts:</a:t>
            </a:r>
          </a:p>
          <a:p>
            <a:pPr marL="0" indent="0" algn="just">
              <a:buNone/>
            </a:pPr>
            <a:r>
              <a:rPr lang="lv-LV" sz="6400" b="0" i="0" dirty="0">
                <a:solidFill>
                  <a:srgbClr val="414142"/>
                </a:solidFill>
                <a:effectLst/>
                <a:latin typeface="Arial" panose="020B0604020202020204" pitchFamily="34" charset="0"/>
              </a:rPr>
              <a:t>1) iegādāties, glabāt, nēsāt, realizēt, izmantot un pielietot salūtieročus (akustiskos ieročus);</a:t>
            </a:r>
          </a:p>
          <a:p>
            <a:pPr marL="0" indent="0" algn="just">
              <a:buNone/>
            </a:pPr>
            <a:r>
              <a:rPr lang="lv-LV" sz="6400" b="0" i="0" dirty="0">
                <a:solidFill>
                  <a:srgbClr val="414142"/>
                </a:solidFill>
                <a:effectLst/>
                <a:latin typeface="Arial" panose="020B0604020202020204" pitchFamily="34" charset="0"/>
              </a:rPr>
              <a:t>2) iegādāties, glabāt, nēsāt, realizēt un pielietot elektrošoka ierīces ar izšaujamiem vadiem un elektrodiem;</a:t>
            </a:r>
          </a:p>
          <a:p>
            <a:pPr marL="0" indent="0" algn="just">
              <a:buNone/>
            </a:pPr>
            <a:r>
              <a:rPr lang="lv-LV" sz="6400" b="0" i="0" dirty="0">
                <a:solidFill>
                  <a:srgbClr val="414142"/>
                </a:solidFill>
                <a:effectLst/>
                <a:latin typeface="Arial" panose="020B0604020202020204" pitchFamily="34" charset="0"/>
              </a:rPr>
              <a:t>3) iegādāties, glabāt un realizēt munīciju, kuras šāviņš pildīts ar medikamentiem, kas paredzēti dzīvnieku īslaicīgai iemidzināšanai, paralizēšanai vai nogalināšanai, un šādai munīcijai īpaši paredzētus ieročus;</a:t>
            </a:r>
          </a:p>
          <a:p>
            <a:pPr marL="0" indent="0" algn="just">
              <a:buNone/>
            </a:pPr>
            <a:r>
              <a:rPr lang="lv-LV" sz="6400" b="0" i="0" dirty="0">
                <a:solidFill>
                  <a:srgbClr val="414142"/>
                </a:solidFill>
                <a:effectLst/>
                <a:latin typeface="Arial" panose="020B0604020202020204" pitchFamily="34" charset="0"/>
              </a:rPr>
              <a:t>4) nēsāt tādus aukstos ieročus, kuri īpaši paredzēti miesas bojājumu nodarīšanai, izņemot medniekiem, zvejniekiem un makšķerniekiem paredzētus aukstos ieročus — medībās, zvejā un makšķerēšanā —, sportistiem attiecīgajam sporta veidam paredzētos aukstos ieročus — sacensībās vai treniņos — un aukstos ieročus, kurus izmanto kultūras pasākumu dalībnieki izrādēs, parādēs un citos oficiālos kultūras pasākumos;</a:t>
            </a:r>
          </a:p>
          <a:p>
            <a:pPr marL="0" indent="0" algn="just">
              <a:buNone/>
            </a:pPr>
            <a:r>
              <a:rPr lang="lv-LV" sz="6400" b="0" i="0" dirty="0">
                <a:solidFill>
                  <a:srgbClr val="414142"/>
                </a:solidFill>
                <a:effectLst/>
                <a:latin typeface="Arial" panose="020B0604020202020204" pitchFamily="34" charset="0"/>
              </a:rPr>
              <a:t>5)</a:t>
            </a:r>
            <a:r>
              <a:rPr lang="lv-LV" sz="6400" b="1" i="0" dirty="0">
                <a:solidFill>
                  <a:srgbClr val="414142"/>
                </a:solidFill>
                <a:effectLst/>
                <a:latin typeface="Arial" panose="020B0604020202020204" pitchFamily="34" charset="0"/>
              </a:rPr>
              <a:t> </a:t>
            </a:r>
            <a:r>
              <a:rPr lang="lv-LV" sz="6400" b="0" i="0" dirty="0">
                <a:solidFill>
                  <a:srgbClr val="414142"/>
                </a:solidFill>
                <a:effectLst/>
                <a:latin typeface="Arial" panose="020B0604020202020204" pitchFamily="34" charset="0"/>
              </a:rPr>
              <a:t>iegādāties, nēsāt, pārvadāt, izmantot un pielietot šaujamieročus, gāzes ieročus un signālieročus, pneimatiskos ieročus, straikbola ieročus, peintbola ieročus, lāzertaga ierīces, dezaktivētus ieročus, esot alkohola ietekmē, ja izelpotā gaisa vai asins pārbaudē konstatētā alkohola koncentrācija asinīs pārsniedz 0,5 promiles, kā arī narkotisko, psihotropo, toksisko vai citu apreibinošo vielu ietekmē;</a:t>
            </a:r>
          </a:p>
          <a:p>
            <a:pPr marL="0" indent="0" algn="just">
              <a:buNone/>
            </a:pPr>
            <a:r>
              <a:rPr lang="lv-LV" sz="6400" b="0" i="0" dirty="0">
                <a:solidFill>
                  <a:srgbClr val="414142"/>
                </a:solidFill>
                <a:effectLst/>
                <a:latin typeface="Arial" panose="020B0604020202020204" pitchFamily="34" charset="0"/>
              </a:rPr>
              <a:t>6) iegādāties un pārvadāt šaujamieroču maināmās būtiskās sastāvdaļas, esot alkohola ietekmē, ja izelpotā gaisa vai asins pārbaudē konstatētā alkohola koncentrācija asinīs pārsniedz 0,5 promiles, kā arī narkotisko, psihotropo, toksisko vai citu apreibinošo vielu ietekmē;</a:t>
            </a:r>
          </a:p>
          <a:p>
            <a:pPr marL="0" indent="0" algn="just">
              <a:buNone/>
            </a:pPr>
            <a:r>
              <a:rPr lang="lv-LV" sz="6400" b="0" i="0" dirty="0">
                <a:solidFill>
                  <a:srgbClr val="414142"/>
                </a:solidFill>
                <a:effectLst/>
                <a:latin typeface="Arial" panose="020B0604020202020204" pitchFamily="34" charset="0"/>
              </a:rPr>
              <a:t>7) ar šaujamieročiem, gāzes ieročiem un signālieročiem, pneimatiskajiem ieročiem, straikbola ieročiem, peintbola ieročiem, lāzertaga ierīcēm, dezaktivētiem ieročiem, aukstajiem ieročiem, munīciju un speciālajiem līdzekļiem apmeklēt sabiedrībai pieejamus kultūras, svētku, piemiņas, izklaides, sporta vai atpūtas pasākumus publiskā vietā, kā arī tos demonstrēt publiskā vietā, izņemot gadījumu, kad to atļāvis pasākuma organizators;</a:t>
            </a:r>
          </a:p>
          <a:p>
            <a:pPr marL="0" indent="0" algn="just">
              <a:buNone/>
            </a:pPr>
            <a:r>
              <a:rPr lang="lv-LV" sz="6400" b="0" i="0" dirty="0">
                <a:solidFill>
                  <a:srgbClr val="414142"/>
                </a:solidFill>
                <a:effectLst/>
                <a:latin typeface="Arial" panose="020B0604020202020204" pitchFamily="34" charset="0"/>
              </a:rPr>
              <a:t>8) nēsāt atklātā veidā ieročus un to munīciju, dezaktivētus ieročus un speciālos līdzekļus;</a:t>
            </a:r>
          </a:p>
          <a:p>
            <a:pPr marL="0" indent="0" algn="just">
              <a:buNone/>
            </a:pPr>
            <a:r>
              <a:rPr lang="lv-LV" sz="6400" b="0" i="0" dirty="0">
                <a:solidFill>
                  <a:srgbClr val="414142"/>
                </a:solidFill>
                <a:effectLst/>
                <a:latin typeface="Arial" panose="020B0604020202020204" pitchFamily="34" charset="0"/>
              </a:rPr>
              <a:t>9) iegādāties, glabāt, nēsāt, realizēt, izmantot un pielietot pašaizsardzībai šāviena trokšņa slāpētājus (klusinātājus), kā arī ar tiem aprīkot pašaizsardzības šaujamieročus;</a:t>
            </a:r>
          </a:p>
          <a:p>
            <a:pPr marL="0" indent="0" algn="just">
              <a:buNone/>
            </a:pPr>
            <a:r>
              <a:rPr lang="lv-LV" sz="6400" b="0" i="0" dirty="0">
                <a:solidFill>
                  <a:srgbClr val="414142"/>
                </a:solidFill>
                <a:effectLst/>
                <a:latin typeface="Arial" panose="020B0604020202020204" pitchFamily="34" charset="0"/>
              </a:rPr>
              <a:t>10) atteikties no medicīniskās pārbaudes alkohola koncentrācijas noteikšanai, narkotisko, psihotropo, toksisko vai citu apreibinošo vielu ietekmes pārbaudes, lai konstatētu, vai persona nav pārkāpusi šīs daļas </a:t>
            </a:r>
            <a:r>
              <a:rPr lang="lv-LV" sz="6400" b="0" i="0" u="none" strike="noStrike" dirty="0">
                <a:solidFill>
                  <a:srgbClr val="16497B"/>
                </a:solidFill>
                <a:effectLst/>
                <a:latin typeface="Arial" panose="020B0604020202020204" pitchFamily="34" charset="0"/>
                <a:hlinkClick r:id="rId2"/>
              </a:rPr>
              <a:t>5. </a:t>
            </a:r>
            <a:r>
              <a:rPr lang="lv-LV" sz="6400" b="0" i="0" dirty="0">
                <a:solidFill>
                  <a:srgbClr val="414142"/>
                </a:solidFill>
                <a:effectLst/>
                <a:latin typeface="Arial" panose="020B0604020202020204" pitchFamily="34" charset="0"/>
              </a:rPr>
              <a:t>un </a:t>
            </a:r>
            <a:r>
              <a:rPr lang="lv-LV" sz="6400" b="0" i="0" u="none" strike="noStrike" dirty="0">
                <a:solidFill>
                  <a:srgbClr val="16497B"/>
                </a:solidFill>
                <a:effectLst/>
                <a:latin typeface="Arial" panose="020B0604020202020204" pitchFamily="34" charset="0"/>
                <a:hlinkClick r:id="rId3"/>
              </a:rPr>
              <a:t>6.</a:t>
            </a:r>
            <a:r>
              <a:rPr lang="lv-LV" sz="6400" b="0" i="0" dirty="0">
                <a:solidFill>
                  <a:srgbClr val="414142"/>
                </a:solidFill>
                <a:effectLst/>
                <a:latin typeface="Arial" panose="020B0604020202020204" pitchFamily="34" charset="0"/>
              </a:rPr>
              <a:t> punktā noteiktos aizliegumus.</a:t>
            </a:r>
          </a:p>
          <a:p>
            <a:pPr marL="0" indent="0">
              <a:buNone/>
            </a:pPr>
            <a:endParaRPr lang="lv-LV" dirty="0"/>
          </a:p>
        </p:txBody>
      </p:sp>
    </p:spTree>
    <p:extLst>
      <p:ext uri="{BB962C8B-B14F-4D97-AF65-F5344CB8AC3E}">
        <p14:creationId xmlns:p14="http://schemas.microsoft.com/office/powerpoint/2010/main" val="40518831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F705CD-5CF4-430C-AFBB-52772D611839}"/>
              </a:ext>
            </a:extLst>
          </p:cNvPr>
          <p:cNvSpPr>
            <a:spLocks noGrp="1"/>
          </p:cNvSpPr>
          <p:nvPr>
            <p:ph type="title"/>
          </p:nvPr>
        </p:nvSpPr>
        <p:spPr>
          <a:xfrm>
            <a:off x="185530" y="365125"/>
            <a:ext cx="11168270" cy="1172127"/>
          </a:xfrm>
        </p:spPr>
        <p:txBody>
          <a:bodyPr/>
          <a:lstStyle/>
          <a:p>
            <a:r>
              <a:rPr lang="lv-LV" b="1" i="0" dirty="0">
                <a:solidFill>
                  <a:srgbClr val="414142"/>
                </a:solidFill>
                <a:effectLst/>
                <a:latin typeface="Arial" panose="020B0604020202020204" pitchFamily="34" charset="0"/>
              </a:rPr>
              <a:t>Ieroču atļaujas</a:t>
            </a:r>
            <a:endParaRPr lang="lv-LV" dirty="0"/>
          </a:p>
        </p:txBody>
      </p:sp>
      <p:sp>
        <p:nvSpPr>
          <p:cNvPr id="3" name="Content Placeholder 2">
            <a:extLst>
              <a:ext uri="{FF2B5EF4-FFF2-40B4-BE49-F238E27FC236}">
                <a16:creationId xmlns:a16="http://schemas.microsoft.com/office/drawing/2014/main" xmlns="" id="{9E02B7CF-1120-4379-B0EF-E28CBF93D8FE}"/>
              </a:ext>
            </a:extLst>
          </p:cNvPr>
          <p:cNvSpPr>
            <a:spLocks noGrp="1"/>
          </p:cNvSpPr>
          <p:nvPr>
            <p:ph idx="1"/>
          </p:nvPr>
        </p:nvSpPr>
        <p:spPr>
          <a:xfrm>
            <a:off x="318051" y="1537252"/>
            <a:ext cx="11502887" cy="5088835"/>
          </a:xfrm>
        </p:spPr>
        <p:txBody>
          <a:bodyPr>
            <a:normAutofit/>
          </a:bodyPr>
          <a:lstStyle/>
          <a:p>
            <a:pPr algn="just"/>
            <a:r>
              <a:rPr lang="lv-LV" b="0" i="0" dirty="0">
                <a:solidFill>
                  <a:srgbClr val="414142"/>
                </a:solidFill>
                <a:effectLst/>
                <a:latin typeface="Arial" panose="020B0604020202020204" pitchFamily="34" charset="0"/>
              </a:rPr>
              <a:t>Fiziskajai personai, kura sasniegusi 16 gadu vecumu, ir tiesības iegādāties, glabāt, nēsāt un pārvadāt pašaizsardzībai paredzētus gāzes baloniņus un pielietot tos pašaizsardzībai.</a:t>
            </a:r>
          </a:p>
          <a:p>
            <a:pPr algn="just"/>
            <a:r>
              <a:rPr lang="lv-LV" b="0" i="0" dirty="0">
                <a:solidFill>
                  <a:srgbClr val="414142"/>
                </a:solidFill>
                <a:effectLst/>
                <a:latin typeface="Arial" panose="020B0604020202020204" pitchFamily="34" charset="0"/>
              </a:rPr>
              <a:t>Fiziskajai personai, kura sasniegusi 16 gadu vecumu, bet nav sasniegusi 18 gadu vecumu, kurai ir Valsts meža dienesta izsniegta mednieka apliecība un uz kuru neattiecas šajā likumā minētie aizliegumi, ar vecāku vai likumisko pārstāvju rakstveida piekrišanu un Valsts policijas atļauju ieroča īpašnieka tiešā klātbūtnē ir tiesības individuālajās medībās izmantot medībām klasificētu ieroci (izņemot vītņstobra ieroci). Par drošības prasību un medības reglamentējošo normatīvo aktu prasību ievērošanu ir atbildīgs ieroča īpašnieks.</a:t>
            </a:r>
          </a:p>
          <a:p>
            <a:pPr marL="0" indent="0">
              <a:buNone/>
            </a:pPr>
            <a:endParaRPr lang="lv-LV" b="1" dirty="0"/>
          </a:p>
        </p:txBody>
      </p:sp>
    </p:spTree>
    <p:extLst>
      <p:ext uri="{BB962C8B-B14F-4D97-AF65-F5344CB8AC3E}">
        <p14:creationId xmlns:p14="http://schemas.microsoft.com/office/powerpoint/2010/main" val="13823125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CE3967-C2BA-450A-8C2F-587AC22400D0}"/>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Ieroču atļaujas</a:t>
            </a:r>
            <a:endParaRPr lang="lv-LV" dirty="0"/>
          </a:p>
        </p:txBody>
      </p:sp>
      <p:sp>
        <p:nvSpPr>
          <p:cNvPr id="3" name="Content Placeholder 2">
            <a:extLst>
              <a:ext uri="{FF2B5EF4-FFF2-40B4-BE49-F238E27FC236}">
                <a16:creationId xmlns:a16="http://schemas.microsoft.com/office/drawing/2014/main" xmlns="" id="{3934BAD9-342A-4930-BBD9-B8FCF2E966A3}"/>
              </a:ext>
            </a:extLst>
          </p:cNvPr>
          <p:cNvSpPr>
            <a:spLocks noGrp="1"/>
          </p:cNvSpPr>
          <p:nvPr>
            <p:ph idx="1"/>
          </p:nvPr>
        </p:nvSpPr>
        <p:spPr>
          <a:xfrm>
            <a:off x="185529" y="1311964"/>
            <a:ext cx="11622157" cy="5380383"/>
          </a:xfrm>
        </p:spPr>
        <p:txBody>
          <a:bodyPr>
            <a:normAutofit fontScale="92500"/>
          </a:bodyPr>
          <a:lstStyle/>
          <a:p>
            <a:pPr marL="0" indent="0" algn="just">
              <a:buNone/>
            </a:pPr>
            <a:r>
              <a:rPr lang="lv-LV" b="0" i="0" dirty="0">
                <a:solidFill>
                  <a:srgbClr val="414142"/>
                </a:solidFill>
                <a:effectLst/>
                <a:latin typeface="Arial" panose="020B0604020202020204" pitchFamily="34" charset="0"/>
              </a:rPr>
              <a:t>Fiziskajai personai, kura sasniegusi 18 gadu vecumu, ir tiesības:</a:t>
            </a:r>
          </a:p>
          <a:p>
            <a:pPr marL="0" indent="0" algn="just">
              <a:buNone/>
            </a:pPr>
            <a:r>
              <a:rPr lang="lv-LV" b="0" i="0" dirty="0">
                <a:solidFill>
                  <a:srgbClr val="414142"/>
                </a:solidFill>
                <a:effectLst/>
                <a:latin typeface="Arial" panose="020B0604020202020204" pitchFamily="34" charset="0"/>
              </a:rPr>
              <a:t>1) iegādāties, glabāt, nēsāt un pārvadāt pašaizsardzībai klasificētus E kategorijas gāzes ieročus un signālieročus un minētos ieročus un to munīciju pielietot pašaizsardzībai;</a:t>
            </a:r>
          </a:p>
          <a:p>
            <a:pPr marL="0" indent="0" algn="just">
              <a:buNone/>
            </a:pPr>
            <a:r>
              <a:rPr lang="lv-LV" b="0" i="0" dirty="0">
                <a:solidFill>
                  <a:srgbClr val="414142"/>
                </a:solidFill>
                <a:effectLst/>
                <a:latin typeface="Arial" panose="020B0604020202020204" pitchFamily="34" charset="0"/>
              </a:rPr>
              <a:t>2) iegādāties, glabāt, pārvadāt un izmantot F kategorijas mazas enerģijas pneimatiskos ieročus, straikbola ieročus, kuru šāviņa sākumenerģija nepārsniedz 1,5 džoulus, peintbola ieročus, kuru šāviņa sākumenerģija nepārsniedz 12 džoulus, un lāzertaga ierīces. F kategorijas mazas enerģijas pneimatiskos ieročus var izmantot treniņos un sporta sacensībās, bet pārējos F kategorijas ieročus un ierīces — simulācijas spēlēs atbilstoši šā likuma nosacījumiem;</a:t>
            </a:r>
          </a:p>
          <a:p>
            <a:pPr marL="0" indent="0" algn="just">
              <a:buNone/>
            </a:pPr>
            <a:r>
              <a:rPr lang="lv-LV" b="0" i="0" dirty="0">
                <a:solidFill>
                  <a:srgbClr val="414142"/>
                </a:solidFill>
                <a:effectLst/>
                <a:latin typeface="Arial" panose="020B0604020202020204" pitchFamily="34" charset="0"/>
              </a:rPr>
              <a:t>3) iegādāties, glabāt, pārvadāt un pārsūtīt aukstos ieročus un izmantot tos treniņos un sporta sacensībās;</a:t>
            </a:r>
          </a:p>
          <a:p>
            <a:pPr marL="0" indent="0" algn="just">
              <a:buNone/>
            </a:pPr>
            <a:r>
              <a:rPr lang="lv-LV" b="0" i="0" dirty="0">
                <a:solidFill>
                  <a:srgbClr val="414142"/>
                </a:solidFill>
                <a:effectLst/>
                <a:latin typeface="Arial" panose="020B0604020202020204" pitchFamily="34" charset="0"/>
              </a:rPr>
              <a:t>4) iegādāties, glabāt un nēsāt pašaizsardzībai elektrošoka ierīces un pielietot tās pašaizsardzībai;</a:t>
            </a:r>
          </a:p>
          <a:p>
            <a:pPr marL="0" indent="0" algn="just">
              <a:buNone/>
            </a:pPr>
            <a:r>
              <a:rPr lang="lv-LV" b="0" i="0" dirty="0">
                <a:solidFill>
                  <a:srgbClr val="414142"/>
                </a:solidFill>
                <a:effectLst/>
                <a:latin typeface="Arial" panose="020B0604020202020204" pitchFamily="34" charset="0"/>
              </a:rPr>
              <a:t>5) iegādāties, glabāt, nēsāt un pārvadāt dezaktivētus šaujamieročus, kas atbilst regulas </a:t>
            </a:r>
            <a:r>
              <a:rPr lang="lv-LV" b="0" i="0" u="none" strike="noStrike" dirty="0">
                <a:solidFill>
                  <a:srgbClr val="16497B"/>
                </a:solidFill>
                <a:effectLst/>
                <a:latin typeface="Arial" panose="020B0604020202020204" pitchFamily="34" charset="0"/>
                <a:hlinkClick r:id="rId2"/>
              </a:rPr>
              <a:t>2015/2403</a:t>
            </a:r>
            <a:r>
              <a:rPr lang="lv-LV" b="0" i="0" dirty="0">
                <a:solidFill>
                  <a:srgbClr val="414142"/>
                </a:solidFill>
                <a:effectLst/>
                <a:latin typeface="Arial" panose="020B0604020202020204" pitchFamily="34" charset="0"/>
              </a:rPr>
              <a:t> prasībām, pēc Valsts policijas izziņas saņemšanas glabāt, nēsāt un pārvadāt dezaktivētus šaujamieročus, kā arī pēc Valsts policijas izziņas vai apliecinājuma saņemšanas iegādāties, glabāt un pārvadāt dezaktivētus lielas enerģijas pneimatiskos ieročus.</a:t>
            </a:r>
          </a:p>
          <a:p>
            <a:pPr marL="0" indent="0">
              <a:buNone/>
            </a:pPr>
            <a:endParaRPr lang="lv-LV" dirty="0"/>
          </a:p>
        </p:txBody>
      </p:sp>
    </p:spTree>
    <p:extLst>
      <p:ext uri="{BB962C8B-B14F-4D97-AF65-F5344CB8AC3E}">
        <p14:creationId xmlns:p14="http://schemas.microsoft.com/office/powerpoint/2010/main" val="12707114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56FC2B-C3CC-4BCA-824A-A6815E90FD9F}"/>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Ieroča iegādāšanās atļauja</a:t>
            </a:r>
            <a:endParaRPr lang="lv-LV" dirty="0"/>
          </a:p>
        </p:txBody>
      </p:sp>
      <p:sp>
        <p:nvSpPr>
          <p:cNvPr id="3" name="Content Placeholder 2">
            <a:extLst>
              <a:ext uri="{FF2B5EF4-FFF2-40B4-BE49-F238E27FC236}">
                <a16:creationId xmlns:a16="http://schemas.microsoft.com/office/drawing/2014/main" xmlns="" id="{D36BF30F-9804-4EC1-8775-08431F4C2E8F}"/>
              </a:ext>
            </a:extLst>
          </p:cNvPr>
          <p:cNvSpPr>
            <a:spLocks noGrp="1"/>
          </p:cNvSpPr>
          <p:nvPr>
            <p:ph idx="1"/>
          </p:nvPr>
        </p:nvSpPr>
        <p:spPr>
          <a:xfrm>
            <a:off x="838200" y="2531165"/>
            <a:ext cx="10515600" cy="3645798"/>
          </a:xfrm>
        </p:spPr>
        <p:txBody>
          <a:bodyPr/>
          <a:lstStyle/>
          <a:p>
            <a:pPr marL="0" indent="0">
              <a:buNone/>
            </a:pPr>
            <a:r>
              <a:rPr lang="lv-LV" b="0" i="0" dirty="0">
                <a:solidFill>
                  <a:srgbClr val="414142"/>
                </a:solidFill>
                <a:effectLst/>
                <a:latin typeface="Arial" panose="020B0604020202020204" pitchFamily="34" charset="0"/>
              </a:rPr>
              <a:t>Ieroča iegādāšanās atļauja ir derīga </a:t>
            </a:r>
            <a:r>
              <a:rPr lang="lv-LV" b="1" i="0" u="sng" dirty="0">
                <a:solidFill>
                  <a:srgbClr val="414142"/>
                </a:solidFill>
                <a:effectLst/>
                <a:latin typeface="Arial" panose="020B0604020202020204" pitchFamily="34" charset="0"/>
              </a:rPr>
              <a:t>trīs</a:t>
            </a:r>
            <a:r>
              <a:rPr lang="lv-LV" b="0" i="0" dirty="0">
                <a:solidFill>
                  <a:srgbClr val="414142"/>
                </a:solidFill>
                <a:effectLst/>
                <a:latin typeface="Arial" panose="020B0604020202020204" pitchFamily="34" charset="0"/>
              </a:rPr>
              <a:t> mēnešus no dienas, kad Valsts policija pieņēmusi lēmumu par tās izsniegšanu.</a:t>
            </a:r>
            <a:endParaRPr lang="lv-LV" dirty="0"/>
          </a:p>
        </p:txBody>
      </p:sp>
    </p:spTree>
    <p:extLst>
      <p:ext uri="{BB962C8B-B14F-4D97-AF65-F5344CB8AC3E}">
        <p14:creationId xmlns:p14="http://schemas.microsoft.com/office/powerpoint/2010/main" val="31912709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3F8AD1-2333-45FE-8730-78E359896F16}"/>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Ieroča glabāšanas atļauja</a:t>
            </a:r>
            <a:endParaRPr lang="lv-LV" dirty="0"/>
          </a:p>
        </p:txBody>
      </p:sp>
      <p:sp>
        <p:nvSpPr>
          <p:cNvPr id="3" name="Content Placeholder 2">
            <a:extLst>
              <a:ext uri="{FF2B5EF4-FFF2-40B4-BE49-F238E27FC236}">
                <a16:creationId xmlns:a16="http://schemas.microsoft.com/office/drawing/2014/main" xmlns="" id="{8B6F89F6-DE33-4EAB-BFE9-FA69B808F458}"/>
              </a:ext>
            </a:extLst>
          </p:cNvPr>
          <p:cNvSpPr>
            <a:spLocks noGrp="1"/>
          </p:cNvSpPr>
          <p:nvPr>
            <p:ph idx="1"/>
          </p:nvPr>
        </p:nvSpPr>
        <p:spPr>
          <a:xfrm>
            <a:off x="225287" y="1378226"/>
            <a:ext cx="11595652" cy="5114649"/>
          </a:xfrm>
        </p:spPr>
        <p:txBody>
          <a:bodyPr>
            <a:normAutofit fontScale="92500"/>
          </a:bodyPr>
          <a:lstStyle/>
          <a:p>
            <a:pPr marL="0" indent="0" algn="just">
              <a:buNone/>
            </a:pPr>
            <a:r>
              <a:rPr lang="lv-LV" b="0" i="0" dirty="0">
                <a:solidFill>
                  <a:srgbClr val="414142"/>
                </a:solidFill>
                <a:effectLst/>
                <a:latin typeface="Arial" panose="020B0604020202020204" pitchFamily="34" charset="0"/>
              </a:rPr>
              <a:t>Ieroča glabāšanas atļauja dod tiesības ieroča īpašniekam:</a:t>
            </a:r>
          </a:p>
          <a:p>
            <a:pPr marL="0" indent="0" algn="just">
              <a:buNone/>
            </a:pPr>
            <a:r>
              <a:rPr lang="lv-LV" b="0" i="0" dirty="0">
                <a:solidFill>
                  <a:srgbClr val="414142"/>
                </a:solidFill>
                <a:effectLst/>
                <a:latin typeface="Arial" panose="020B0604020202020204" pitchFamily="34" charset="0"/>
              </a:rPr>
              <a:t>1) glabāt atļaujā norādīto šaujamieroci, tā maināmās būtiskās sastāvdaļas, lielas enerģijas pneimatisko ieroci atļaujā norādītajā adresē: fiziskajai personai — savā deklarētajā dzīvesvietā, deklarācijā norādītajā papildu adresē un nekustamajā īpašumā, kā arī kopīpašumā (dzīvoklī, dzīvojamā mājā), bet juridiskajai personai — īpaši ierīkotā ieroču glabātavā;</a:t>
            </a:r>
          </a:p>
          <a:p>
            <a:pPr marL="0" indent="0" algn="just">
              <a:buNone/>
            </a:pPr>
            <a:r>
              <a:rPr lang="lv-LV" b="0" i="0" dirty="0">
                <a:solidFill>
                  <a:srgbClr val="414142"/>
                </a:solidFill>
                <a:effectLst/>
                <a:latin typeface="Arial" panose="020B0604020202020204" pitchFamily="34" charset="0"/>
              </a:rPr>
              <a:t>2) pārvadāt atļaujā norādīto šaujamieroci, tā maināmās būtiskās sastāvdaļas, kā arī lielas enerģijas pneimatisko ieroci;</a:t>
            </a:r>
          </a:p>
          <a:p>
            <a:pPr marL="0" indent="0" algn="just">
              <a:buNone/>
            </a:pPr>
            <a:r>
              <a:rPr lang="lv-LV" b="0" i="0" dirty="0">
                <a:solidFill>
                  <a:srgbClr val="414142"/>
                </a:solidFill>
                <a:effectLst/>
                <a:latin typeface="Arial" panose="020B0604020202020204" pitchFamily="34" charset="0"/>
              </a:rPr>
              <a:t>3) iegādāties atļaujā norādītajam ierocim paredzēto munīciju un glabāt to;</a:t>
            </a:r>
          </a:p>
          <a:p>
            <a:pPr marL="0" indent="0" algn="just">
              <a:buNone/>
            </a:pPr>
            <a:r>
              <a:rPr lang="lv-LV" b="0" i="0" dirty="0">
                <a:solidFill>
                  <a:srgbClr val="414142"/>
                </a:solidFill>
                <a:effectLst/>
                <a:latin typeface="Arial" panose="020B0604020202020204" pitchFamily="34" charset="0"/>
              </a:rPr>
              <a:t>4) iegādāties medībām vai sportam klasificētam šaujamierocim šaujampulveri un glabāt to;</a:t>
            </a:r>
          </a:p>
          <a:p>
            <a:pPr marL="0" indent="0" algn="just">
              <a:buNone/>
            </a:pPr>
            <a:r>
              <a:rPr lang="lv-LV" b="0" i="0" dirty="0">
                <a:solidFill>
                  <a:srgbClr val="414142"/>
                </a:solidFill>
                <a:effectLst/>
                <a:latin typeface="Arial" panose="020B0604020202020204" pitchFamily="34" charset="0"/>
              </a:rPr>
              <a:t>5) iegādāties atļaujā norādītajam medībām vai sportam klasificētam garstobra—vītņstobra šaujamierocim paredzēto šāviena trokšņa slāpētāju (klusinātāju) un glabāt, kā arī pārvadāt to;</a:t>
            </a:r>
          </a:p>
          <a:p>
            <a:pPr marL="0" indent="0" algn="just">
              <a:buNone/>
            </a:pPr>
            <a:r>
              <a:rPr lang="lv-LV" b="0" i="0" dirty="0">
                <a:solidFill>
                  <a:srgbClr val="414142"/>
                </a:solidFill>
                <a:effectLst/>
                <a:latin typeface="Arial" panose="020B0604020202020204" pitchFamily="34" charset="0"/>
              </a:rPr>
              <a:t>6) izmantot un pielietot atļaujā norādīto šaujamieroci, tā maināmās būtiskās sastāvdaļas un lielas enerģijas pneimatisko ieroci atbilstoši tā lietojuma veidam šajā likumā vai citos ieroču apriti reglamentējošos normatīvajos aktos noteiktajos gadījumos un kārtībā.</a:t>
            </a:r>
          </a:p>
          <a:p>
            <a:pPr marL="0" indent="0">
              <a:buNone/>
            </a:pPr>
            <a:endParaRPr lang="lv-LV" dirty="0"/>
          </a:p>
        </p:txBody>
      </p:sp>
    </p:spTree>
    <p:extLst>
      <p:ext uri="{BB962C8B-B14F-4D97-AF65-F5344CB8AC3E}">
        <p14:creationId xmlns:p14="http://schemas.microsoft.com/office/powerpoint/2010/main" val="31690621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9EF263-9E28-4376-90F7-E49F068EF00F}"/>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Ieroča nēsāšanas atļauja</a:t>
            </a:r>
            <a:endParaRPr lang="lv-LV" dirty="0"/>
          </a:p>
        </p:txBody>
      </p:sp>
      <p:sp>
        <p:nvSpPr>
          <p:cNvPr id="3" name="Content Placeholder 2">
            <a:extLst>
              <a:ext uri="{FF2B5EF4-FFF2-40B4-BE49-F238E27FC236}">
                <a16:creationId xmlns:a16="http://schemas.microsoft.com/office/drawing/2014/main" xmlns="" id="{9DC68EF5-66F0-44A1-8E8A-89FFF2F9E697}"/>
              </a:ext>
            </a:extLst>
          </p:cNvPr>
          <p:cNvSpPr>
            <a:spLocks noGrp="1"/>
          </p:cNvSpPr>
          <p:nvPr>
            <p:ph idx="1"/>
          </p:nvPr>
        </p:nvSpPr>
        <p:spPr>
          <a:xfrm>
            <a:off x="265043" y="1825624"/>
            <a:ext cx="11516140" cy="4760705"/>
          </a:xfrm>
        </p:spPr>
        <p:txBody>
          <a:bodyPr>
            <a:normAutofit/>
          </a:bodyPr>
          <a:lstStyle/>
          <a:p>
            <a:pPr marL="0" indent="0" algn="just">
              <a:buNone/>
            </a:pPr>
            <a:r>
              <a:rPr lang="lv-LV" b="0" i="0" dirty="0">
                <a:solidFill>
                  <a:srgbClr val="414142"/>
                </a:solidFill>
                <a:effectLst/>
                <a:latin typeface="Arial" panose="020B0604020202020204" pitchFamily="34" charset="0"/>
              </a:rPr>
              <a:t>Ieroča nēsāšanas atļauja dod fiziskajai personai tiesības:</a:t>
            </a:r>
          </a:p>
          <a:p>
            <a:pPr marL="0" indent="0" algn="just">
              <a:buNone/>
            </a:pPr>
            <a:r>
              <a:rPr lang="lv-LV" b="0" i="0" dirty="0">
                <a:solidFill>
                  <a:srgbClr val="414142"/>
                </a:solidFill>
                <a:effectLst/>
                <a:latin typeface="Arial" panose="020B0604020202020204" pitchFamily="34" charset="0"/>
              </a:rPr>
              <a:t>1) glabāt šaujamieroci atļaujā norādītajā ieroča īpašnieka deklarētajā dzīvesvietā, deklarācijā norādītajā papildu adresē un nekustamajā īpašumā, kā arī kopīpašumā (dzīvoklī, dzīvojamā mājā);</a:t>
            </a:r>
          </a:p>
          <a:p>
            <a:pPr marL="0" indent="0" algn="just">
              <a:buNone/>
            </a:pPr>
            <a:r>
              <a:rPr lang="lv-LV" b="0" i="0" dirty="0">
                <a:solidFill>
                  <a:srgbClr val="414142"/>
                </a:solidFill>
                <a:effectLst/>
                <a:latin typeface="Arial" panose="020B0604020202020204" pitchFamily="34" charset="0"/>
              </a:rPr>
              <a:t>2) pārvadāt atļaujā norādīto B kategorijas īsstobra pašaizsardzības šaujamieroci;</a:t>
            </a:r>
          </a:p>
          <a:p>
            <a:pPr marL="0" indent="0" algn="just">
              <a:buNone/>
            </a:pPr>
            <a:r>
              <a:rPr lang="lv-LV" b="0" i="0" dirty="0">
                <a:solidFill>
                  <a:srgbClr val="414142"/>
                </a:solidFill>
                <a:effectLst/>
                <a:latin typeface="Arial" panose="020B0604020202020204" pitchFamily="34" charset="0"/>
              </a:rPr>
              <a:t>3) iegādāties atļaujā norādītajam B kategorijas īsstobra pašaizsardzības šaujamierocim paredzēto rūpnieciski ražoto munīciju un glabāt to;</a:t>
            </a:r>
          </a:p>
          <a:p>
            <a:pPr marL="0" indent="0" algn="just">
              <a:buNone/>
            </a:pPr>
            <a:r>
              <a:rPr lang="lv-LV" b="0" i="0" dirty="0">
                <a:solidFill>
                  <a:srgbClr val="414142"/>
                </a:solidFill>
                <a:effectLst/>
                <a:latin typeface="Arial" panose="020B0604020202020204" pitchFamily="34" charset="0"/>
              </a:rPr>
              <a:t>4) izmantot un pielietot B kategorijas īsstobra pašaizsardzības šaujamieroci šajā likumā vai citos normatīvajos aktos noteiktajos gadījumos un kārtībā.</a:t>
            </a:r>
          </a:p>
          <a:p>
            <a:pPr marL="0" indent="0">
              <a:buNone/>
            </a:pPr>
            <a:endParaRPr lang="lv-LV" dirty="0"/>
          </a:p>
        </p:txBody>
      </p:sp>
    </p:spTree>
    <p:extLst>
      <p:ext uri="{BB962C8B-B14F-4D97-AF65-F5344CB8AC3E}">
        <p14:creationId xmlns:p14="http://schemas.microsoft.com/office/powerpoint/2010/main" val="3908410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965E13-D856-40FD-96FA-E0F54CBFEC9B}"/>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Eiropas šaujamieroču apliecība</a:t>
            </a:r>
            <a:endParaRPr lang="lv-LV" dirty="0"/>
          </a:p>
        </p:txBody>
      </p:sp>
      <p:sp>
        <p:nvSpPr>
          <p:cNvPr id="3" name="Content Placeholder 2">
            <a:extLst>
              <a:ext uri="{FF2B5EF4-FFF2-40B4-BE49-F238E27FC236}">
                <a16:creationId xmlns:a16="http://schemas.microsoft.com/office/drawing/2014/main" xmlns="" id="{54726AEF-996F-4840-80B0-E94B2600030D}"/>
              </a:ext>
            </a:extLst>
          </p:cNvPr>
          <p:cNvSpPr>
            <a:spLocks noGrp="1"/>
          </p:cNvSpPr>
          <p:nvPr>
            <p:ph idx="1"/>
          </p:nvPr>
        </p:nvSpPr>
        <p:spPr>
          <a:xfrm>
            <a:off x="159026" y="1825625"/>
            <a:ext cx="11873948" cy="4351338"/>
          </a:xfrm>
        </p:spPr>
        <p:txBody>
          <a:bodyPr/>
          <a:lstStyle/>
          <a:p>
            <a:pPr marL="0" indent="0" algn="just">
              <a:buNone/>
            </a:pPr>
            <a:r>
              <a:rPr lang="lv-LV" b="0" i="0" dirty="0">
                <a:solidFill>
                  <a:srgbClr val="414142"/>
                </a:solidFill>
                <a:effectLst/>
                <a:latin typeface="Arial" panose="020B0604020202020204" pitchFamily="34" charset="0"/>
              </a:rPr>
              <a:t>Eiropas šaujamieroču apliecība dod tiesības A, B un C kategorijas šaujamieročus un to maināmās būtiskās sastāvdaļas ievest Latvijā un izvest no tās, lai ceļotu ar šaujamieročiem, to maināmām būtiskajām sastāvdaļām Eiropas Savienības dalībvalstīs un Eiropas Ekonomikas zonas valstīs un izmantotu tos atbilstoši klasificētajam lietojuma veidam medībās, treniņšaušanā un šaušanas sporta sacensībās, kā arī profesionālajai darbībai kultūras jomā vai vēstures notikumu atveidošanā.</a:t>
            </a:r>
            <a:endParaRPr lang="lv-LV" dirty="0"/>
          </a:p>
        </p:txBody>
      </p:sp>
    </p:spTree>
    <p:extLst>
      <p:ext uri="{BB962C8B-B14F-4D97-AF65-F5344CB8AC3E}">
        <p14:creationId xmlns:p14="http://schemas.microsoft.com/office/powerpoint/2010/main" val="40985661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506A7E-4C66-48DF-91FE-42486AEC7D56}"/>
              </a:ext>
            </a:extLst>
          </p:cNvPr>
          <p:cNvSpPr>
            <a:spLocks noGrp="1"/>
          </p:cNvSpPr>
          <p:nvPr>
            <p:ph type="title"/>
          </p:nvPr>
        </p:nvSpPr>
        <p:spPr>
          <a:xfrm>
            <a:off x="265043" y="365125"/>
            <a:ext cx="11582400" cy="1325563"/>
          </a:xfrm>
        </p:spPr>
        <p:txBody>
          <a:bodyPr/>
          <a:lstStyle/>
          <a:p>
            <a:r>
              <a:rPr lang="lv-LV" b="1" i="0" dirty="0">
                <a:solidFill>
                  <a:srgbClr val="414142"/>
                </a:solidFill>
                <a:effectLst/>
                <a:latin typeface="Arial" panose="020B0604020202020204" pitchFamily="34" charset="0"/>
              </a:rPr>
              <a:t>Ieroča atļaujas izsniegšanas aizliegumi</a:t>
            </a:r>
            <a:endParaRPr lang="lv-LV" dirty="0"/>
          </a:p>
        </p:txBody>
      </p:sp>
      <p:sp>
        <p:nvSpPr>
          <p:cNvPr id="3" name="Content Placeholder 2">
            <a:extLst>
              <a:ext uri="{FF2B5EF4-FFF2-40B4-BE49-F238E27FC236}">
                <a16:creationId xmlns:a16="http://schemas.microsoft.com/office/drawing/2014/main" xmlns="" id="{DA01FD81-DF91-48A3-BBA3-E981DA9D4C91}"/>
              </a:ext>
            </a:extLst>
          </p:cNvPr>
          <p:cNvSpPr>
            <a:spLocks noGrp="1"/>
          </p:cNvSpPr>
          <p:nvPr>
            <p:ph idx="1"/>
          </p:nvPr>
        </p:nvSpPr>
        <p:spPr>
          <a:xfrm>
            <a:off x="-1" y="1391478"/>
            <a:ext cx="12298017" cy="5327374"/>
          </a:xfrm>
        </p:spPr>
        <p:txBody>
          <a:bodyPr>
            <a:normAutofit fontScale="47500" lnSpcReduction="20000"/>
          </a:bodyPr>
          <a:lstStyle/>
          <a:p>
            <a:pPr marL="0" indent="0" algn="just">
              <a:buNone/>
            </a:pPr>
            <a:r>
              <a:rPr lang="lv-LV" b="0" i="0" dirty="0">
                <a:solidFill>
                  <a:srgbClr val="414142"/>
                </a:solidFill>
                <a:effectLst/>
                <a:latin typeface="Arial" panose="020B0604020202020204" pitchFamily="34" charset="0"/>
              </a:rPr>
              <a:t>Šaujamieroča vai lielas enerģijas pneimatiskā ieroča iegādāšanās atļauju, glabāšanas atļauju, nēsāšanas atļauju un ieroču kolekcijas atļauju aizliegts izsniegt fiziskajai personai:</a:t>
            </a:r>
          </a:p>
          <a:p>
            <a:pPr marL="0" indent="0" algn="just">
              <a:buNone/>
            </a:pPr>
            <a:r>
              <a:rPr lang="lv-LV" b="0" i="0" dirty="0">
                <a:solidFill>
                  <a:srgbClr val="414142"/>
                </a:solidFill>
                <a:effectLst/>
                <a:latin typeface="Arial" panose="020B0604020202020204" pitchFamily="34" charset="0"/>
              </a:rPr>
              <a:t>1) kura sodīta par noziedzīga nodarījuma izdarīšanu, — pirms sodāmības dzēšanas vai noņemšanas;</a:t>
            </a:r>
          </a:p>
          <a:p>
            <a:pPr marL="0" indent="0" algn="just">
              <a:buNone/>
            </a:pPr>
            <a:r>
              <a:rPr lang="lv-LV" b="0" i="0" dirty="0">
                <a:solidFill>
                  <a:srgbClr val="414142"/>
                </a:solidFill>
                <a:effectLst/>
                <a:latin typeface="Arial" panose="020B0604020202020204" pitchFamily="34" charset="0"/>
              </a:rPr>
              <a:t>2) kura kriminālprocesā ir apsūdzētais;</a:t>
            </a:r>
          </a:p>
          <a:p>
            <a:pPr marL="0" indent="0" algn="just">
              <a:buNone/>
            </a:pPr>
            <a:r>
              <a:rPr lang="lv-LV" b="0" i="0" dirty="0">
                <a:solidFill>
                  <a:srgbClr val="414142"/>
                </a:solidFill>
                <a:effectLst/>
                <a:latin typeface="Arial" panose="020B0604020202020204" pitchFamily="34" charset="0"/>
              </a:rPr>
              <a:t>3) kura atbrīvota no kriminālatbildības saskaņā ar </a:t>
            </a:r>
            <a:r>
              <a:rPr lang="lv-LV" b="0" i="0" u="none" strike="noStrike" dirty="0">
                <a:solidFill>
                  <a:srgbClr val="16497B"/>
                </a:solidFill>
                <a:effectLst/>
                <a:latin typeface="Arial" panose="020B0604020202020204" pitchFamily="34" charset="0"/>
                <a:hlinkClick r:id="rId2"/>
              </a:rPr>
              <a:t>Krimināllikuma</a:t>
            </a:r>
            <a:r>
              <a:rPr lang="lv-LV" b="0" i="0" dirty="0">
                <a:solidFill>
                  <a:srgbClr val="414142"/>
                </a:solidFill>
                <a:effectLst/>
                <a:latin typeface="Arial" panose="020B0604020202020204" pitchFamily="34" charset="0"/>
              </a:rPr>
              <a:t> </a:t>
            </a:r>
            <a:r>
              <a:rPr lang="lv-LV" b="0" i="0" u="none" strike="noStrike" dirty="0">
                <a:solidFill>
                  <a:srgbClr val="16497B"/>
                </a:solidFill>
                <a:effectLst/>
                <a:latin typeface="Arial" panose="020B0604020202020204" pitchFamily="34" charset="0"/>
                <a:hlinkClick r:id="rId3"/>
              </a:rPr>
              <a:t>58. pantu</a:t>
            </a:r>
            <a:r>
              <a:rPr lang="lv-LV" b="0" i="0" dirty="0">
                <a:solidFill>
                  <a:srgbClr val="414142"/>
                </a:solidFill>
                <a:effectLst/>
                <a:latin typeface="Arial" panose="020B0604020202020204" pitchFamily="34" charset="0"/>
              </a:rPr>
              <a:t>, — kamēr nav pagājis gads pēc attiecīgā lēmuma stāšanās spēkā;</a:t>
            </a:r>
          </a:p>
          <a:p>
            <a:pPr marL="0" indent="0" algn="just">
              <a:buNone/>
            </a:pPr>
            <a:r>
              <a:rPr lang="lv-LV" b="0" i="0" dirty="0">
                <a:solidFill>
                  <a:srgbClr val="414142"/>
                </a:solidFill>
                <a:effectLst/>
                <a:latin typeface="Arial" panose="020B0604020202020204" pitchFamily="34" charset="0"/>
              </a:rPr>
              <a:t>4) kura nosacīti atbrīvota no kriminālatbildības saskaņā ar </a:t>
            </a:r>
            <a:r>
              <a:rPr lang="lv-LV" b="0" i="0" u="none" strike="noStrike" dirty="0">
                <a:solidFill>
                  <a:srgbClr val="16497B"/>
                </a:solidFill>
                <a:effectLst/>
                <a:latin typeface="Arial" panose="020B0604020202020204" pitchFamily="34" charset="0"/>
                <a:hlinkClick r:id="rId2"/>
              </a:rPr>
              <a:t>Krimināllikuma</a:t>
            </a:r>
            <a:r>
              <a:rPr lang="lv-LV" b="0" i="0" dirty="0">
                <a:solidFill>
                  <a:srgbClr val="414142"/>
                </a:solidFill>
                <a:effectLst/>
                <a:latin typeface="Arial" panose="020B0604020202020204" pitchFamily="34" charset="0"/>
              </a:rPr>
              <a:t> </a:t>
            </a:r>
            <a:r>
              <a:rPr lang="lv-LV" b="0" i="0" u="none" strike="noStrike" dirty="0">
                <a:solidFill>
                  <a:srgbClr val="16497B"/>
                </a:solidFill>
                <a:effectLst/>
                <a:latin typeface="Arial" panose="020B0604020202020204" pitchFamily="34" charset="0"/>
                <a:hlinkClick r:id="rId4"/>
              </a:rPr>
              <a:t>58.</a:t>
            </a:r>
            <a:r>
              <a:rPr lang="lv-LV" b="0" i="0" u="none" strike="noStrike" baseline="30000" dirty="0">
                <a:solidFill>
                  <a:srgbClr val="16497B"/>
                </a:solidFill>
                <a:effectLst/>
                <a:latin typeface="Arial" panose="020B0604020202020204" pitchFamily="34" charset="0"/>
                <a:hlinkClick r:id="rId4"/>
              </a:rPr>
              <a:t>1</a:t>
            </a:r>
            <a:r>
              <a:rPr lang="lv-LV" b="0" i="0" u="none" strike="noStrike" dirty="0">
                <a:solidFill>
                  <a:srgbClr val="16497B"/>
                </a:solidFill>
                <a:effectLst/>
                <a:latin typeface="Arial" panose="020B0604020202020204" pitchFamily="34" charset="0"/>
                <a:hlinkClick r:id="rId4"/>
              </a:rPr>
              <a:t> pantu</a:t>
            </a:r>
            <a:r>
              <a:rPr lang="lv-LV" b="0" i="0" dirty="0">
                <a:solidFill>
                  <a:srgbClr val="414142"/>
                </a:solidFill>
                <a:effectLst/>
                <a:latin typeface="Arial" panose="020B0604020202020204" pitchFamily="34" charset="0"/>
              </a:rPr>
              <a:t>, — pirms pārbaudes laika beigām;</a:t>
            </a:r>
          </a:p>
          <a:p>
            <a:pPr marL="0" indent="0" algn="just">
              <a:buNone/>
            </a:pPr>
            <a:r>
              <a:rPr lang="lv-LV" b="0" i="0" dirty="0">
                <a:solidFill>
                  <a:srgbClr val="414142"/>
                </a:solidFill>
                <a:effectLst/>
                <a:latin typeface="Arial" panose="020B0604020202020204" pitchFamily="34" charset="0"/>
              </a:rPr>
              <a:t>5) kura atbrīvota no soda saskaņā ar </a:t>
            </a:r>
            <a:r>
              <a:rPr lang="lv-LV" b="0" i="0" u="none" strike="noStrike" dirty="0">
                <a:solidFill>
                  <a:srgbClr val="16497B"/>
                </a:solidFill>
                <a:effectLst/>
                <a:latin typeface="Arial" panose="020B0604020202020204" pitchFamily="34" charset="0"/>
                <a:hlinkClick r:id="rId2"/>
              </a:rPr>
              <a:t>Krimināllikuma</a:t>
            </a:r>
            <a:r>
              <a:rPr lang="lv-LV" b="0" i="0" dirty="0">
                <a:solidFill>
                  <a:srgbClr val="414142"/>
                </a:solidFill>
                <a:effectLst/>
                <a:latin typeface="Arial" panose="020B0604020202020204" pitchFamily="34" charset="0"/>
              </a:rPr>
              <a:t> </a:t>
            </a:r>
            <a:r>
              <a:rPr lang="lv-LV" b="0" i="0" u="none" strike="noStrike" dirty="0">
                <a:solidFill>
                  <a:srgbClr val="16497B"/>
                </a:solidFill>
                <a:effectLst/>
                <a:latin typeface="Arial" panose="020B0604020202020204" pitchFamily="34" charset="0"/>
                <a:hlinkClick r:id="rId5"/>
              </a:rPr>
              <a:t>59. pantu</a:t>
            </a:r>
            <a:r>
              <a:rPr lang="lv-LV" b="0" i="0" dirty="0">
                <a:solidFill>
                  <a:srgbClr val="414142"/>
                </a:solidFill>
                <a:effectLst/>
                <a:latin typeface="Arial" panose="020B0604020202020204" pitchFamily="34" charset="0"/>
              </a:rPr>
              <a:t>, — kamēr nav pagājis gads pēc nolēmuma par atbrīvošanu no soda stāšanās spēkā;</a:t>
            </a:r>
          </a:p>
          <a:p>
            <a:pPr marL="0" indent="0" algn="just">
              <a:buNone/>
            </a:pPr>
            <a:r>
              <a:rPr lang="lv-LV" b="0" i="0" dirty="0">
                <a:solidFill>
                  <a:srgbClr val="414142"/>
                </a:solidFill>
                <a:effectLst/>
                <a:latin typeface="Arial" panose="020B0604020202020204" pitchFamily="34" charset="0"/>
              </a:rPr>
              <a:t>6) kura kriminālprocesā atzīta par aizdomās turēto nozieguma izdarīšanā;</a:t>
            </a:r>
          </a:p>
          <a:p>
            <a:pPr marL="0" indent="0" algn="just">
              <a:buNone/>
            </a:pPr>
            <a:r>
              <a:rPr lang="lv-LV" b="0" i="0" dirty="0">
                <a:solidFill>
                  <a:srgbClr val="414142"/>
                </a:solidFill>
                <a:effectLst/>
                <a:latin typeface="Arial" panose="020B0604020202020204" pitchFamily="34" charset="0"/>
              </a:rPr>
              <a:t>7) kura administratīvi sodīta par alkohola, narkotisko, psihotropo, toksisko vai citu apreibinošo vielu ietekmē izdarītiem pārkāpumiem, par atteikšanos no medicīniskās pārbaudes alkohola koncentrācijas noteikšanai, no narkotisko vai citu apreibinošo vielu ietekmes pārbaudes, par sīko huligānismu, par maznozīmīga miesas bojājuma tīšu nodarīšanu vai par ļaunprātīgu nepakļaušanos policijas darbinieka, robežsarga, zemessarga vai karavīra likumīgajam rīkojumam vai prasībai, — kamēr nav pagājis gads pēc administratīvā soda izpildes;</a:t>
            </a:r>
          </a:p>
          <a:p>
            <a:pPr marL="0" indent="0" algn="just">
              <a:buNone/>
            </a:pPr>
            <a:r>
              <a:rPr lang="lv-LV" b="0" i="0" dirty="0">
                <a:solidFill>
                  <a:srgbClr val="414142"/>
                </a:solidFill>
                <a:effectLst/>
                <a:latin typeface="Arial" panose="020B0604020202020204" pitchFamily="34" charset="0"/>
              </a:rPr>
              <a:t>8) kurai par pārkāpumiem ieroču un munīcijas aprites jomā ierobežotas (atņemtas uz laiku) ieroču iegādāšanās, glabāšanas vai nēsāšanas tiesības vai tiesības nodarboties ar komercdarbību ieroču aprites jomā, — pirms tiesību ierobežojuma termiņa beigām;</a:t>
            </a:r>
          </a:p>
          <a:p>
            <a:pPr marL="0" indent="0" algn="just">
              <a:buNone/>
            </a:pPr>
            <a:r>
              <a:rPr lang="lv-LV" b="0" i="0" dirty="0">
                <a:solidFill>
                  <a:srgbClr val="414142"/>
                </a:solidFill>
                <a:effectLst/>
                <a:latin typeface="Arial" panose="020B0604020202020204" pitchFamily="34" charset="0"/>
              </a:rPr>
              <a:t>9) par kuru Valsts policijai ir pamatotas ziņas, ka tā ieroci var pielietot ļaunprātīgi, apdraudēt sevi, sabiedrisko kārtību vai drošību;</a:t>
            </a:r>
          </a:p>
          <a:p>
            <a:pPr marL="0" indent="0" algn="just">
              <a:buNone/>
            </a:pPr>
            <a:r>
              <a:rPr lang="lv-LV" b="0" i="0" dirty="0">
                <a:solidFill>
                  <a:srgbClr val="414142"/>
                </a:solidFill>
                <a:effectLst/>
                <a:latin typeface="Arial" panose="020B0604020202020204" pitchFamily="34" charset="0"/>
              </a:rPr>
              <a:t>10) par kuru Valsts policijai vai valsts drošības iestādēm ir ziņas, kas apliecina šīs personas piederību pie aizliegta militarizēta vai bruņota grupējuma, biedrības, nodibinājuma, politiskās partijas vai politisko partiju apvienības;</a:t>
            </a:r>
          </a:p>
          <a:p>
            <a:pPr marL="0" indent="0" algn="just">
              <a:buNone/>
            </a:pPr>
            <a:r>
              <a:rPr lang="lv-LV" b="0" i="0" dirty="0">
                <a:solidFill>
                  <a:srgbClr val="414142"/>
                </a:solidFill>
                <a:effectLst/>
                <a:latin typeface="Arial" panose="020B0604020202020204" pitchFamily="34" charset="0"/>
              </a:rPr>
              <a:t>11) kurai diagnosticēti psihiski traucējumi, alkohola, narkotisko, psihotropo vai toksisko vielu atkarība vai uzvedības traucējumi, kas dod pamatu apšaubīt tās spēju ievērot ieroču aprites nosacījumus;</a:t>
            </a:r>
          </a:p>
          <a:p>
            <a:pPr marL="0" indent="0" algn="just">
              <a:buNone/>
            </a:pPr>
            <a:r>
              <a:rPr lang="lv-LV" b="0" i="0" dirty="0">
                <a:solidFill>
                  <a:srgbClr val="414142"/>
                </a:solidFill>
                <a:effectLst/>
                <a:latin typeface="Arial" panose="020B0604020202020204" pitchFamily="34" charset="0"/>
              </a:rPr>
              <a:t>12) kura fizisku trūkumu dēļ nav spējīga lietot šaujamieroci vai lielas enerģijas pneimatisko ieroci;</a:t>
            </a:r>
          </a:p>
          <a:p>
            <a:pPr marL="0" indent="0" algn="just">
              <a:buNone/>
            </a:pPr>
            <a:r>
              <a:rPr lang="lv-LV" b="0" i="0" dirty="0">
                <a:solidFill>
                  <a:srgbClr val="414142"/>
                </a:solidFill>
                <a:effectLst/>
                <a:latin typeface="Arial" panose="020B0604020202020204" pitchFamily="34" charset="0"/>
              </a:rPr>
              <a:t>13) kurai nav deklarētas (reģistrētas) dzīvesvietas;</a:t>
            </a:r>
          </a:p>
          <a:p>
            <a:pPr marL="0" indent="0" algn="just">
              <a:buNone/>
            </a:pPr>
            <a:r>
              <a:rPr lang="lv-LV" b="0" i="0" dirty="0">
                <a:solidFill>
                  <a:srgbClr val="414142"/>
                </a:solidFill>
                <a:effectLst/>
                <a:latin typeface="Arial" panose="020B0604020202020204" pitchFamily="34" charset="0"/>
              </a:rPr>
              <a:t>14) kuras norādītajā ieroča glabāšanas adresē nav nodrošināti ieroču apriti reglamentējošos normatīvajos aktos noteiktie ieroča glabāšanas apstākļi;</a:t>
            </a:r>
          </a:p>
          <a:p>
            <a:pPr marL="0" indent="0" algn="just">
              <a:buNone/>
            </a:pPr>
            <a:r>
              <a:rPr lang="lv-LV" b="0" i="0" dirty="0">
                <a:solidFill>
                  <a:srgbClr val="414142"/>
                </a:solidFill>
                <a:effectLst/>
                <a:latin typeface="Arial" panose="020B0604020202020204" pitchFamily="34" charset="0"/>
              </a:rPr>
              <a:t>15) kura minējusi nepamatotus ieroča iegādāšanās iemeslus</a:t>
            </a:r>
          </a:p>
          <a:p>
            <a:pPr marL="0" indent="0">
              <a:buNone/>
            </a:pPr>
            <a:endParaRPr lang="lv-LV" dirty="0"/>
          </a:p>
        </p:txBody>
      </p:sp>
    </p:spTree>
    <p:extLst>
      <p:ext uri="{BB962C8B-B14F-4D97-AF65-F5344CB8AC3E}">
        <p14:creationId xmlns:p14="http://schemas.microsoft.com/office/powerpoint/2010/main" val="7635226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162675-FC9C-4879-BB3A-1410C52DF645}"/>
              </a:ext>
            </a:extLst>
          </p:cNvPr>
          <p:cNvSpPr>
            <a:spLocks noGrp="1"/>
          </p:cNvSpPr>
          <p:nvPr>
            <p:ph type="title"/>
          </p:nvPr>
        </p:nvSpPr>
        <p:spPr>
          <a:xfrm>
            <a:off x="251791" y="365125"/>
            <a:ext cx="11648661" cy="1325563"/>
          </a:xfrm>
        </p:spPr>
        <p:txBody>
          <a:bodyPr>
            <a:normAutofit/>
          </a:bodyPr>
          <a:lstStyle/>
          <a:p>
            <a:r>
              <a:rPr lang="lv-LV" b="1" i="0" dirty="0">
                <a:solidFill>
                  <a:srgbClr val="414142"/>
                </a:solidFill>
                <a:effectLst/>
                <a:latin typeface="Arial" panose="020B0604020202020204" pitchFamily="34" charset="0"/>
              </a:rPr>
              <a:t>Veselības pārbaude personai, kas glabā (nēsā) ieročus un veic darbu ar ieročiem</a:t>
            </a:r>
            <a:endParaRPr lang="lv-LV" dirty="0"/>
          </a:p>
        </p:txBody>
      </p:sp>
      <p:sp>
        <p:nvSpPr>
          <p:cNvPr id="3" name="Content Placeholder 2">
            <a:extLst>
              <a:ext uri="{FF2B5EF4-FFF2-40B4-BE49-F238E27FC236}">
                <a16:creationId xmlns:a16="http://schemas.microsoft.com/office/drawing/2014/main" xmlns="" id="{87148332-1E26-42DC-A9D2-7329F44E1A93}"/>
              </a:ext>
            </a:extLst>
          </p:cNvPr>
          <p:cNvSpPr>
            <a:spLocks noGrp="1"/>
          </p:cNvSpPr>
          <p:nvPr>
            <p:ph idx="1"/>
          </p:nvPr>
        </p:nvSpPr>
        <p:spPr>
          <a:xfrm>
            <a:off x="291548" y="2451652"/>
            <a:ext cx="11648660" cy="4253948"/>
          </a:xfrm>
        </p:spPr>
        <p:txBody>
          <a:bodyPr/>
          <a:lstStyle/>
          <a:p>
            <a:pPr marL="0" indent="0" algn="just">
              <a:buNone/>
            </a:pPr>
            <a:r>
              <a:rPr lang="lv-LV" b="0" i="0" dirty="0">
                <a:solidFill>
                  <a:srgbClr val="414142"/>
                </a:solidFill>
                <a:effectLst/>
                <a:latin typeface="Arial" panose="020B0604020202020204" pitchFamily="34" charset="0"/>
              </a:rPr>
              <a:t>Veselības pārbaudi veic, lai izvērtētu fiziskās personas veselības stāvokļa atbilstību ieroču glabāšanai (nēsāšanai) vai darbam ar ieročiem un noteiktu, vai personai nav diagnosticēti psihiski traucējumi, alkohola, narkotisko, psihotropo vai toksisko vielu atkarība, uzvedības traucējumi, fiziski trūkumi, kuru dēļ persona nav spējīga lietot šaujamieroci vai lielas enerģijas pneimatisko ieroci</a:t>
            </a:r>
            <a:endParaRPr lang="lv-LV" dirty="0"/>
          </a:p>
        </p:txBody>
      </p:sp>
    </p:spTree>
    <p:extLst>
      <p:ext uri="{BB962C8B-B14F-4D97-AF65-F5344CB8AC3E}">
        <p14:creationId xmlns:p14="http://schemas.microsoft.com/office/powerpoint/2010/main" val="1140324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C240D1-2E3B-4FC6-A7D2-C6903997F4C7}"/>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67DBC13B-344C-4075-B4D3-819F87804C10}"/>
              </a:ext>
            </a:extLst>
          </p:cNvPr>
          <p:cNvSpPr>
            <a:spLocks noGrp="1"/>
          </p:cNvSpPr>
          <p:nvPr>
            <p:ph idx="1"/>
          </p:nvPr>
        </p:nvSpPr>
        <p:spPr/>
        <p:txBody>
          <a:bodyPr/>
          <a:lstStyle/>
          <a:p>
            <a:pPr marL="0" indent="0" algn="just">
              <a:buNone/>
            </a:pPr>
            <a:r>
              <a:rPr lang="lv-LV" b="0" i="0" dirty="0">
                <a:solidFill>
                  <a:srgbClr val="414142"/>
                </a:solidFill>
                <a:effectLst/>
                <a:latin typeface="Arial" panose="020B0604020202020204" pitchFamily="34" charset="0"/>
              </a:rPr>
              <a:t> </a:t>
            </a:r>
            <a:r>
              <a:rPr lang="lv-LV" b="1" i="0" dirty="0">
                <a:solidFill>
                  <a:srgbClr val="414142"/>
                </a:solidFill>
                <a:effectLst/>
                <a:latin typeface="Arial" panose="020B0604020202020204" pitchFamily="34" charset="0"/>
              </a:rPr>
              <a:t>Atkārtotas darbības šaujamierocis</a:t>
            </a:r>
            <a:r>
              <a:rPr lang="lv-LV" b="0" i="0" dirty="0">
                <a:solidFill>
                  <a:srgbClr val="414142"/>
                </a:solidFill>
                <a:effectLst/>
                <a:latin typeface="Arial" panose="020B0604020202020204" pitchFamily="34" charset="0"/>
              </a:rPr>
              <a:t> — šaujamierocis, kurā pēc katra šāviena jaunu patronu no magazīnas vai cilindra ievada ar roku darbināms mehānisms</a:t>
            </a:r>
            <a:endParaRPr lang="lv-LV" dirty="0"/>
          </a:p>
        </p:txBody>
      </p:sp>
    </p:spTree>
    <p:extLst>
      <p:ext uri="{BB962C8B-B14F-4D97-AF65-F5344CB8AC3E}">
        <p14:creationId xmlns:p14="http://schemas.microsoft.com/office/powerpoint/2010/main" val="21931817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AD1A572-B5AB-48D2-A0CC-67BDCAF7BD17}"/>
              </a:ext>
            </a:extLst>
          </p:cNvPr>
          <p:cNvSpPr>
            <a:spLocks noGrp="1"/>
          </p:cNvSpPr>
          <p:nvPr>
            <p:ph idx="1"/>
          </p:nvPr>
        </p:nvSpPr>
        <p:spPr>
          <a:xfrm>
            <a:off x="838200" y="1007165"/>
            <a:ext cx="10515600" cy="5169798"/>
          </a:xfrm>
        </p:spPr>
        <p:txBody>
          <a:bodyPr>
            <a:normAutofit/>
          </a:bodyPr>
          <a:lstStyle/>
          <a:p>
            <a:pPr algn="just"/>
            <a:r>
              <a:rPr lang="lv-LV" b="0" i="0" dirty="0">
                <a:solidFill>
                  <a:srgbClr val="414142"/>
                </a:solidFill>
                <a:effectLst/>
                <a:latin typeface="Arial" panose="020B0604020202020204" pitchFamily="34" charset="0"/>
              </a:rPr>
              <a:t>Pirmreizējo veselības pārbaudi veic:</a:t>
            </a:r>
          </a:p>
          <a:p>
            <a:pPr algn="just"/>
            <a:r>
              <a:rPr lang="lv-LV" b="0" i="0" dirty="0">
                <a:solidFill>
                  <a:srgbClr val="414142"/>
                </a:solidFill>
                <a:effectLst/>
                <a:latin typeface="Arial" panose="020B0604020202020204" pitchFamily="34" charset="0"/>
              </a:rPr>
              <a:t>1) fiziskajām personām, kuras vēlas saņemt ieroča atļauju vai šaušanas instruktora vai šaušanas trenera sertifikātu;</a:t>
            </a:r>
          </a:p>
          <a:p>
            <a:pPr algn="just"/>
            <a:r>
              <a:rPr lang="lv-LV" b="0" i="0" dirty="0">
                <a:solidFill>
                  <a:srgbClr val="414142"/>
                </a:solidFill>
                <a:effectLst/>
                <a:latin typeface="Arial" panose="020B0604020202020204" pitchFamily="34" charset="0"/>
              </a:rPr>
              <a:t>2) to juridisko personu dalībniekiem un vadītājiem, kuri vēlas saņemt ieroča iegādāšanās atļauju un kuri saņēmuši ieroča glabāšanas atļauju vai ieroču kolekcijas atļauju, kā arī minēto juridisko personu darbiniekiem, kuriem saskaņā ar darba pienākumiem pieejami ieroči, munīcija vai to sastāvdaļas;</a:t>
            </a:r>
          </a:p>
          <a:p>
            <a:pPr algn="just"/>
            <a:r>
              <a:rPr lang="lv-LV" b="0" i="0" dirty="0">
                <a:solidFill>
                  <a:srgbClr val="414142"/>
                </a:solidFill>
                <a:effectLst/>
                <a:latin typeface="Arial" panose="020B0604020202020204" pitchFamily="34" charset="0"/>
              </a:rPr>
              <a:t>3) to komersantu dalībniekiem un vadītājiem, kuri vēlas saņemt vai ir saņēmuši speciālo atļauju (licenci) komercdarbībai ar ieročiem, munīciju vai speciālajiem līdzekļiem, kā arī šo komersantu darbiniekiem, kuriem saskaņā ar darba pienākumiem pieejami ieroči, munīcija un to sastāvdaļas vai speciālie līdzekļi.</a:t>
            </a:r>
          </a:p>
          <a:p>
            <a:pPr marL="0" indent="0">
              <a:buNone/>
            </a:pPr>
            <a:endParaRPr lang="lv-LV" dirty="0"/>
          </a:p>
        </p:txBody>
      </p:sp>
    </p:spTree>
    <p:extLst>
      <p:ext uri="{BB962C8B-B14F-4D97-AF65-F5344CB8AC3E}">
        <p14:creationId xmlns:p14="http://schemas.microsoft.com/office/powerpoint/2010/main" val="12480588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747BC3-5E8D-4CCF-99C9-9C40B4722D4A}"/>
              </a:ext>
            </a:extLst>
          </p:cNvPr>
          <p:cNvSpPr>
            <a:spLocks noGrp="1"/>
          </p:cNvSpPr>
          <p:nvPr>
            <p:ph type="title"/>
          </p:nvPr>
        </p:nvSpPr>
        <p:spPr>
          <a:xfrm>
            <a:off x="-1" y="365125"/>
            <a:ext cx="11993217" cy="1325563"/>
          </a:xfrm>
        </p:spPr>
        <p:txBody>
          <a:bodyPr>
            <a:normAutofit/>
          </a:bodyPr>
          <a:lstStyle/>
          <a:p>
            <a:r>
              <a:rPr lang="lv-LV" b="1" i="0" dirty="0">
                <a:solidFill>
                  <a:srgbClr val="414142"/>
                </a:solidFill>
                <a:effectLst/>
                <a:latin typeface="Arial" panose="020B0604020202020204" pitchFamily="34" charset="0"/>
              </a:rPr>
              <a:t>Praktiskais eksāmens šaušanā ar garstobra—vītņstobra medību šaujamieroci</a:t>
            </a:r>
            <a:endParaRPr lang="lv-LV" dirty="0"/>
          </a:p>
        </p:txBody>
      </p:sp>
      <p:sp>
        <p:nvSpPr>
          <p:cNvPr id="3" name="Content Placeholder 2">
            <a:extLst>
              <a:ext uri="{FF2B5EF4-FFF2-40B4-BE49-F238E27FC236}">
                <a16:creationId xmlns:a16="http://schemas.microsoft.com/office/drawing/2014/main" xmlns="" id="{AFC0B64C-C9AC-4857-9339-6D48BC122815}"/>
              </a:ext>
            </a:extLst>
          </p:cNvPr>
          <p:cNvSpPr>
            <a:spLocks noGrp="1"/>
          </p:cNvSpPr>
          <p:nvPr>
            <p:ph idx="1"/>
          </p:nvPr>
        </p:nvSpPr>
        <p:spPr/>
        <p:txBody>
          <a:bodyPr/>
          <a:lstStyle/>
          <a:p>
            <a:pPr marL="0" indent="0" algn="just">
              <a:buNone/>
            </a:pPr>
            <a:r>
              <a:rPr lang="lv-LV" b="0" i="0" dirty="0">
                <a:solidFill>
                  <a:srgbClr val="414142"/>
                </a:solidFill>
                <a:effectLst/>
                <a:latin typeface="Arial" panose="020B0604020202020204" pitchFamily="34" charset="0"/>
              </a:rPr>
              <a:t>Pirms pirmreizējas garstobra—vītņstobra medību šaujamieroča iegādāšanās fiziskā persona Valsts meža dienestā kārto praktisko eksāmenu šaušanā ar garstobra—vītņstobra medību šaujamieroci.</a:t>
            </a:r>
          </a:p>
          <a:p>
            <a:pPr marL="0" indent="0" algn="just">
              <a:buNone/>
            </a:pPr>
            <a:endParaRPr lang="lv-LV" dirty="0">
              <a:solidFill>
                <a:srgbClr val="414142"/>
              </a:solidFill>
              <a:latin typeface="Arial" panose="020B0604020202020204" pitchFamily="34" charset="0"/>
            </a:endParaRPr>
          </a:p>
          <a:p>
            <a:pPr marL="0" indent="0" algn="just">
              <a:buNone/>
            </a:pPr>
            <a:r>
              <a:rPr lang="lv-LV" b="0" i="0" dirty="0">
                <a:solidFill>
                  <a:srgbClr val="414142"/>
                </a:solidFill>
                <a:effectLst/>
                <a:latin typeface="Arial" panose="020B0604020202020204" pitchFamily="34" charset="0"/>
              </a:rPr>
              <a:t>Valsts meža dienests reģistrē Licenču un sertifikātu reģistrā ziņas par personām, kuras nokārtojušas šā panta pirmajā daļā minēto praktisko eksāmenu.</a:t>
            </a:r>
            <a:endParaRPr lang="lv-LV" dirty="0"/>
          </a:p>
        </p:txBody>
      </p:sp>
    </p:spTree>
    <p:extLst>
      <p:ext uri="{BB962C8B-B14F-4D97-AF65-F5344CB8AC3E}">
        <p14:creationId xmlns:p14="http://schemas.microsoft.com/office/powerpoint/2010/main" val="25599214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C3D61B-909F-474F-A01F-B2FA5E3BAE6E}"/>
              </a:ext>
            </a:extLst>
          </p:cNvPr>
          <p:cNvSpPr>
            <a:spLocks noGrp="1"/>
          </p:cNvSpPr>
          <p:nvPr>
            <p:ph type="title"/>
          </p:nvPr>
        </p:nvSpPr>
        <p:spPr/>
        <p:txBody>
          <a:bodyPr>
            <a:normAutofit fontScale="90000"/>
          </a:bodyPr>
          <a:lstStyle/>
          <a:p>
            <a:r>
              <a:rPr lang="lv-LV" b="0" i="0" dirty="0">
                <a:solidFill>
                  <a:srgbClr val="414142"/>
                </a:solidFill>
                <a:effectLst/>
                <a:latin typeface="Arial" panose="020B0604020202020204" pitchFamily="34" charset="0"/>
              </a:rPr>
              <a:t>Fiziskajai personai, kurai izsniegta ieroča nēsāšanas atļauja B kategorijas īsstobra šaujamieročiem, ir aizliegts:</a:t>
            </a:r>
            <a:endParaRPr lang="lv-LV" dirty="0"/>
          </a:p>
        </p:txBody>
      </p:sp>
      <p:sp>
        <p:nvSpPr>
          <p:cNvPr id="3" name="Content Placeholder 2">
            <a:extLst>
              <a:ext uri="{FF2B5EF4-FFF2-40B4-BE49-F238E27FC236}">
                <a16:creationId xmlns:a16="http://schemas.microsoft.com/office/drawing/2014/main" xmlns="" id="{7823E06E-9D2E-4ABE-AE7E-C8E94D02B5C4}"/>
              </a:ext>
            </a:extLst>
          </p:cNvPr>
          <p:cNvSpPr>
            <a:spLocks noGrp="1"/>
          </p:cNvSpPr>
          <p:nvPr>
            <p:ph idx="1"/>
          </p:nvPr>
        </p:nvSpPr>
        <p:spPr>
          <a:xfrm>
            <a:off x="838200" y="2186609"/>
            <a:ext cx="10515600" cy="3990354"/>
          </a:xfrm>
        </p:spPr>
        <p:txBody>
          <a:bodyPr/>
          <a:lstStyle/>
          <a:p>
            <a:pPr algn="just"/>
            <a:r>
              <a:rPr lang="lv-LV" b="0" i="0" dirty="0">
                <a:solidFill>
                  <a:srgbClr val="414142"/>
                </a:solidFill>
                <a:effectLst/>
                <a:latin typeface="Arial" panose="020B0604020202020204" pitchFamily="34" charset="0"/>
              </a:rPr>
              <a:t>1) vienlaikus nēsāt vairāk nekā divus šaujamieročus un vairāk nekā 40 katram šaujamierocim paredzētas patronas;</a:t>
            </a:r>
          </a:p>
          <a:p>
            <a:pPr algn="just"/>
            <a:r>
              <a:rPr lang="lv-LV" b="0" i="0" dirty="0">
                <a:solidFill>
                  <a:srgbClr val="414142"/>
                </a:solidFill>
                <a:effectLst/>
                <a:latin typeface="Arial" panose="020B0604020202020204" pitchFamily="34" charset="0"/>
              </a:rPr>
              <a:t>2) nēsāt pistoli ar patronu patrontelpā;</a:t>
            </a:r>
          </a:p>
          <a:p>
            <a:pPr algn="just"/>
            <a:r>
              <a:rPr lang="lv-LV" b="0" i="0" dirty="0">
                <a:solidFill>
                  <a:srgbClr val="414142"/>
                </a:solidFill>
                <a:effectLst/>
                <a:latin typeface="Arial" panose="020B0604020202020204" pitchFamily="34" charset="0"/>
              </a:rPr>
              <a:t>3) vienlaikus katrai pistolei nēsāt vairāk nekā vienu pielādētu rezerves magazīnu vai katram revolverim — vienu pielādētu rezerves cilindru.</a:t>
            </a:r>
          </a:p>
          <a:p>
            <a:pPr marL="0" indent="0">
              <a:buNone/>
            </a:pPr>
            <a:endParaRPr lang="lv-LV" dirty="0"/>
          </a:p>
        </p:txBody>
      </p:sp>
    </p:spTree>
    <p:extLst>
      <p:ext uri="{BB962C8B-B14F-4D97-AF65-F5344CB8AC3E}">
        <p14:creationId xmlns:p14="http://schemas.microsoft.com/office/powerpoint/2010/main" val="22930473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7D009E-3B9C-437F-AD7A-0296BFDDC462}"/>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Ieroča dezaktivēšana</a:t>
            </a:r>
            <a:endParaRPr lang="lv-LV" dirty="0"/>
          </a:p>
        </p:txBody>
      </p:sp>
      <p:sp>
        <p:nvSpPr>
          <p:cNvPr id="3" name="Content Placeholder 2">
            <a:extLst>
              <a:ext uri="{FF2B5EF4-FFF2-40B4-BE49-F238E27FC236}">
                <a16:creationId xmlns:a16="http://schemas.microsoft.com/office/drawing/2014/main" xmlns="" id="{5E7875A1-50DD-419A-8383-F95E25C60894}"/>
              </a:ext>
            </a:extLst>
          </p:cNvPr>
          <p:cNvSpPr>
            <a:spLocks noGrp="1"/>
          </p:cNvSpPr>
          <p:nvPr>
            <p:ph idx="1"/>
          </p:nvPr>
        </p:nvSpPr>
        <p:spPr>
          <a:xfrm>
            <a:off x="198783" y="1378226"/>
            <a:ext cx="11860695" cy="5367131"/>
          </a:xfrm>
        </p:spPr>
        <p:txBody>
          <a:bodyPr>
            <a:normAutofit/>
          </a:bodyPr>
          <a:lstStyle/>
          <a:p>
            <a:pPr marL="0" indent="0" algn="just">
              <a:buNone/>
            </a:pPr>
            <a:r>
              <a:rPr lang="lv-LV" b="0" i="0" dirty="0">
                <a:solidFill>
                  <a:srgbClr val="414142"/>
                </a:solidFill>
                <a:effectLst/>
                <a:latin typeface="Arial" panose="020B0604020202020204" pitchFamily="34" charset="0"/>
              </a:rPr>
              <a:t>Valsts policija ir iestāde, kas verificē, vai šaujamieroča dezaktivēšana veikta saskaņā ar regulā </a:t>
            </a:r>
            <a:r>
              <a:rPr lang="lv-LV" b="0" i="0" u="none" strike="noStrike" dirty="0">
                <a:solidFill>
                  <a:srgbClr val="16497B"/>
                </a:solidFill>
                <a:effectLst/>
                <a:latin typeface="Arial" panose="020B0604020202020204" pitchFamily="34" charset="0"/>
                <a:hlinkClick r:id="rId2"/>
              </a:rPr>
              <a:t>2015/2403</a:t>
            </a:r>
            <a:r>
              <a:rPr lang="lv-LV" b="0" i="0" dirty="0">
                <a:solidFill>
                  <a:srgbClr val="414142"/>
                </a:solidFill>
                <a:effectLst/>
                <a:latin typeface="Arial" panose="020B0604020202020204" pitchFamily="34" charset="0"/>
              </a:rPr>
              <a:t> noteiktajām tehniskajām specifikācijām.</a:t>
            </a:r>
          </a:p>
          <a:p>
            <a:pPr marL="0" indent="0" algn="just">
              <a:buNone/>
            </a:pPr>
            <a:endParaRPr lang="lv-LV" b="0" i="0" dirty="0">
              <a:solidFill>
                <a:srgbClr val="414142"/>
              </a:solidFill>
              <a:effectLst/>
              <a:latin typeface="Arial" panose="020B0604020202020204" pitchFamily="34" charset="0"/>
            </a:endParaRPr>
          </a:p>
          <a:p>
            <a:pPr marL="0" indent="0" algn="just">
              <a:buNone/>
            </a:pPr>
            <a:r>
              <a:rPr lang="lv-LV" b="0" i="0" dirty="0">
                <a:solidFill>
                  <a:srgbClr val="414142"/>
                </a:solidFill>
                <a:effectLst/>
                <a:latin typeface="Arial" panose="020B0604020202020204" pitchFamily="34" charset="0"/>
              </a:rPr>
              <a:t>Valsts policija ir iestāde, kas reģistrē Ieroču reģistrā šaujamieročus, kuri dezaktivēti saskaņā ar regulā </a:t>
            </a:r>
            <a:r>
              <a:rPr lang="lv-LV" b="0" i="0" u="none" strike="noStrike" dirty="0">
                <a:solidFill>
                  <a:srgbClr val="16497B"/>
                </a:solidFill>
                <a:effectLst/>
                <a:latin typeface="Arial" panose="020B0604020202020204" pitchFamily="34" charset="0"/>
                <a:hlinkClick r:id="rId2"/>
              </a:rPr>
              <a:t>2015/2403</a:t>
            </a:r>
            <a:r>
              <a:rPr lang="lv-LV" b="0" i="0" dirty="0">
                <a:solidFill>
                  <a:srgbClr val="414142"/>
                </a:solidFill>
                <a:effectLst/>
                <a:latin typeface="Arial" panose="020B0604020202020204" pitchFamily="34" charset="0"/>
              </a:rPr>
              <a:t> noteiktajām tehniskajām specifikācijām.</a:t>
            </a:r>
          </a:p>
          <a:p>
            <a:pPr algn="just"/>
            <a:endParaRPr lang="lv-LV" b="0" i="0" dirty="0">
              <a:solidFill>
                <a:srgbClr val="414142"/>
              </a:solidFill>
              <a:effectLst/>
              <a:latin typeface="Arial" panose="020B0604020202020204" pitchFamily="34" charset="0"/>
            </a:endParaRPr>
          </a:p>
          <a:p>
            <a:pPr marL="0" indent="0" algn="just">
              <a:buNone/>
            </a:pPr>
            <a:r>
              <a:rPr lang="lv-LV" b="0" i="0" dirty="0">
                <a:solidFill>
                  <a:srgbClr val="414142"/>
                </a:solidFill>
                <a:effectLst/>
                <a:latin typeface="Arial" panose="020B0604020202020204" pitchFamily="34" charset="0"/>
              </a:rPr>
              <a:t>Par šaujamieroča un lielas enerģijas pneimatiskā ieroča dezaktivēšanas apliecinājuma izsniegšanu maksājama valsts nodeva.</a:t>
            </a:r>
          </a:p>
          <a:p>
            <a:pPr algn="just"/>
            <a:endParaRPr lang="lv-LV" dirty="0">
              <a:solidFill>
                <a:srgbClr val="414142"/>
              </a:solidFill>
              <a:latin typeface="Arial" panose="020B0604020202020204" pitchFamily="34" charset="0"/>
            </a:endParaRPr>
          </a:p>
          <a:p>
            <a:pPr marL="0" indent="0" algn="just">
              <a:buNone/>
            </a:pPr>
            <a:r>
              <a:rPr lang="lv-LV" b="0" i="0" dirty="0">
                <a:solidFill>
                  <a:srgbClr val="414142"/>
                </a:solidFill>
                <a:effectLst/>
                <a:latin typeface="Arial" panose="020B0604020202020204" pitchFamily="34" charset="0"/>
              </a:rPr>
              <a:t>Šaujamieroču un lielas enerģijas pneimatisko ieroču dezaktivēšanas apliecinājuma izsniegšanas kārtību, dezaktivētā šaujamieroča reģistrēšanas kārtību, kā arī kārtību un apmēru, kādā maksājama valsts nodeva par šaujamieroča un lielas enerģijas pneimatiskā ieroča dezaktivēšanas apliecinājuma izsniegšanu, nosaka Ministru kabinets.</a:t>
            </a:r>
          </a:p>
          <a:p>
            <a:pPr marL="0" indent="0">
              <a:buNone/>
            </a:pPr>
            <a:endParaRPr lang="lv-LV" dirty="0"/>
          </a:p>
        </p:txBody>
      </p:sp>
    </p:spTree>
    <p:extLst>
      <p:ext uri="{BB962C8B-B14F-4D97-AF65-F5344CB8AC3E}">
        <p14:creationId xmlns:p14="http://schemas.microsoft.com/office/powerpoint/2010/main" val="10700652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97780F-1CF9-40B3-98A1-9A8D876B45C9}"/>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Treniņšaušanas un šaušanas sporta sacensību noteikumi</a:t>
            </a:r>
            <a:endParaRPr lang="lv-LV" dirty="0"/>
          </a:p>
        </p:txBody>
      </p:sp>
      <p:sp>
        <p:nvSpPr>
          <p:cNvPr id="3" name="Content Placeholder 2">
            <a:extLst>
              <a:ext uri="{FF2B5EF4-FFF2-40B4-BE49-F238E27FC236}">
                <a16:creationId xmlns:a16="http://schemas.microsoft.com/office/drawing/2014/main" xmlns="" id="{EC60CDE2-793F-4CEA-AA2B-2ECD57969E2D}"/>
              </a:ext>
            </a:extLst>
          </p:cNvPr>
          <p:cNvSpPr>
            <a:spLocks noGrp="1"/>
          </p:cNvSpPr>
          <p:nvPr>
            <p:ph idx="1"/>
          </p:nvPr>
        </p:nvSpPr>
        <p:spPr>
          <a:xfrm>
            <a:off x="185529" y="2146851"/>
            <a:ext cx="11648661" cy="4452731"/>
          </a:xfrm>
        </p:spPr>
        <p:txBody>
          <a:bodyPr/>
          <a:lstStyle/>
          <a:p>
            <a:pPr marL="0" indent="0" algn="just">
              <a:buNone/>
            </a:pPr>
            <a:r>
              <a:rPr lang="lv-LV" b="0" i="0" dirty="0">
                <a:solidFill>
                  <a:srgbClr val="414142"/>
                </a:solidFill>
                <a:effectLst/>
                <a:latin typeface="Arial" panose="020B0604020202020204" pitchFamily="34" charset="0"/>
              </a:rPr>
              <a:t>Par treniņšaušanas nodarbību un šaušanas sporta sacensību vispārējo drošības noteikumu ievērošanu, kā arī par tehniskajiem un organizatoriskajiem pasākumiem dalībnieku, skatītāju un citu personu drošības garantēšanai treniņšaušanas nodarbību laikā ir atbildīgs šautuves īpašnieks. Par drošības noteikumu ievērošanu konkrēta šāvēja vai šāvēju grupas treniņos ir atbildīgs treneris vai šaušanas instruktors, kas vada treniņu. Par konkrētām darbībām ar ieroci treniņos un sacensībās ir atbildīgs ieroča lietotājs.</a:t>
            </a:r>
            <a:endParaRPr lang="lv-LV" dirty="0"/>
          </a:p>
        </p:txBody>
      </p:sp>
    </p:spTree>
    <p:extLst>
      <p:ext uri="{BB962C8B-B14F-4D97-AF65-F5344CB8AC3E}">
        <p14:creationId xmlns:p14="http://schemas.microsoft.com/office/powerpoint/2010/main" val="381173842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32A16DC-BBA5-4C09-B1D5-4DF0501847D6}"/>
              </a:ext>
            </a:extLst>
          </p:cNvPr>
          <p:cNvSpPr>
            <a:spLocks noGrp="1"/>
          </p:cNvSpPr>
          <p:nvPr>
            <p:ph idx="1"/>
          </p:nvPr>
        </p:nvSpPr>
        <p:spPr>
          <a:xfrm>
            <a:off x="838200" y="1934817"/>
            <a:ext cx="10515600" cy="4242146"/>
          </a:xfrm>
        </p:spPr>
        <p:txBody>
          <a:bodyPr/>
          <a:lstStyle/>
          <a:p>
            <a:pPr marL="0" indent="0" algn="just">
              <a:buNone/>
            </a:pPr>
            <a:r>
              <a:rPr lang="lv-LV" b="0" i="0" dirty="0">
                <a:solidFill>
                  <a:srgbClr val="414142"/>
                </a:solidFill>
                <a:effectLst/>
                <a:latin typeface="Arial" panose="020B0604020202020204" pitchFamily="34" charset="0"/>
              </a:rPr>
              <a:t>Šaušanas sporta sacensību laikā par dalībnieku, skatītāju un citu personu drošību, kā arī par medicīniskās palīdzības nodrošināšanu ir atbildīgs sacensību organizators un normatīvajos aktos noteiktajā kārtībā atzītās sporta federācijas sertificēts sacensību galvenais tiesnesis.</a:t>
            </a:r>
            <a:endParaRPr lang="lv-LV" dirty="0"/>
          </a:p>
        </p:txBody>
      </p:sp>
    </p:spTree>
    <p:extLst>
      <p:ext uri="{BB962C8B-B14F-4D97-AF65-F5344CB8AC3E}">
        <p14:creationId xmlns:p14="http://schemas.microsoft.com/office/powerpoint/2010/main" val="34919007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71852C-6B56-4FE5-8A08-A8B6BC530FF2}"/>
              </a:ext>
            </a:extLst>
          </p:cNvPr>
          <p:cNvSpPr>
            <a:spLocks noGrp="1"/>
          </p:cNvSpPr>
          <p:nvPr>
            <p:ph type="title"/>
          </p:nvPr>
        </p:nvSpPr>
        <p:spPr>
          <a:xfrm>
            <a:off x="132522" y="365125"/>
            <a:ext cx="11913704" cy="1325563"/>
          </a:xfrm>
        </p:spPr>
        <p:txBody>
          <a:bodyPr>
            <a:normAutofit fontScale="90000"/>
          </a:bodyPr>
          <a:lstStyle/>
          <a:p>
            <a:r>
              <a:rPr lang="lv-LV" b="0" i="0" dirty="0">
                <a:solidFill>
                  <a:srgbClr val="414142"/>
                </a:solidFill>
                <a:effectLst/>
                <a:latin typeface="Arial" panose="020B0604020202020204" pitchFamily="34" charset="0"/>
              </a:rPr>
              <a:t>Šautuvēs tiek noteikts šāds treniņšaušanas vai šaušanas sporta sacensību dalībnieku minimālais vecums:</a:t>
            </a:r>
            <a:endParaRPr lang="lv-LV" dirty="0"/>
          </a:p>
        </p:txBody>
      </p:sp>
      <p:sp>
        <p:nvSpPr>
          <p:cNvPr id="3" name="Content Placeholder 2">
            <a:extLst>
              <a:ext uri="{FF2B5EF4-FFF2-40B4-BE49-F238E27FC236}">
                <a16:creationId xmlns:a16="http://schemas.microsoft.com/office/drawing/2014/main" xmlns="" id="{3942C080-A9C0-4712-A8FF-10B7730C1710}"/>
              </a:ext>
            </a:extLst>
          </p:cNvPr>
          <p:cNvSpPr>
            <a:spLocks noGrp="1"/>
          </p:cNvSpPr>
          <p:nvPr>
            <p:ph idx="1"/>
          </p:nvPr>
        </p:nvSpPr>
        <p:spPr>
          <a:xfrm>
            <a:off x="132522" y="2372139"/>
            <a:ext cx="11781182" cy="4120736"/>
          </a:xfrm>
        </p:spPr>
        <p:txBody>
          <a:bodyPr/>
          <a:lstStyle/>
          <a:p>
            <a:pPr marL="0" indent="0" algn="just">
              <a:buNone/>
            </a:pPr>
            <a:r>
              <a:rPr lang="lv-LV" b="0" i="0" dirty="0">
                <a:solidFill>
                  <a:srgbClr val="414142"/>
                </a:solidFill>
                <a:effectLst/>
                <a:latin typeface="Arial" panose="020B0604020202020204" pitchFamily="34" charset="0"/>
              </a:rPr>
              <a:t>1) pirmās kategorijas šautuvēs — neierobežots;</a:t>
            </a:r>
          </a:p>
          <a:p>
            <a:pPr marL="0" indent="0" algn="just">
              <a:buNone/>
            </a:pPr>
            <a:r>
              <a:rPr lang="lv-LV" b="0" i="0" dirty="0">
                <a:solidFill>
                  <a:srgbClr val="414142"/>
                </a:solidFill>
                <a:effectLst/>
                <a:latin typeface="Arial" panose="020B0604020202020204" pitchFamily="34" charset="0"/>
              </a:rPr>
              <a:t>2) šaušanai ar mazkalibra B vai C kategorijas vītņstobra šaujamieročiem, kuru munīcijai ir apmales kapsele, ar C kategorijas viena šāviena garstobra—gludstobra šaujamieroci, kā arī ar D kategorijas lielas enerģijas pneimatiskajiem ieročiem — 12 gadu;</a:t>
            </a:r>
          </a:p>
          <a:p>
            <a:pPr marL="0" indent="0" algn="just">
              <a:buNone/>
            </a:pPr>
            <a:r>
              <a:rPr lang="lv-LV" b="0" i="0" dirty="0">
                <a:solidFill>
                  <a:srgbClr val="414142"/>
                </a:solidFill>
                <a:effectLst/>
                <a:latin typeface="Arial" panose="020B0604020202020204" pitchFamily="34" charset="0"/>
              </a:rPr>
              <a:t>3) šaušanai ar B un C kategorijas šaujamieročiem — 16 gadu;</a:t>
            </a:r>
          </a:p>
          <a:p>
            <a:pPr marL="0" indent="0" algn="just">
              <a:buNone/>
            </a:pPr>
            <a:r>
              <a:rPr lang="lv-LV" b="0" i="0" dirty="0">
                <a:solidFill>
                  <a:srgbClr val="414142"/>
                </a:solidFill>
                <a:effectLst/>
                <a:latin typeface="Arial" panose="020B0604020202020204" pitchFamily="34" charset="0"/>
              </a:rPr>
              <a:t>4) šaušanai ar A kategorijas šaujamieročiem — 18 gadu.</a:t>
            </a:r>
          </a:p>
          <a:p>
            <a:pPr marL="0" indent="0">
              <a:buNone/>
            </a:pPr>
            <a:endParaRPr lang="lv-LV" dirty="0"/>
          </a:p>
        </p:txBody>
      </p:sp>
    </p:spTree>
    <p:extLst>
      <p:ext uri="{BB962C8B-B14F-4D97-AF65-F5344CB8AC3E}">
        <p14:creationId xmlns:p14="http://schemas.microsoft.com/office/powerpoint/2010/main" val="181282533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992C63-6294-47F4-B6E5-B4F5B09C59A5}"/>
              </a:ext>
            </a:extLst>
          </p:cNvPr>
          <p:cNvSpPr>
            <a:spLocks noGrp="1"/>
          </p:cNvSpPr>
          <p:nvPr>
            <p:ph type="title"/>
          </p:nvPr>
        </p:nvSpPr>
        <p:spPr>
          <a:xfrm>
            <a:off x="119270" y="365125"/>
            <a:ext cx="11794434" cy="1325563"/>
          </a:xfrm>
        </p:spPr>
        <p:txBody>
          <a:bodyPr/>
          <a:lstStyle/>
          <a:p>
            <a:r>
              <a:rPr lang="lv-LV" b="1" i="0" dirty="0">
                <a:solidFill>
                  <a:srgbClr val="414142"/>
                </a:solidFill>
                <a:effectLst/>
                <a:latin typeface="Arial" panose="020B0604020202020204" pitchFamily="34" charset="0"/>
              </a:rPr>
              <a:t>Šaušanas instruktoru un treneru sertificēšana</a:t>
            </a:r>
            <a:endParaRPr lang="lv-LV" dirty="0"/>
          </a:p>
        </p:txBody>
      </p:sp>
      <p:sp>
        <p:nvSpPr>
          <p:cNvPr id="3" name="Content Placeholder 2">
            <a:extLst>
              <a:ext uri="{FF2B5EF4-FFF2-40B4-BE49-F238E27FC236}">
                <a16:creationId xmlns:a16="http://schemas.microsoft.com/office/drawing/2014/main" xmlns="" id="{90F361B6-F2A3-409A-A9C4-7274FEC999F7}"/>
              </a:ext>
            </a:extLst>
          </p:cNvPr>
          <p:cNvSpPr>
            <a:spLocks noGrp="1"/>
          </p:cNvSpPr>
          <p:nvPr>
            <p:ph idx="1"/>
          </p:nvPr>
        </p:nvSpPr>
        <p:spPr>
          <a:xfrm>
            <a:off x="119269" y="1825625"/>
            <a:ext cx="11794433" cy="4667250"/>
          </a:xfrm>
        </p:spPr>
        <p:txBody>
          <a:bodyPr>
            <a:normAutofit/>
          </a:bodyPr>
          <a:lstStyle/>
          <a:p>
            <a:pPr marL="0" indent="0" algn="just">
              <a:buNone/>
            </a:pPr>
            <a:r>
              <a:rPr lang="lv-LV" b="0" i="0" dirty="0">
                <a:solidFill>
                  <a:srgbClr val="414142"/>
                </a:solidFill>
                <a:effectLst/>
                <a:latin typeface="Arial" panose="020B0604020202020204" pitchFamily="34" charset="0"/>
              </a:rPr>
              <a:t>Šaušanas instruktorus, izņemot tos šaušanas instruktorus, kas ir tādu valsts un pašvaldību iestāžu darbinieki, kurām tiesības iegādāties, glabāt un savā darbībā izmantot šaujamieročus piešķirtas saskaņā ar likumu, sertificē biedrība "Latvijas Sporta federāciju padome". Tā var izveidot komisiju, kura lemj par sertifikātu izsniegšanu un anulēšanu.</a:t>
            </a:r>
          </a:p>
          <a:p>
            <a:pPr marL="0" indent="0" algn="just">
              <a:buNone/>
            </a:pPr>
            <a:endParaRPr lang="lv-LV" dirty="0">
              <a:solidFill>
                <a:srgbClr val="414142"/>
              </a:solidFill>
              <a:latin typeface="Arial" panose="020B0604020202020204" pitchFamily="34" charset="0"/>
            </a:endParaRPr>
          </a:p>
          <a:p>
            <a:pPr marL="0" indent="0" algn="just">
              <a:buNone/>
            </a:pPr>
            <a:r>
              <a:rPr lang="lv-LV" b="0" i="0" dirty="0">
                <a:solidFill>
                  <a:srgbClr val="414142"/>
                </a:solidFill>
                <a:effectLst/>
                <a:latin typeface="Arial" panose="020B0604020202020204" pitchFamily="34" charset="0"/>
              </a:rPr>
              <a:t>Lēmumu par šaušanas instruktora sertifikāta izsniegšanu, par atteikumu izsniegt šaušanas instruktora sertifikātu vai par šaušanas instruktora sertifikāta anulēšanu var apstrīdēt Izglītības un zinātnes ministrijā. Izglītības un zinātnes ministrijas lēmumu var pārsūdzēt tiesā </a:t>
            </a:r>
            <a:r>
              <a:rPr lang="lv-LV" b="0" i="0" u="none" strike="noStrike" dirty="0">
                <a:solidFill>
                  <a:srgbClr val="16497B"/>
                </a:solidFill>
                <a:effectLst/>
                <a:latin typeface="Arial" panose="020B0604020202020204" pitchFamily="34" charset="0"/>
                <a:hlinkClick r:id="rId2"/>
              </a:rPr>
              <a:t>Administratīvā procesa likumā</a:t>
            </a:r>
            <a:r>
              <a:rPr lang="lv-LV" b="0" i="0" dirty="0">
                <a:solidFill>
                  <a:srgbClr val="414142"/>
                </a:solidFill>
                <a:effectLst/>
                <a:latin typeface="Arial" panose="020B0604020202020204" pitchFamily="34" charset="0"/>
              </a:rPr>
              <a:t> noteiktajā kārtībā.</a:t>
            </a:r>
            <a:endParaRPr lang="lv-LV" dirty="0"/>
          </a:p>
        </p:txBody>
      </p:sp>
    </p:spTree>
    <p:extLst>
      <p:ext uri="{BB962C8B-B14F-4D97-AF65-F5344CB8AC3E}">
        <p14:creationId xmlns:p14="http://schemas.microsoft.com/office/powerpoint/2010/main" val="21958019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13BFB4-FAF4-41BB-85F4-F0B6D96DE72C}"/>
              </a:ext>
            </a:extLst>
          </p:cNvPr>
          <p:cNvSpPr>
            <a:spLocks noGrp="1"/>
          </p:cNvSpPr>
          <p:nvPr>
            <p:ph type="title"/>
          </p:nvPr>
        </p:nvSpPr>
        <p:spPr>
          <a:xfrm>
            <a:off x="145773" y="365125"/>
            <a:ext cx="11847443" cy="1325563"/>
          </a:xfrm>
        </p:spPr>
        <p:txBody>
          <a:bodyPr/>
          <a:lstStyle/>
          <a:p>
            <a:r>
              <a:rPr lang="lv-LV" b="1" i="0" dirty="0">
                <a:solidFill>
                  <a:srgbClr val="414142"/>
                </a:solidFill>
                <a:effectLst/>
                <a:latin typeface="Arial" panose="020B0604020202020204" pitchFamily="34" charset="0"/>
              </a:rPr>
              <a:t>Ieroču, to būtisko sastāvdaļu un munīcijas marķēšana</a:t>
            </a:r>
            <a:endParaRPr lang="lv-LV" dirty="0"/>
          </a:p>
        </p:txBody>
      </p:sp>
      <p:sp>
        <p:nvSpPr>
          <p:cNvPr id="3" name="Content Placeholder 2">
            <a:extLst>
              <a:ext uri="{FF2B5EF4-FFF2-40B4-BE49-F238E27FC236}">
                <a16:creationId xmlns:a16="http://schemas.microsoft.com/office/drawing/2014/main" xmlns="" id="{6AC0D82A-9822-4929-981F-EB09E4B09808}"/>
              </a:ext>
            </a:extLst>
          </p:cNvPr>
          <p:cNvSpPr>
            <a:spLocks noGrp="1"/>
          </p:cNvSpPr>
          <p:nvPr>
            <p:ph idx="1"/>
          </p:nvPr>
        </p:nvSpPr>
        <p:spPr>
          <a:xfrm>
            <a:off x="278296" y="2597425"/>
            <a:ext cx="11075504" cy="3579537"/>
          </a:xfrm>
        </p:spPr>
        <p:txBody>
          <a:bodyPr/>
          <a:lstStyle/>
          <a:p>
            <a:pPr marL="0" indent="0" algn="just">
              <a:buNone/>
            </a:pPr>
            <a:r>
              <a:rPr lang="lv-LV" b="0" i="0" dirty="0">
                <a:solidFill>
                  <a:srgbClr val="414142"/>
                </a:solidFill>
                <a:effectLst/>
                <a:latin typeface="Arial" panose="020B0604020202020204" pitchFamily="34" charset="0"/>
              </a:rPr>
              <a:t>Ieroču komersants izgatavošanas laikā marķē šaujamieročus, visas to būtiskās sastāvdaļas, šaujamieroču munīcijas iepakojumus, lielas enerģijas pneimatiskos ieročus, gāzes ieročus un signālieročus ar skaidru un neizdzēšamu marķējumu.</a:t>
            </a:r>
            <a:endParaRPr lang="lv-LV" dirty="0"/>
          </a:p>
        </p:txBody>
      </p:sp>
    </p:spTree>
    <p:extLst>
      <p:ext uri="{BB962C8B-B14F-4D97-AF65-F5344CB8AC3E}">
        <p14:creationId xmlns:p14="http://schemas.microsoft.com/office/powerpoint/2010/main" val="77748551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AC0FBB-17CA-431C-BEB5-FAD456B44EC4}"/>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Šaušanas instruktoru un šaušanas treneru darbība bez sertifikāta</a:t>
            </a:r>
            <a:endParaRPr lang="lv-LV" dirty="0"/>
          </a:p>
        </p:txBody>
      </p:sp>
      <p:sp>
        <p:nvSpPr>
          <p:cNvPr id="3" name="Content Placeholder 2">
            <a:extLst>
              <a:ext uri="{FF2B5EF4-FFF2-40B4-BE49-F238E27FC236}">
                <a16:creationId xmlns:a16="http://schemas.microsoft.com/office/drawing/2014/main" xmlns="" id="{8E89153D-27B1-4743-AAE3-10ED1203ADDF}"/>
              </a:ext>
            </a:extLst>
          </p:cNvPr>
          <p:cNvSpPr>
            <a:spLocks noGrp="1"/>
          </p:cNvSpPr>
          <p:nvPr>
            <p:ph idx="1"/>
          </p:nvPr>
        </p:nvSpPr>
        <p:spPr>
          <a:xfrm>
            <a:off x="838200" y="2517913"/>
            <a:ext cx="10515600" cy="3659050"/>
          </a:xfrm>
        </p:spPr>
        <p:txBody>
          <a:bodyPr/>
          <a:lstStyle/>
          <a:p>
            <a:pPr marL="0" indent="0">
              <a:buNone/>
            </a:pPr>
            <a:r>
              <a:rPr lang="lv-LV" b="0" i="0" dirty="0">
                <a:solidFill>
                  <a:srgbClr val="414142"/>
                </a:solidFill>
                <a:effectLst/>
                <a:latin typeface="Arial" panose="020B0604020202020204" pitchFamily="34" charset="0"/>
              </a:rPr>
              <a:t>Par šaušanas instruktora vai šaušanas trenera darbību bez attiecīga sertifikāta piemēro naudas sodu </a:t>
            </a:r>
            <a:r>
              <a:rPr lang="lv-LV" b="1" i="0" u="sng" dirty="0">
                <a:solidFill>
                  <a:srgbClr val="414142"/>
                </a:solidFill>
                <a:effectLst/>
                <a:latin typeface="Arial" panose="020B0604020202020204" pitchFamily="34" charset="0"/>
              </a:rPr>
              <a:t>no simt līdz simt piecdesmit naudas soda vienībām</a:t>
            </a:r>
            <a:r>
              <a:rPr lang="lv-LV" b="0" i="0" dirty="0">
                <a:solidFill>
                  <a:srgbClr val="414142"/>
                </a:solidFill>
                <a:effectLst/>
                <a:latin typeface="Arial" panose="020B0604020202020204" pitchFamily="34" charset="0"/>
              </a:rPr>
              <a:t>.</a:t>
            </a:r>
            <a:endParaRPr lang="lv-LV" dirty="0"/>
          </a:p>
        </p:txBody>
      </p:sp>
    </p:spTree>
    <p:extLst>
      <p:ext uri="{BB962C8B-B14F-4D97-AF65-F5344CB8AC3E}">
        <p14:creationId xmlns:p14="http://schemas.microsoft.com/office/powerpoint/2010/main" val="544195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A3C86D-A224-4979-B431-93A141ED693F}"/>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44C57D7F-44D0-44F8-A868-1A8071EA4375}"/>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Aukstais ierocis</a:t>
            </a:r>
            <a:r>
              <a:rPr lang="lv-LV" b="0" i="0" dirty="0">
                <a:solidFill>
                  <a:srgbClr val="414142"/>
                </a:solidFill>
                <a:effectLst/>
                <a:latin typeface="Arial" panose="020B0604020202020204" pitchFamily="34" charset="0"/>
              </a:rPr>
              <a:t> — priekšmets, kam piemīt ieroča pazīmes un kas paredzēts bojājumu nodarīšanai, izmantojot cilvēka muskuļu spēku vai speciālus mehānismus</a:t>
            </a:r>
            <a:endParaRPr lang="lv-LV" dirty="0"/>
          </a:p>
        </p:txBody>
      </p:sp>
    </p:spTree>
    <p:extLst>
      <p:ext uri="{BB962C8B-B14F-4D97-AF65-F5344CB8AC3E}">
        <p14:creationId xmlns:p14="http://schemas.microsoft.com/office/powerpoint/2010/main" val="10126023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BE0026-4982-41C4-9A76-323341F4C63F}"/>
              </a:ext>
            </a:extLst>
          </p:cNvPr>
          <p:cNvSpPr>
            <a:spLocks noGrp="1"/>
          </p:cNvSpPr>
          <p:nvPr>
            <p:ph type="title"/>
          </p:nvPr>
        </p:nvSpPr>
        <p:spPr>
          <a:xfrm>
            <a:off x="318052" y="365125"/>
            <a:ext cx="11383618" cy="1325563"/>
          </a:xfrm>
        </p:spPr>
        <p:txBody>
          <a:bodyPr>
            <a:normAutofit/>
          </a:bodyPr>
          <a:lstStyle/>
          <a:p>
            <a:r>
              <a:rPr lang="lv-LV" b="1" i="0" dirty="0">
                <a:solidFill>
                  <a:srgbClr val="414142"/>
                </a:solidFill>
                <a:effectLst/>
                <a:latin typeface="Arial" panose="020B0604020202020204" pitchFamily="34" charset="0"/>
              </a:rPr>
              <a:t>Ieroču, munīcijas un speciālo līdzekļu komerciālās aprites kārtības pārkāpšana</a:t>
            </a:r>
            <a:endParaRPr lang="lv-LV" dirty="0"/>
          </a:p>
        </p:txBody>
      </p:sp>
      <p:sp>
        <p:nvSpPr>
          <p:cNvPr id="3" name="Content Placeholder 2">
            <a:extLst>
              <a:ext uri="{FF2B5EF4-FFF2-40B4-BE49-F238E27FC236}">
                <a16:creationId xmlns:a16="http://schemas.microsoft.com/office/drawing/2014/main" xmlns="" id="{8045990B-C3E3-43B6-B5DD-7116620E6B33}"/>
              </a:ext>
            </a:extLst>
          </p:cNvPr>
          <p:cNvSpPr>
            <a:spLocks noGrp="1"/>
          </p:cNvSpPr>
          <p:nvPr>
            <p:ph idx="1"/>
          </p:nvPr>
        </p:nvSpPr>
        <p:spPr>
          <a:xfrm>
            <a:off x="318051" y="2570922"/>
            <a:ext cx="11383617" cy="4015407"/>
          </a:xfrm>
        </p:spPr>
        <p:txBody>
          <a:bodyPr/>
          <a:lstStyle/>
          <a:p>
            <a:pPr marL="0" indent="0" algn="just">
              <a:buNone/>
            </a:pPr>
            <a:r>
              <a:rPr lang="lv-LV" b="0" i="0" dirty="0">
                <a:solidFill>
                  <a:srgbClr val="414142"/>
                </a:solidFill>
                <a:effectLst/>
                <a:latin typeface="Arial" panose="020B0604020202020204" pitchFamily="34" charset="0"/>
              </a:rPr>
              <a:t>Par ieroča, munīcijas, to sastāvdaļu vai speciālā līdzekļa komerciālās aprites kārtības pārkāpšanu, ko izdarījusi juridiskā persona, kurai izsniegta speciālā atļauja (licence) attiecīgās komercdarbības veikšanai, piemēro naudas sodu juridiskajai personai </a:t>
            </a:r>
            <a:r>
              <a:rPr lang="lv-LV" b="1" i="0" u="sng" dirty="0">
                <a:solidFill>
                  <a:srgbClr val="414142"/>
                </a:solidFill>
                <a:effectLst/>
                <a:latin typeface="Arial" panose="020B0604020202020204" pitchFamily="34" charset="0"/>
              </a:rPr>
              <a:t>no piecdesmit līdz trīssimt naudas soda vienībām</a:t>
            </a:r>
            <a:r>
              <a:rPr lang="lv-LV" b="0" i="0" dirty="0">
                <a:solidFill>
                  <a:srgbClr val="414142"/>
                </a:solidFill>
                <a:effectLst/>
                <a:latin typeface="Arial" panose="020B0604020202020204" pitchFamily="34" charset="0"/>
              </a:rPr>
              <a:t>.</a:t>
            </a:r>
            <a:endParaRPr lang="lv-LV" dirty="0"/>
          </a:p>
        </p:txBody>
      </p:sp>
    </p:spTree>
    <p:extLst>
      <p:ext uri="{BB962C8B-B14F-4D97-AF65-F5344CB8AC3E}">
        <p14:creationId xmlns:p14="http://schemas.microsoft.com/office/powerpoint/2010/main" val="41578880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E83159-0E94-4354-85E1-0D21793C0315}"/>
              </a:ext>
            </a:extLst>
          </p:cNvPr>
          <p:cNvSpPr>
            <a:spLocks noGrp="1"/>
          </p:cNvSpPr>
          <p:nvPr>
            <p:ph type="title"/>
          </p:nvPr>
        </p:nvSpPr>
        <p:spPr/>
        <p:txBody>
          <a:bodyPr/>
          <a:lstStyle/>
          <a:p>
            <a:r>
              <a:rPr lang="lv-LV" b="1" i="0" dirty="0">
                <a:solidFill>
                  <a:srgbClr val="414142"/>
                </a:solidFill>
                <a:effectLst/>
                <a:latin typeface="Arial" panose="020B0604020202020204" pitchFamily="34" charset="0"/>
              </a:rPr>
              <a:t>Kompetence administratīvo pārkāpumu procesā</a:t>
            </a:r>
            <a:endParaRPr lang="lv-LV" dirty="0"/>
          </a:p>
        </p:txBody>
      </p:sp>
      <p:sp>
        <p:nvSpPr>
          <p:cNvPr id="3" name="Content Placeholder 2">
            <a:extLst>
              <a:ext uri="{FF2B5EF4-FFF2-40B4-BE49-F238E27FC236}">
                <a16:creationId xmlns:a16="http://schemas.microsoft.com/office/drawing/2014/main" xmlns="" id="{3F3A1713-D215-47BD-A603-4DBB0F8C5878}"/>
              </a:ext>
            </a:extLst>
          </p:cNvPr>
          <p:cNvSpPr>
            <a:spLocks noGrp="1"/>
          </p:cNvSpPr>
          <p:nvPr>
            <p:ph idx="1"/>
          </p:nvPr>
        </p:nvSpPr>
        <p:spPr>
          <a:xfrm>
            <a:off x="838200" y="2504661"/>
            <a:ext cx="10515600" cy="3672302"/>
          </a:xfrm>
        </p:spPr>
        <p:txBody>
          <a:bodyPr>
            <a:normAutofit/>
          </a:bodyPr>
          <a:lstStyle/>
          <a:p>
            <a:pPr marL="0" indent="0" algn="ctr">
              <a:buNone/>
            </a:pPr>
            <a:r>
              <a:rPr lang="lv-LV" sz="4800" b="0" i="0" dirty="0">
                <a:solidFill>
                  <a:srgbClr val="414142"/>
                </a:solidFill>
                <a:effectLst/>
                <a:latin typeface="Arial" panose="020B0604020202020204" pitchFamily="34" charset="0"/>
              </a:rPr>
              <a:t>Administratīvā pārkāpuma procesu par šā likuma </a:t>
            </a:r>
            <a:r>
              <a:rPr lang="lv-LV" sz="4800" b="0" i="0" u="none" strike="noStrike" dirty="0">
                <a:solidFill>
                  <a:srgbClr val="16497B"/>
                </a:solidFill>
                <a:effectLst/>
                <a:latin typeface="Arial" panose="020B0604020202020204" pitchFamily="34" charset="0"/>
                <a:hlinkClick r:id="rId2"/>
              </a:rPr>
              <a:t>98.</a:t>
            </a:r>
            <a:r>
              <a:rPr lang="lv-LV" sz="4800" b="0" i="0" dirty="0">
                <a:solidFill>
                  <a:srgbClr val="414142"/>
                </a:solidFill>
                <a:effectLst/>
                <a:latin typeface="Arial" panose="020B0604020202020204" pitchFamily="34" charset="0"/>
              </a:rPr>
              <a:t>, </a:t>
            </a:r>
            <a:r>
              <a:rPr lang="lv-LV" sz="4800" b="0" i="0" u="none" strike="noStrike" dirty="0">
                <a:solidFill>
                  <a:srgbClr val="16497B"/>
                </a:solidFill>
                <a:effectLst/>
                <a:latin typeface="Arial" panose="020B0604020202020204" pitchFamily="34" charset="0"/>
                <a:hlinkClick r:id="rId3"/>
              </a:rPr>
              <a:t>99.</a:t>
            </a:r>
            <a:r>
              <a:rPr lang="lv-LV" sz="4800" b="0" i="0" dirty="0">
                <a:solidFill>
                  <a:srgbClr val="414142"/>
                </a:solidFill>
                <a:effectLst/>
                <a:latin typeface="Arial" panose="020B0604020202020204" pitchFamily="34" charset="0"/>
              </a:rPr>
              <a:t>, </a:t>
            </a:r>
            <a:r>
              <a:rPr lang="lv-LV" sz="4800" b="0" i="0" u="none" strike="noStrike" dirty="0">
                <a:solidFill>
                  <a:srgbClr val="16497B"/>
                </a:solidFill>
                <a:effectLst/>
                <a:latin typeface="Arial" panose="020B0604020202020204" pitchFamily="34" charset="0"/>
                <a:hlinkClick r:id="rId4"/>
              </a:rPr>
              <a:t>100.</a:t>
            </a:r>
            <a:r>
              <a:rPr lang="lv-LV" sz="4800" b="0" i="0" dirty="0">
                <a:solidFill>
                  <a:srgbClr val="414142"/>
                </a:solidFill>
                <a:effectLst/>
                <a:latin typeface="Arial" panose="020B0604020202020204" pitchFamily="34" charset="0"/>
              </a:rPr>
              <a:t>, </a:t>
            </a:r>
            <a:r>
              <a:rPr lang="lv-LV" sz="4800" b="0" i="0" u="none" strike="noStrike" dirty="0">
                <a:solidFill>
                  <a:srgbClr val="16497B"/>
                </a:solidFill>
                <a:effectLst/>
                <a:latin typeface="Arial" panose="020B0604020202020204" pitchFamily="34" charset="0"/>
                <a:hlinkClick r:id="rId5"/>
              </a:rPr>
              <a:t>101. </a:t>
            </a:r>
            <a:r>
              <a:rPr lang="lv-LV" sz="4800" b="0" i="0" dirty="0">
                <a:solidFill>
                  <a:srgbClr val="414142"/>
                </a:solidFill>
                <a:effectLst/>
                <a:latin typeface="Arial" panose="020B0604020202020204" pitchFamily="34" charset="0"/>
              </a:rPr>
              <a:t>un </a:t>
            </a:r>
            <a:r>
              <a:rPr lang="lv-LV" sz="4800" b="0" i="0" u="none" strike="noStrike" dirty="0">
                <a:solidFill>
                  <a:srgbClr val="16497B"/>
                </a:solidFill>
                <a:effectLst/>
                <a:latin typeface="Arial" panose="020B0604020202020204" pitchFamily="34" charset="0"/>
                <a:hlinkClick r:id="rId6"/>
              </a:rPr>
              <a:t>102.</a:t>
            </a:r>
            <a:r>
              <a:rPr lang="lv-LV" sz="4800" b="0" i="0" dirty="0">
                <a:solidFill>
                  <a:srgbClr val="414142"/>
                </a:solidFill>
                <a:effectLst/>
                <a:latin typeface="Arial" panose="020B0604020202020204" pitchFamily="34" charset="0"/>
              </a:rPr>
              <a:t> pantā minētajiem pārkāpumiem veic </a:t>
            </a:r>
            <a:r>
              <a:rPr lang="lv-LV" sz="4800" b="1" i="0" u="sng" dirty="0">
                <a:solidFill>
                  <a:srgbClr val="414142"/>
                </a:solidFill>
                <a:effectLst/>
                <a:latin typeface="Arial" panose="020B0604020202020204" pitchFamily="34" charset="0"/>
              </a:rPr>
              <a:t>Valsts policija</a:t>
            </a:r>
            <a:r>
              <a:rPr lang="lv-LV" sz="4800" b="0" i="0" dirty="0">
                <a:solidFill>
                  <a:srgbClr val="414142"/>
                </a:solidFill>
                <a:effectLst/>
                <a:latin typeface="Arial" panose="020B0604020202020204" pitchFamily="34" charset="0"/>
              </a:rPr>
              <a:t>.</a:t>
            </a:r>
            <a:endParaRPr lang="lv-LV" sz="4800" dirty="0"/>
          </a:p>
        </p:txBody>
      </p:sp>
    </p:spTree>
    <p:extLst>
      <p:ext uri="{BB962C8B-B14F-4D97-AF65-F5344CB8AC3E}">
        <p14:creationId xmlns:p14="http://schemas.microsoft.com/office/powerpoint/2010/main" val="34621644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93FA2D2-F87E-4809-A704-E8B891CCF3DB}"/>
              </a:ext>
            </a:extLst>
          </p:cNvPr>
          <p:cNvSpPr>
            <a:spLocks noGrp="1"/>
          </p:cNvSpPr>
          <p:nvPr>
            <p:ph idx="1"/>
          </p:nvPr>
        </p:nvSpPr>
        <p:spPr>
          <a:xfrm>
            <a:off x="838200" y="2093843"/>
            <a:ext cx="10515600" cy="4083120"/>
          </a:xfrm>
        </p:spPr>
        <p:txBody>
          <a:bodyPr>
            <a:normAutofit/>
          </a:bodyPr>
          <a:lstStyle/>
          <a:p>
            <a:pPr marL="0" indent="0" algn="ctr">
              <a:buNone/>
            </a:pPr>
            <a:r>
              <a:rPr lang="lv-LV" sz="8000" dirty="0"/>
              <a:t>Paldies par uzmanību!!!</a:t>
            </a:r>
          </a:p>
        </p:txBody>
      </p:sp>
    </p:spTree>
    <p:extLst>
      <p:ext uri="{BB962C8B-B14F-4D97-AF65-F5344CB8AC3E}">
        <p14:creationId xmlns:p14="http://schemas.microsoft.com/office/powerpoint/2010/main" val="29796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C4CB99-1367-4D42-B59E-67889BE116A1}"/>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F9750985-3D64-486E-9AF0-77E71074CFA7}"/>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Automātiskais šaujamierocis</a:t>
            </a:r>
            <a:r>
              <a:rPr lang="lv-LV" b="0" i="0" dirty="0">
                <a:solidFill>
                  <a:srgbClr val="414142"/>
                </a:solidFill>
                <a:effectLst/>
                <a:latin typeface="Arial" panose="020B0604020202020204" pitchFamily="34" charset="0"/>
              </a:rPr>
              <a:t> — šaujamierocis, kas pēc katra šāviena pats uzlādējas jaunam šāvienam un, ja vienreiz tiek iedarbināts tā palaišanas mehānisms, spēj izdarīt vairākus šāvienus.</a:t>
            </a:r>
            <a:endParaRPr lang="lv-LV" dirty="0"/>
          </a:p>
        </p:txBody>
      </p:sp>
    </p:spTree>
    <p:extLst>
      <p:ext uri="{BB962C8B-B14F-4D97-AF65-F5344CB8AC3E}">
        <p14:creationId xmlns:p14="http://schemas.microsoft.com/office/powerpoint/2010/main" val="3323706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58443E-7E05-4BBC-B792-6A7CC21BC17D}"/>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68A3FA3E-E4AA-4EAD-BA2D-D349C31717FF}"/>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Dienesta šaujamierocis</a:t>
            </a:r>
            <a:r>
              <a:rPr lang="lv-LV" b="0" i="0" dirty="0">
                <a:solidFill>
                  <a:srgbClr val="414142"/>
                </a:solidFill>
                <a:effectLst/>
                <a:latin typeface="Arial" panose="020B0604020202020204" pitchFamily="34" charset="0"/>
              </a:rPr>
              <a:t> — valsts un pašvaldību institūcijām, kurām tiesības iegādāties, glabāt un savā darbībā izmantot šaujamieročus piešķirtas saskaņā ar likumu, piederošs šaujamierocis, kas paredzēts dienesta vai darba pienākumu pildīšanai</a:t>
            </a:r>
            <a:endParaRPr lang="lv-LV" dirty="0"/>
          </a:p>
        </p:txBody>
      </p:sp>
    </p:spTree>
    <p:extLst>
      <p:ext uri="{BB962C8B-B14F-4D97-AF65-F5344CB8AC3E}">
        <p14:creationId xmlns:p14="http://schemas.microsoft.com/office/powerpoint/2010/main" val="4268754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A761DA-0FFF-4D0D-9C90-399C6024E7A9}"/>
              </a:ext>
            </a:extLst>
          </p:cNvPr>
          <p:cNvSpPr>
            <a:spLocks noGrp="1"/>
          </p:cNvSpPr>
          <p:nvPr>
            <p:ph type="title"/>
          </p:nvPr>
        </p:nvSpPr>
        <p:spPr/>
        <p:txBody>
          <a:bodyPr/>
          <a:lstStyle/>
          <a:p>
            <a:r>
              <a:rPr lang="lv-LV" b="1" dirty="0"/>
              <a:t>Definīcijas</a:t>
            </a:r>
            <a:endParaRPr lang="lv-LV" dirty="0"/>
          </a:p>
        </p:txBody>
      </p:sp>
      <p:sp>
        <p:nvSpPr>
          <p:cNvPr id="3" name="Content Placeholder 2">
            <a:extLst>
              <a:ext uri="{FF2B5EF4-FFF2-40B4-BE49-F238E27FC236}">
                <a16:creationId xmlns:a16="http://schemas.microsoft.com/office/drawing/2014/main" xmlns="" id="{68B4EA4A-FC06-4B8B-9CF8-A5092893CB4C}"/>
              </a:ext>
            </a:extLst>
          </p:cNvPr>
          <p:cNvSpPr>
            <a:spLocks noGrp="1"/>
          </p:cNvSpPr>
          <p:nvPr>
            <p:ph idx="1"/>
          </p:nvPr>
        </p:nvSpPr>
        <p:spPr/>
        <p:txBody>
          <a:bodyPr/>
          <a:lstStyle/>
          <a:p>
            <a:pPr marL="0" indent="0" algn="just">
              <a:buNone/>
            </a:pPr>
            <a:r>
              <a:rPr lang="lv-LV" b="1" i="0" dirty="0">
                <a:solidFill>
                  <a:srgbClr val="414142"/>
                </a:solidFill>
                <a:effectLst/>
                <a:latin typeface="Arial" panose="020B0604020202020204" pitchFamily="34" charset="0"/>
              </a:rPr>
              <a:t>Garstobra šaujamierocis</a:t>
            </a:r>
            <a:r>
              <a:rPr lang="lv-LV" b="0" i="0" dirty="0">
                <a:solidFill>
                  <a:srgbClr val="414142"/>
                </a:solidFill>
                <a:effectLst/>
                <a:latin typeface="Arial" panose="020B0604020202020204" pitchFamily="34" charset="0"/>
              </a:rPr>
              <a:t> — šaujamierocis, kura stobra garums pārsniedz 300 milimetrus vai kura kopējais garums pārsniedz 600 milimetrus.</a:t>
            </a:r>
            <a:endParaRPr lang="lv-LV" dirty="0"/>
          </a:p>
        </p:txBody>
      </p:sp>
    </p:spTree>
    <p:extLst>
      <p:ext uri="{BB962C8B-B14F-4D97-AF65-F5344CB8AC3E}">
        <p14:creationId xmlns:p14="http://schemas.microsoft.com/office/powerpoint/2010/main" val="344198167"/>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145</TotalTime>
  <Words>2502</Words>
  <Application>Microsoft Office PowerPoint</Application>
  <PresentationFormat>Widescreen</PresentationFormat>
  <Paragraphs>223</Paragraphs>
  <Slides>62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62</vt:i4>
      </vt:variant>
    </vt:vector>
  </HeadingPairs>
  <TitlesOfParts>
    <vt:vector size="66" baseType="lpstr">
      <vt:lpstr>Arial</vt:lpstr>
      <vt:lpstr>Arial Black</vt:lpstr>
      <vt:lpstr>Corbel</vt:lpstr>
      <vt:lpstr>Basis</vt:lpstr>
      <vt:lpstr>Ieroču aprites likums</vt:lpstr>
      <vt:lpstr>PowerPoint Presentation</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Definīcijas</vt:lpstr>
      <vt:lpstr>Likuma mērķis</vt:lpstr>
      <vt:lpstr>Ieroču un munīcijas klasifikācija Latvijā</vt:lpstr>
      <vt:lpstr>Ieroču un munīcijas tehniskā klasifikācija</vt:lpstr>
      <vt:lpstr>PowerPoint Presentation</vt:lpstr>
      <vt:lpstr>PowerPoint Presentation</vt:lpstr>
      <vt:lpstr>PowerPoint Presentation</vt:lpstr>
      <vt:lpstr>PowerPoint Presentation</vt:lpstr>
      <vt:lpstr>PowerPoint Presentation</vt:lpstr>
      <vt:lpstr> Ieroču un munīcijas klasifikācija atbilstoši to lietojumam</vt:lpstr>
      <vt:lpstr>Ieroču un munīcijas aprites vispārējie aizliegumi</vt:lpstr>
      <vt:lpstr>Ieroču un munīcijas aprites vispārējie aizliegumi</vt:lpstr>
      <vt:lpstr>Aizliegumi fiziskajām personām</vt:lpstr>
      <vt:lpstr>Ieroču atļaujas</vt:lpstr>
      <vt:lpstr>Ieroču atļaujas</vt:lpstr>
      <vt:lpstr>Ieroča iegādāšanās atļauja</vt:lpstr>
      <vt:lpstr>Ieroča glabāšanas atļauja</vt:lpstr>
      <vt:lpstr>Ieroča nēsāšanas atļauja</vt:lpstr>
      <vt:lpstr>Eiropas šaujamieroču apliecība</vt:lpstr>
      <vt:lpstr>Ieroča atļaujas izsniegšanas aizliegumi</vt:lpstr>
      <vt:lpstr>Veselības pārbaude personai, kas glabā (nēsā) ieročus un veic darbu ar ieročiem</vt:lpstr>
      <vt:lpstr>PowerPoint Presentation</vt:lpstr>
      <vt:lpstr>Praktiskais eksāmens šaušanā ar garstobra—vītņstobra medību šaujamieroci</vt:lpstr>
      <vt:lpstr>Fiziskajai personai, kurai izsniegta ieroča nēsāšanas atļauja B kategorijas īsstobra šaujamieročiem, ir aizliegts:</vt:lpstr>
      <vt:lpstr>Ieroča dezaktivēšana</vt:lpstr>
      <vt:lpstr>Treniņšaušanas un šaušanas sporta sacensību noteikumi</vt:lpstr>
      <vt:lpstr>PowerPoint Presentation</vt:lpstr>
      <vt:lpstr>Šautuvēs tiek noteikts šāds treniņšaušanas vai šaušanas sporta sacensību dalībnieku minimālais vecums:</vt:lpstr>
      <vt:lpstr>Šaušanas instruktoru un treneru sertificēšana</vt:lpstr>
      <vt:lpstr>Ieroču, to būtisko sastāvdaļu un munīcijas marķēšana</vt:lpstr>
      <vt:lpstr>Šaušanas instruktoru un šaušanas treneru darbība bez sertifikāta</vt:lpstr>
      <vt:lpstr>Ieroču, munīcijas un speciālo līdzekļu komerciālās aprites kārtības pārkāpšana</vt:lpstr>
      <vt:lpstr>Kompetence administratīvo pārkāpumu procesā</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Ieroču aprites likums</dc:title>
  <dc:creator>User</dc:creator>
  <cp:lastModifiedBy>Arvils Mikažāns</cp:lastModifiedBy>
  <cp:revision>15</cp:revision>
  <dcterms:created xsi:type="dcterms:W3CDTF">2021-07-25T16:39:08Z</dcterms:created>
  <dcterms:modified xsi:type="dcterms:W3CDTF">2021-07-26T05:25:34Z</dcterms:modified>
</cp:coreProperties>
</file>