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>
        <p:scale>
          <a:sx n="91" d="100"/>
          <a:sy n="91" d="100"/>
        </p:scale>
        <p:origin x="-6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AC440-E44A-4ED1-9633-66E574955848}" type="datetimeFigureOut">
              <a:rPr lang="lv-LV" smtClean="0"/>
              <a:t>2020.11.13.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8925-1CE9-4C0B-9B50-18145BAAE1A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71693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AC440-E44A-4ED1-9633-66E574955848}" type="datetimeFigureOut">
              <a:rPr lang="lv-LV" smtClean="0"/>
              <a:t>2020.11.13.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8925-1CE9-4C0B-9B50-18145BAAE1A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8175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AC440-E44A-4ED1-9633-66E574955848}" type="datetimeFigureOut">
              <a:rPr lang="lv-LV" smtClean="0"/>
              <a:t>2020.11.13.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8925-1CE9-4C0B-9B50-18145BAAE1A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57734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AC440-E44A-4ED1-9633-66E574955848}" type="datetimeFigureOut">
              <a:rPr lang="lv-LV" smtClean="0"/>
              <a:t>2020.11.13.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8925-1CE9-4C0B-9B50-18145BAAE1A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63252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AC440-E44A-4ED1-9633-66E574955848}" type="datetimeFigureOut">
              <a:rPr lang="lv-LV" smtClean="0"/>
              <a:t>2020.11.13.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8925-1CE9-4C0B-9B50-18145BAAE1A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61509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AC440-E44A-4ED1-9633-66E574955848}" type="datetimeFigureOut">
              <a:rPr lang="lv-LV" smtClean="0"/>
              <a:t>2020.11.13.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8925-1CE9-4C0B-9B50-18145BAAE1A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14852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AC440-E44A-4ED1-9633-66E574955848}" type="datetimeFigureOut">
              <a:rPr lang="lv-LV" smtClean="0"/>
              <a:t>2020.11.13.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8925-1CE9-4C0B-9B50-18145BAAE1A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00955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AC440-E44A-4ED1-9633-66E574955848}" type="datetimeFigureOut">
              <a:rPr lang="lv-LV" smtClean="0"/>
              <a:t>2020.11.13.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8925-1CE9-4C0B-9B50-18145BAAE1A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91630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AC440-E44A-4ED1-9633-66E574955848}" type="datetimeFigureOut">
              <a:rPr lang="lv-LV" smtClean="0"/>
              <a:t>2020.11.13.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8925-1CE9-4C0B-9B50-18145BAAE1A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51116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AC440-E44A-4ED1-9633-66E574955848}" type="datetimeFigureOut">
              <a:rPr lang="lv-LV" smtClean="0"/>
              <a:t>2020.11.13.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8925-1CE9-4C0B-9B50-18145BAAE1A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87526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AC440-E44A-4ED1-9633-66E574955848}" type="datetimeFigureOut">
              <a:rPr lang="lv-LV" smtClean="0"/>
              <a:t>2020.11.13.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8925-1CE9-4C0B-9B50-18145BAAE1A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73507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AC440-E44A-4ED1-9633-66E574955848}" type="datetimeFigureOut">
              <a:rPr lang="lv-LV" smtClean="0"/>
              <a:t>2020.11.13.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38925-1CE9-4C0B-9B50-18145BAAE1A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57988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ma"/><Relationship Id="rId13" Type="http://schemas.microsoft.com/office/2007/relationships/media" Target="../media/media7.wma"/><Relationship Id="rId18" Type="http://schemas.openxmlformats.org/officeDocument/2006/relationships/audio" Target="../media/media9.wma"/><Relationship Id="rId26" Type="http://schemas.openxmlformats.org/officeDocument/2006/relationships/image" Target="../media/image1.png"/><Relationship Id="rId3" Type="http://schemas.microsoft.com/office/2007/relationships/media" Target="../media/media2.wma"/><Relationship Id="rId21" Type="http://schemas.microsoft.com/office/2007/relationships/media" Target="../media/media11.wma"/><Relationship Id="rId7" Type="http://schemas.microsoft.com/office/2007/relationships/media" Target="../media/media4.wma"/><Relationship Id="rId12" Type="http://schemas.openxmlformats.org/officeDocument/2006/relationships/audio" Target="../media/media6.wma"/><Relationship Id="rId17" Type="http://schemas.microsoft.com/office/2007/relationships/media" Target="../media/media9.wma"/><Relationship Id="rId25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6" Type="http://schemas.openxmlformats.org/officeDocument/2006/relationships/audio" Target="../media/media8.wma"/><Relationship Id="rId20" Type="http://schemas.openxmlformats.org/officeDocument/2006/relationships/audio" Target="../media/media10.wma"/><Relationship Id="rId29" Type="http://schemas.openxmlformats.org/officeDocument/2006/relationships/image" Target="../media/image4.jpeg"/><Relationship Id="rId1" Type="http://schemas.microsoft.com/office/2007/relationships/media" Target="../media/media1.wma"/><Relationship Id="rId6" Type="http://schemas.openxmlformats.org/officeDocument/2006/relationships/audio" Target="../media/media3.wma"/><Relationship Id="rId11" Type="http://schemas.microsoft.com/office/2007/relationships/media" Target="../media/media6.wma"/><Relationship Id="rId24" Type="http://schemas.openxmlformats.org/officeDocument/2006/relationships/audio" Target="../media/media12.wma"/><Relationship Id="rId5" Type="http://schemas.microsoft.com/office/2007/relationships/media" Target="../media/media3.wma"/><Relationship Id="rId15" Type="http://schemas.microsoft.com/office/2007/relationships/media" Target="../media/media8.wma"/><Relationship Id="rId23" Type="http://schemas.microsoft.com/office/2007/relationships/media" Target="../media/media12.wma"/><Relationship Id="rId28" Type="http://schemas.openxmlformats.org/officeDocument/2006/relationships/image" Target="../media/image3.jpg"/><Relationship Id="rId10" Type="http://schemas.openxmlformats.org/officeDocument/2006/relationships/audio" Target="../media/media5.wma"/><Relationship Id="rId19" Type="http://schemas.microsoft.com/office/2007/relationships/media" Target="../media/media10.wma"/><Relationship Id="rId4" Type="http://schemas.openxmlformats.org/officeDocument/2006/relationships/audio" Target="../media/media2.wma"/><Relationship Id="rId9" Type="http://schemas.microsoft.com/office/2007/relationships/media" Target="../media/media5.wma"/><Relationship Id="rId14" Type="http://schemas.openxmlformats.org/officeDocument/2006/relationships/audio" Target="../media/media7.wma"/><Relationship Id="rId22" Type="http://schemas.openxmlformats.org/officeDocument/2006/relationships/audio" Target="../media/media11.wma"/><Relationship Id="rId27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3" Type="http://schemas.microsoft.com/office/2007/relationships/media" Target="../media/media150.wma"/><Relationship Id="rId18" Type="http://schemas.openxmlformats.org/officeDocument/2006/relationships/audio" Target="../media/media152.wma"/><Relationship Id="rId26" Type="http://schemas.openxmlformats.org/officeDocument/2006/relationships/audio" Target="../media/media156.wma"/><Relationship Id="rId39" Type="http://schemas.openxmlformats.org/officeDocument/2006/relationships/slideLayout" Target="../slideLayouts/slideLayout2.xml"/><Relationship Id="rId21" Type="http://schemas.microsoft.com/office/2007/relationships/media" Target="../media/media154.wma"/><Relationship Id="rId34" Type="http://schemas.openxmlformats.org/officeDocument/2006/relationships/audio" Target="../media/media160.wma"/><Relationship Id="rId42" Type="http://schemas.openxmlformats.org/officeDocument/2006/relationships/image" Target="../media/image3.jpg"/><Relationship Id="rId7" Type="http://schemas.microsoft.com/office/2007/relationships/media" Target="../media/media147.wma"/><Relationship Id="rId2" Type="http://schemas.openxmlformats.org/officeDocument/2006/relationships/audio" Target="../media/media144.wma"/><Relationship Id="rId16" Type="http://schemas.openxmlformats.org/officeDocument/2006/relationships/audio" Target="../media/media151.wma"/><Relationship Id="rId20" Type="http://schemas.openxmlformats.org/officeDocument/2006/relationships/audio" Target="../media/media153.wma"/><Relationship Id="rId29" Type="http://schemas.microsoft.com/office/2007/relationships/media" Target="../media/media158.wma"/><Relationship Id="rId41" Type="http://schemas.openxmlformats.org/officeDocument/2006/relationships/image" Target="../media/image2.png"/><Relationship Id="rId1" Type="http://schemas.microsoft.com/office/2007/relationships/media" Target="../media/media144.wma"/><Relationship Id="rId6" Type="http://schemas.openxmlformats.org/officeDocument/2006/relationships/audio" Target="../media/media146.wma"/><Relationship Id="rId11" Type="http://schemas.microsoft.com/office/2007/relationships/media" Target="../media/media149.wma"/><Relationship Id="rId24" Type="http://schemas.openxmlformats.org/officeDocument/2006/relationships/audio" Target="../media/media155.wma"/><Relationship Id="rId32" Type="http://schemas.openxmlformats.org/officeDocument/2006/relationships/audio" Target="../media/media159.wma"/><Relationship Id="rId37" Type="http://schemas.microsoft.com/office/2007/relationships/media" Target="../media/media162.wma"/><Relationship Id="rId40" Type="http://schemas.openxmlformats.org/officeDocument/2006/relationships/image" Target="../media/image1.png"/><Relationship Id="rId5" Type="http://schemas.microsoft.com/office/2007/relationships/media" Target="../media/media146.wma"/><Relationship Id="rId15" Type="http://schemas.microsoft.com/office/2007/relationships/media" Target="../media/media151.wma"/><Relationship Id="rId23" Type="http://schemas.microsoft.com/office/2007/relationships/media" Target="../media/media155.wma"/><Relationship Id="rId28" Type="http://schemas.openxmlformats.org/officeDocument/2006/relationships/audio" Target="../media/media157.wma"/><Relationship Id="rId36" Type="http://schemas.openxmlformats.org/officeDocument/2006/relationships/audio" Target="../media/media161.wma"/><Relationship Id="rId10" Type="http://schemas.openxmlformats.org/officeDocument/2006/relationships/audio" Target="../media/media148.wma"/><Relationship Id="rId19" Type="http://schemas.microsoft.com/office/2007/relationships/media" Target="../media/media153.wma"/><Relationship Id="rId31" Type="http://schemas.microsoft.com/office/2007/relationships/media" Target="../media/media159.wma"/><Relationship Id="rId4" Type="http://schemas.openxmlformats.org/officeDocument/2006/relationships/audio" Target="../media/media145.wma"/><Relationship Id="rId9" Type="http://schemas.microsoft.com/office/2007/relationships/media" Target="../media/media148.wma"/><Relationship Id="rId14" Type="http://schemas.openxmlformats.org/officeDocument/2006/relationships/audio" Target="../media/media150.wma"/><Relationship Id="rId22" Type="http://schemas.openxmlformats.org/officeDocument/2006/relationships/audio" Target="../media/media154.wma"/><Relationship Id="rId27" Type="http://schemas.microsoft.com/office/2007/relationships/media" Target="../media/media157.wma"/><Relationship Id="rId30" Type="http://schemas.openxmlformats.org/officeDocument/2006/relationships/audio" Target="../media/media158.wma"/><Relationship Id="rId35" Type="http://schemas.microsoft.com/office/2007/relationships/media" Target="../media/media161.wma"/><Relationship Id="rId43" Type="http://schemas.openxmlformats.org/officeDocument/2006/relationships/image" Target="../media/image4.jpeg"/><Relationship Id="rId8" Type="http://schemas.openxmlformats.org/officeDocument/2006/relationships/audio" Target="../media/media147.wma"/><Relationship Id="rId3" Type="http://schemas.microsoft.com/office/2007/relationships/media" Target="../media/media145.wma"/><Relationship Id="rId12" Type="http://schemas.openxmlformats.org/officeDocument/2006/relationships/audio" Target="../media/media149.wma"/><Relationship Id="rId17" Type="http://schemas.microsoft.com/office/2007/relationships/media" Target="../media/media152.wma"/><Relationship Id="rId25" Type="http://schemas.microsoft.com/office/2007/relationships/media" Target="../media/media156.wma"/><Relationship Id="rId33" Type="http://schemas.microsoft.com/office/2007/relationships/media" Target="../media/media160.wma"/><Relationship Id="rId38" Type="http://schemas.openxmlformats.org/officeDocument/2006/relationships/audio" Target="../media/media162.wma"/></Relationships>
</file>

<file path=ppt/slides/_rels/slide11.xml.rels><?xml version="1.0" encoding="UTF-8" standalone="yes"?>
<Relationships xmlns="http://schemas.openxmlformats.org/package/2006/relationships"><Relationship Id="rId13" Type="http://schemas.microsoft.com/office/2007/relationships/media" Target="../media/media169.wma"/><Relationship Id="rId18" Type="http://schemas.openxmlformats.org/officeDocument/2006/relationships/audio" Target="../media/media171.wma"/><Relationship Id="rId26" Type="http://schemas.openxmlformats.org/officeDocument/2006/relationships/audio" Target="../media/media175.wma"/><Relationship Id="rId39" Type="http://schemas.openxmlformats.org/officeDocument/2006/relationships/image" Target="../media/image2.png"/><Relationship Id="rId21" Type="http://schemas.microsoft.com/office/2007/relationships/media" Target="../media/media173.wma"/><Relationship Id="rId34" Type="http://schemas.openxmlformats.org/officeDocument/2006/relationships/audio" Target="../media/media179.wma"/><Relationship Id="rId7" Type="http://schemas.microsoft.com/office/2007/relationships/media" Target="../media/media166.wma"/><Relationship Id="rId2" Type="http://schemas.openxmlformats.org/officeDocument/2006/relationships/audio" Target="../media/media163.wma"/><Relationship Id="rId16" Type="http://schemas.openxmlformats.org/officeDocument/2006/relationships/audio" Target="../media/media170.wma"/><Relationship Id="rId20" Type="http://schemas.openxmlformats.org/officeDocument/2006/relationships/audio" Target="../media/media172.wma"/><Relationship Id="rId29" Type="http://schemas.microsoft.com/office/2007/relationships/media" Target="../media/media177.wma"/><Relationship Id="rId41" Type="http://schemas.openxmlformats.org/officeDocument/2006/relationships/image" Target="../media/image4.jpeg"/><Relationship Id="rId1" Type="http://schemas.microsoft.com/office/2007/relationships/media" Target="../media/media163.wma"/><Relationship Id="rId6" Type="http://schemas.openxmlformats.org/officeDocument/2006/relationships/audio" Target="../media/media165.wma"/><Relationship Id="rId11" Type="http://schemas.microsoft.com/office/2007/relationships/media" Target="../media/media168.wma"/><Relationship Id="rId24" Type="http://schemas.openxmlformats.org/officeDocument/2006/relationships/audio" Target="../media/media174.wma"/><Relationship Id="rId32" Type="http://schemas.openxmlformats.org/officeDocument/2006/relationships/audio" Target="../media/media178.wma"/><Relationship Id="rId37" Type="http://schemas.openxmlformats.org/officeDocument/2006/relationships/slideLayout" Target="../slideLayouts/slideLayout2.xml"/><Relationship Id="rId40" Type="http://schemas.openxmlformats.org/officeDocument/2006/relationships/image" Target="../media/image3.jpg"/><Relationship Id="rId5" Type="http://schemas.microsoft.com/office/2007/relationships/media" Target="../media/media165.wma"/><Relationship Id="rId15" Type="http://schemas.microsoft.com/office/2007/relationships/media" Target="../media/media170.wma"/><Relationship Id="rId23" Type="http://schemas.microsoft.com/office/2007/relationships/media" Target="../media/media174.wma"/><Relationship Id="rId28" Type="http://schemas.openxmlformats.org/officeDocument/2006/relationships/audio" Target="../media/media176.wma"/><Relationship Id="rId36" Type="http://schemas.openxmlformats.org/officeDocument/2006/relationships/audio" Target="../media/media180.wma"/><Relationship Id="rId10" Type="http://schemas.openxmlformats.org/officeDocument/2006/relationships/audio" Target="../media/media167.wma"/><Relationship Id="rId19" Type="http://schemas.microsoft.com/office/2007/relationships/media" Target="../media/media172.wma"/><Relationship Id="rId31" Type="http://schemas.microsoft.com/office/2007/relationships/media" Target="../media/media178.wma"/><Relationship Id="rId4" Type="http://schemas.openxmlformats.org/officeDocument/2006/relationships/audio" Target="../media/media164.wma"/><Relationship Id="rId9" Type="http://schemas.microsoft.com/office/2007/relationships/media" Target="../media/media167.wma"/><Relationship Id="rId14" Type="http://schemas.openxmlformats.org/officeDocument/2006/relationships/audio" Target="../media/media169.wma"/><Relationship Id="rId22" Type="http://schemas.openxmlformats.org/officeDocument/2006/relationships/audio" Target="../media/media173.wma"/><Relationship Id="rId27" Type="http://schemas.microsoft.com/office/2007/relationships/media" Target="../media/media176.wma"/><Relationship Id="rId30" Type="http://schemas.openxmlformats.org/officeDocument/2006/relationships/audio" Target="../media/media177.wma"/><Relationship Id="rId35" Type="http://schemas.microsoft.com/office/2007/relationships/media" Target="../media/media180.wma"/><Relationship Id="rId8" Type="http://schemas.openxmlformats.org/officeDocument/2006/relationships/audio" Target="../media/media166.wma"/><Relationship Id="rId3" Type="http://schemas.microsoft.com/office/2007/relationships/media" Target="../media/media164.wma"/><Relationship Id="rId12" Type="http://schemas.openxmlformats.org/officeDocument/2006/relationships/audio" Target="../media/media168.wma"/><Relationship Id="rId17" Type="http://schemas.microsoft.com/office/2007/relationships/media" Target="../media/media171.wma"/><Relationship Id="rId25" Type="http://schemas.microsoft.com/office/2007/relationships/media" Target="../media/media175.wma"/><Relationship Id="rId33" Type="http://schemas.microsoft.com/office/2007/relationships/media" Target="../media/media179.wma"/><Relationship Id="rId38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6.wma"/><Relationship Id="rId13" Type="http://schemas.microsoft.com/office/2007/relationships/media" Target="../media/media19.wma"/><Relationship Id="rId18" Type="http://schemas.openxmlformats.org/officeDocument/2006/relationships/audio" Target="../media/media21.wma"/><Relationship Id="rId26" Type="http://schemas.openxmlformats.org/officeDocument/2006/relationships/image" Target="../media/image3.jpg"/><Relationship Id="rId3" Type="http://schemas.microsoft.com/office/2007/relationships/media" Target="../media/media14.wma"/><Relationship Id="rId21" Type="http://schemas.microsoft.com/office/2007/relationships/media" Target="../media/media23.wma"/><Relationship Id="rId7" Type="http://schemas.microsoft.com/office/2007/relationships/media" Target="../media/media16.wma"/><Relationship Id="rId12" Type="http://schemas.openxmlformats.org/officeDocument/2006/relationships/audio" Target="../media/media18.wma"/><Relationship Id="rId17" Type="http://schemas.microsoft.com/office/2007/relationships/media" Target="../media/media21.wma"/><Relationship Id="rId25" Type="http://schemas.openxmlformats.org/officeDocument/2006/relationships/image" Target="../media/image2.png"/><Relationship Id="rId2" Type="http://schemas.openxmlformats.org/officeDocument/2006/relationships/audio" Target="../media/media13.wma"/><Relationship Id="rId16" Type="http://schemas.openxmlformats.org/officeDocument/2006/relationships/audio" Target="../media/media20.wma"/><Relationship Id="rId20" Type="http://schemas.openxmlformats.org/officeDocument/2006/relationships/audio" Target="../media/media22.wma"/><Relationship Id="rId1" Type="http://schemas.microsoft.com/office/2007/relationships/media" Target="../media/media13.wma"/><Relationship Id="rId6" Type="http://schemas.openxmlformats.org/officeDocument/2006/relationships/audio" Target="../media/media15.wma"/><Relationship Id="rId11" Type="http://schemas.microsoft.com/office/2007/relationships/media" Target="../media/media18.wma"/><Relationship Id="rId24" Type="http://schemas.openxmlformats.org/officeDocument/2006/relationships/image" Target="../media/image1.png"/><Relationship Id="rId5" Type="http://schemas.microsoft.com/office/2007/relationships/media" Target="../media/media15.wma"/><Relationship Id="rId15" Type="http://schemas.microsoft.com/office/2007/relationships/media" Target="../media/media20.wma"/><Relationship Id="rId23" Type="http://schemas.openxmlformats.org/officeDocument/2006/relationships/slideLayout" Target="../slideLayouts/slideLayout2.xml"/><Relationship Id="rId10" Type="http://schemas.openxmlformats.org/officeDocument/2006/relationships/audio" Target="../media/media17.wma"/><Relationship Id="rId19" Type="http://schemas.microsoft.com/office/2007/relationships/media" Target="../media/media22.wma"/><Relationship Id="rId4" Type="http://schemas.openxmlformats.org/officeDocument/2006/relationships/audio" Target="../media/media14.wma"/><Relationship Id="rId9" Type="http://schemas.microsoft.com/office/2007/relationships/media" Target="../media/media17.wma"/><Relationship Id="rId14" Type="http://schemas.openxmlformats.org/officeDocument/2006/relationships/audio" Target="../media/media19.wma"/><Relationship Id="rId22" Type="http://schemas.openxmlformats.org/officeDocument/2006/relationships/audio" Target="../media/media23.wma"/><Relationship Id="rId27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3" Type="http://schemas.microsoft.com/office/2007/relationships/media" Target="../media/media30.wma"/><Relationship Id="rId18" Type="http://schemas.openxmlformats.org/officeDocument/2006/relationships/audio" Target="../media/media32.wma"/><Relationship Id="rId26" Type="http://schemas.openxmlformats.org/officeDocument/2006/relationships/audio" Target="../media/media36.wma"/><Relationship Id="rId3" Type="http://schemas.microsoft.com/office/2007/relationships/media" Target="../media/media25.wma"/><Relationship Id="rId21" Type="http://schemas.microsoft.com/office/2007/relationships/media" Target="../media/media34.wma"/><Relationship Id="rId7" Type="http://schemas.microsoft.com/office/2007/relationships/media" Target="../media/media27.wma"/><Relationship Id="rId12" Type="http://schemas.openxmlformats.org/officeDocument/2006/relationships/audio" Target="../media/media29.wma"/><Relationship Id="rId17" Type="http://schemas.microsoft.com/office/2007/relationships/media" Target="../media/media32.wma"/><Relationship Id="rId25" Type="http://schemas.microsoft.com/office/2007/relationships/media" Target="../media/media36.wma"/><Relationship Id="rId33" Type="http://schemas.openxmlformats.org/officeDocument/2006/relationships/image" Target="../media/image4.jpeg"/><Relationship Id="rId2" Type="http://schemas.openxmlformats.org/officeDocument/2006/relationships/audio" Target="../media/media24.wma"/><Relationship Id="rId16" Type="http://schemas.openxmlformats.org/officeDocument/2006/relationships/audio" Target="../media/media31.wma"/><Relationship Id="rId20" Type="http://schemas.openxmlformats.org/officeDocument/2006/relationships/audio" Target="../media/media33.wma"/><Relationship Id="rId29" Type="http://schemas.openxmlformats.org/officeDocument/2006/relationships/slideLayout" Target="../slideLayouts/slideLayout2.xml"/><Relationship Id="rId1" Type="http://schemas.microsoft.com/office/2007/relationships/media" Target="../media/media24.wma"/><Relationship Id="rId6" Type="http://schemas.openxmlformats.org/officeDocument/2006/relationships/audio" Target="../media/media26.wma"/><Relationship Id="rId11" Type="http://schemas.microsoft.com/office/2007/relationships/media" Target="../media/media29.wma"/><Relationship Id="rId24" Type="http://schemas.openxmlformats.org/officeDocument/2006/relationships/audio" Target="../media/media35.wma"/><Relationship Id="rId32" Type="http://schemas.openxmlformats.org/officeDocument/2006/relationships/image" Target="../media/image3.jpg"/><Relationship Id="rId5" Type="http://schemas.microsoft.com/office/2007/relationships/media" Target="../media/media26.wma"/><Relationship Id="rId15" Type="http://schemas.microsoft.com/office/2007/relationships/media" Target="../media/media31.wma"/><Relationship Id="rId23" Type="http://schemas.microsoft.com/office/2007/relationships/media" Target="../media/media35.wma"/><Relationship Id="rId28" Type="http://schemas.openxmlformats.org/officeDocument/2006/relationships/audio" Target="../media/media37.wma"/><Relationship Id="rId10" Type="http://schemas.openxmlformats.org/officeDocument/2006/relationships/audio" Target="../media/media28.wma"/><Relationship Id="rId19" Type="http://schemas.microsoft.com/office/2007/relationships/media" Target="../media/media33.wma"/><Relationship Id="rId31" Type="http://schemas.openxmlformats.org/officeDocument/2006/relationships/image" Target="../media/image2.png"/><Relationship Id="rId4" Type="http://schemas.openxmlformats.org/officeDocument/2006/relationships/audio" Target="../media/media25.wma"/><Relationship Id="rId9" Type="http://schemas.microsoft.com/office/2007/relationships/media" Target="../media/media28.wma"/><Relationship Id="rId14" Type="http://schemas.openxmlformats.org/officeDocument/2006/relationships/audio" Target="../media/media30.wma"/><Relationship Id="rId22" Type="http://schemas.openxmlformats.org/officeDocument/2006/relationships/audio" Target="../media/media34.wma"/><Relationship Id="rId27" Type="http://schemas.microsoft.com/office/2007/relationships/media" Target="../media/media37.wma"/><Relationship Id="rId30" Type="http://schemas.openxmlformats.org/officeDocument/2006/relationships/image" Target="../media/image1.png"/><Relationship Id="rId8" Type="http://schemas.openxmlformats.org/officeDocument/2006/relationships/audio" Target="../media/media27.wm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1.wma"/><Relationship Id="rId13" Type="http://schemas.microsoft.com/office/2007/relationships/media" Target="../media/media44.wma"/><Relationship Id="rId18" Type="http://schemas.openxmlformats.org/officeDocument/2006/relationships/audio" Target="../media/media46.wma"/><Relationship Id="rId26" Type="http://schemas.openxmlformats.org/officeDocument/2006/relationships/image" Target="../media/image3.jpg"/><Relationship Id="rId3" Type="http://schemas.microsoft.com/office/2007/relationships/media" Target="../media/media39.wma"/><Relationship Id="rId21" Type="http://schemas.microsoft.com/office/2007/relationships/media" Target="../media/media48.wma"/><Relationship Id="rId7" Type="http://schemas.microsoft.com/office/2007/relationships/media" Target="../media/media41.wma"/><Relationship Id="rId12" Type="http://schemas.openxmlformats.org/officeDocument/2006/relationships/audio" Target="../media/media43.wma"/><Relationship Id="rId17" Type="http://schemas.microsoft.com/office/2007/relationships/media" Target="../media/media46.wma"/><Relationship Id="rId25" Type="http://schemas.openxmlformats.org/officeDocument/2006/relationships/image" Target="../media/image2.png"/><Relationship Id="rId2" Type="http://schemas.openxmlformats.org/officeDocument/2006/relationships/audio" Target="../media/media38.wma"/><Relationship Id="rId16" Type="http://schemas.openxmlformats.org/officeDocument/2006/relationships/audio" Target="../media/media45.wma"/><Relationship Id="rId20" Type="http://schemas.openxmlformats.org/officeDocument/2006/relationships/audio" Target="../media/media47.wma"/><Relationship Id="rId1" Type="http://schemas.microsoft.com/office/2007/relationships/media" Target="../media/media38.wma"/><Relationship Id="rId6" Type="http://schemas.openxmlformats.org/officeDocument/2006/relationships/audio" Target="../media/media40.wma"/><Relationship Id="rId11" Type="http://schemas.microsoft.com/office/2007/relationships/media" Target="../media/media43.wma"/><Relationship Id="rId24" Type="http://schemas.openxmlformats.org/officeDocument/2006/relationships/image" Target="../media/image1.png"/><Relationship Id="rId5" Type="http://schemas.microsoft.com/office/2007/relationships/media" Target="../media/media40.wma"/><Relationship Id="rId15" Type="http://schemas.microsoft.com/office/2007/relationships/media" Target="../media/media45.wma"/><Relationship Id="rId23" Type="http://schemas.openxmlformats.org/officeDocument/2006/relationships/slideLayout" Target="../slideLayouts/slideLayout2.xml"/><Relationship Id="rId10" Type="http://schemas.openxmlformats.org/officeDocument/2006/relationships/audio" Target="../media/media42.wma"/><Relationship Id="rId19" Type="http://schemas.microsoft.com/office/2007/relationships/media" Target="../media/media47.wma"/><Relationship Id="rId4" Type="http://schemas.openxmlformats.org/officeDocument/2006/relationships/audio" Target="../media/media39.wma"/><Relationship Id="rId9" Type="http://schemas.microsoft.com/office/2007/relationships/media" Target="../media/media42.wma"/><Relationship Id="rId14" Type="http://schemas.openxmlformats.org/officeDocument/2006/relationships/audio" Target="../media/media44.wma"/><Relationship Id="rId22" Type="http://schemas.openxmlformats.org/officeDocument/2006/relationships/audio" Target="../media/media48.wma"/><Relationship Id="rId27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3" Type="http://schemas.microsoft.com/office/2007/relationships/media" Target="../media/media55.wma"/><Relationship Id="rId18" Type="http://schemas.openxmlformats.org/officeDocument/2006/relationships/audio" Target="../media/media57.wma"/><Relationship Id="rId26" Type="http://schemas.openxmlformats.org/officeDocument/2006/relationships/audio" Target="../media/media61.wma"/><Relationship Id="rId39" Type="http://schemas.microsoft.com/office/2007/relationships/media" Target="../media/media68.wma"/><Relationship Id="rId21" Type="http://schemas.microsoft.com/office/2007/relationships/media" Target="../media/media59.wma"/><Relationship Id="rId34" Type="http://schemas.openxmlformats.org/officeDocument/2006/relationships/audio" Target="../media/media65.wma"/><Relationship Id="rId42" Type="http://schemas.openxmlformats.org/officeDocument/2006/relationships/image" Target="../media/image1.png"/><Relationship Id="rId7" Type="http://schemas.microsoft.com/office/2007/relationships/media" Target="../media/media52.wma"/><Relationship Id="rId2" Type="http://schemas.openxmlformats.org/officeDocument/2006/relationships/audio" Target="../media/media49.wma"/><Relationship Id="rId16" Type="http://schemas.openxmlformats.org/officeDocument/2006/relationships/audio" Target="../media/media56.wma"/><Relationship Id="rId29" Type="http://schemas.microsoft.com/office/2007/relationships/media" Target="../media/media63.wma"/><Relationship Id="rId1" Type="http://schemas.microsoft.com/office/2007/relationships/media" Target="../media/media49.wma"/><Relationship Id="rId6" Type="http://schemas.openxmlformats.org/officeDocument/2006/relationships/audio" Target="../media/media51.wma"/><Relationship Id="rId11" Type="http://schemas.microsoft.com/office/2007/relationships/media" Target="../media/media54.wma"/><Relationship Id="rId24" Type="http://schemas.openxmlformats.org/officeDocument/2006/relationships/audio" Target="../media/media60.wma"/><Relationship Id="rId32" Type="http://schemas.openxmlformats.org/officeDocument/2006/relationships/audio" Target="../media/media64.wma"/><Relationship Id="rId37" Type="http://schemas.microsoft.com/office/2007/relationships/media" Target="../media/media67.wma"/><Relationship Id="rId40" Type="http://schemas.openxmlformats.org/officeDocument/2006/relationships/audio" Target="../media/media68.wma"/><Relationship Id="rId45" Type="http://schemas.openxmlformats.org/officeDocument/2006/relationships/image" Target="../media/image4.jpeg"/><Relationship Id="rId5" Type="http://schemas.microsoft.com/office/2007/relationships/media" Target="../media/media51.wma"/><Relationship Id="rId15" Type="http://schemas.microsoft.com/office/2007/relationships/media" Target="../media/media56.wma"/><Relationship Id="rId23" Type="http://schemas.microsoft.com/office/2007/relationships/media" Target="../media/media60.wma"/><Relationship Id="rId28" Type="http://schemas.openxmlformats.org/officeDocument/2006/relationships/audio" Target="../media/media62.wma"/><Relationship Id="rId36" Type="http://schemas.openxmlformats.org/officeDocument/2006/relationships/audio" Target="../media/media66.wma"/><Relationship Id="rId10" Type="http://schemas.openxmlformats.org/officeDocument/2006/relationships/audio" Target="../media/media53.wma"/><Relationship Id="rId19" Type="http://schemas.microsoft.com/office/2007/relationships/media" Target="../media/media58.wma"/><Relationship Id="rId31" Type="http://schemas.microsoft.com/office/2007/relationships/media" Target="../media/media64.wma"/><Relationship Id="rId44" Type="http://schemas.openxmlformats.org/officeDocument/2006/relationships/image" Target="../media/image3.jpg"/><Relationship Id="rId4" Type="http://schemas.openxmlformats.org/officeDocument/2006/relationships/audio" Target="../media/media50.wma"/><Relationship Id="rId9" Type="http://schemas.microsoft.com/office/2007/relationships/media" Target="../media/media53.wma"/><Relationship Id="rId14" Type="http://schemas.openxmlformats.org/officeDocument/2006/relationships/audio" Target="../media/media55.wma"/><Relationship Id="rId22" Type="http://schemas.openxmlformats.org/officeDocument/2006/relationships/audio" Target="../media/media59.wma"/><Relationship Id="rId27" Type="http://schemas.microsoft.com/office/2007/relationships/media" Target="../media/media62.wma"/><Relationship Id="rId30" Type="http://schemas.openxmlformats.org/officeDocument/2006/relationships/audio" Target="../media/media63.wma"/><Relationship Id="rId35" Type="http://schemas.microsoft.com/office/2007/relationships/media" Target="../media/media66.wma"/><Relationship Id="rId43" Type="http://schemas.openxmlformats.org/officeDocument/2006/relationships/image" Target="../media/image2.png"/><Relationship Id="rId8" Type="http://schemas.openxmlformats.org/officeDocument/2006/relationships/audio" Target="../media/media52.wma"/><Relationship Id="rId3" Type="http://schemas.microsoft.com/office/2007/relationships/media" Target="../media/media50.wma"/><Relationship Id="rId12" Type="http://schemas.openxmlformats.org/officeDocument/2006/relationships/audio" Target="../media/media54.wma"/><Relationship Id="rId17" Type="http://schemas.microsoft.com/office/2007/relationships/media" Target="../media/media57.wma"/><Relationship Id="rId25" Type="http://schemas.microsoft.com/office/2007/relationships/media" Target="../media/media61.wma"/><Relationship Id="rId33" Type="http://schemas.microsoft.com/office/2007/relationships/media" Target="../media/media65.wma"/><Relationship Id="rId38" Type="http://schemas.openxmlformats.org/officeDocument/2006/relationships/audio" Target="../media/media67.wma"/><Relationship Id="rId20" Type="http://schemas.openxmlformats.org/officeDocument/2006/relationships/audio" Target="../media/media58.wma"/><Relationship Id="rId4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microsoft.com/office/2007/relationships/media" Target="../media/media75.wma"/><Relationship Id="rId18" Type="http://schemas.openxmlformats.org/officeDocument/2006/relationships/audio" Target="../media/media77.wma"/><Relationship Id="rId26" Type="http://schemas.openxmlformats.org/officeDocument/2006/relationships/audio" Target="../media/media81.wma"/><Relationship Id="rId39" Type="http://schemas.openxmlformats.org/officeDocument/2006/relationships/image" Target="../media/image4.jpeg"/><Relationship Id="rId21" Type="http://schemas.microsoft.com/office/2007/relationships/media" Target="../media/media79.wma"/><Relationship Id="rId34" Type="http://schemas.openxmlformats.org/officeDocument/2006/relationships/audio" Target="../media/media85.wma"/><Relationship Id="rId7" Type="http://schemas.microsoft.com/office/2007/relationships/media" Target="../media/media72.wma"/><Relationship Id="rId12" Type="http://schemas.openxmlformats.org/officeDocument/2006/relationships/audio" Target="../media/media74.wma"/><Relationship Id="rId17" Type="http://schemas.microsoft.com/office/2007/relationships/media" Target="../media/media77.wma"/><Relationship Id="rId25" Type="http://schemas.microsoft.com/office/2007/relationships/media" Target="../media/media81.wma"/><Relationship Id="rId33" Type="http://schemas.microsoft.com/office/2007/relationships/media" Target="../media/media85.wma"/><Relationship Id="rId38" Type="http://schemas.openxmlformats.org/officeDocument/2006/relationships/image" Target="../media/image3.jpg"/><Relationship Id="rId2" Type="http://schemas.openxmlformats.org/officeDocument/2006/relationships/audio" Target="../media/media69.wma"/><Relationship Id="rId16" Type="http://schemas.openxmlformats.org/officeDocument/2006/relationships/audio" Target="../media/media76.wma"/><Relationship Id="rId20" Type="http://schemas.openxmlformats.org/officeDocument/2006/relationships/audio" Target="../media/media78.wma"/><Relationship Id="rId29" Type="http://schemas.microsoft.com/office/2007/relationships/media" Target="../media/media83.wma"/><Relationship Id="rId1" Type="http://schemas.microsoft.com/office/2007/relationships/media" Target="../media/media69.wma"/><Relationship Id="rId6" Type="http://schemas.openxmlformats.org/officeDocument/2006/relationships/audio" Target="../media/media71.wma"/><Relationship Id="rId11" Type="http://schemas.microsoft.com/office/2007/relationships/media" Target="../media/media74.wma"/><Relationship Id="rId24" Type="http://schemas.openxmlformats.org/officeDocument/2006/relationships/audio" Target="../media/media80.wma"/><Relationship Id="rId32" Type="http://schemas.openxmlformats.org/officeDocument/2006/relationships/audio" Target="../media/media84.wma"/><Relationship Id="rId37" Type="http://schemas.openxmlformats.org/officeDocument/2006/relationships/image" Target="../media/image2.png"/><Relationship Id="rId5" Type="http://schemas.microsoft.com/office/2007/relationships/media" Target="../media/media71.wma"/><Relationship Id="rId15" Type="http://schemas.microsoft.com/office/2007/relationships/media" Target="../media/media76.wma"/><Relationship Id="rId23" Type="http://schemas.microsoft.com/office/2007/relationships/media" Target="../media/media80.wma"/><Relationship Id="rId28" Type="http://schemas.openxmlformats.org/officeDocument/2006/relationships/audio" Target="../media/media82.wma"/><Relationship Id="rId36" Type="http://schemas.openxmlformats.org/officeDocument/2006/relationships/image" Target="../media/image1.png"/><Relationship Id="rId10" Type="http://schemas.openxmlformats.org/officeDocument/2006/relationships/audio" Target="../media/media73.wma"/><Relationship Id="rId19" Type="http://schemas.microsoft.com/office/2007/relationships/media" Target="../media/media78.wma"/><Relationship Id="rId31" Type="http://schemas.microsoft.com/office/2007/relationships/media" Target="../media/media84.wma"/><Relationship Id="rId4" Type="http://schemas.openxmlformats.org/officeDocument/2006/relationships/audio" Target="../media/media70.wma"/><Relationship Id="rId9" Type="http://schemas.microsoft.com/office/2007/relationships/media" Target="../media/media73.wma"/><Relationship Id="rId14" Type="http://schemas.openxmlformats.org/officeDocument/2006/relationships/audio" Target="../media/media75.wma"/><Relationship Id="rId22" Type="http://schemas.openxmlformats.org/officeDocument/2006/relationships/audio" Target="../media/media79.wma"/><Relationship Id="rId27" Type="http://schemas.microsoft.com/office/2007/relationships/media" Target="../media/media82.wma"/><Relationship Id="rId30" Type="http://schemas.openxmlformats.org/officeDocument/2006/relationships/audio" Target="../media/media83.wma"/><Relationship Id="rId35" Type="http://schemas.openxmlformats.org/officeDocument/2006/relationships/slideLayout" Target="../slideLayouts/slideLayout2.xml"/><Relationship Id="rId8" Type="http://schemas.openxmlformats.org/officeDocument/2006/relationships/audio" Target="../media/media72.wma"/><Relationship Id="rId3" Type="http://schemas.microsoft.com/office/2007/relationships/media" Target="../media/media70.wma"/></Relationships>
</file>

<file path=ppt/slides/_rels/slide7.xml.rels><?xml version="1.0" encoding="UTF-8" standalone="yes"?>
<Relationships xmlns="http://schemas.openxmlformats.org/package/2006/relationships"><Relationship Id="rId13" Type="http://schemas.microsoft.com/office/2007/relationships/media" Target="../media/media92.wma"/><Relationship Id="rId18" Type="http://schemas.openxmlformats.org/officeDocument/2006/relationships/audio" Target="../media/media94.wma"/><Relationship Id="rId26" Type="http://schemas.openxmlformats.org/officeDocument/2006/relationships/audio" Target="../media/media98.wma"/><Relationship Id="rId39" Type="http://schemas.openxmlformats.org/officeDocument/2006/relationships/image" Target="../media/image2.png"/><Relationship Id="rId21" Type="http://schemas.microsoft.com/office/2007/relationships/media" Target="../media/media96.wma"/><Relationship Id="rId34" Type="http://schemas.openxmlformats.org/officeDocument/2006/relationships/audio" Target="../media/media102.wma"/><Relationship Id="rId7" Type="http://schemas.microsoft.com/office/2007/relationships/media" Target="../media/media89.wma"/><Relationship Id="rId2" Type="http://schemas.openxmlformats.org/officeDocument/2006/relationships/audio" Target="../media/media86.wma"/><Relationship Id="rId16" Type="http://schemas.openxmlformats.org/officeDocument/2006/relationships/audio" Target="../media/media93.wma"/><Relationship Id="rId20" Type="http://schemas.openxmlformats.org/officeDocument/2006/relationships/audio" Target="../media/media95.wma"/><Relationship Id="rId29" Type="http://schemas.microsoft.com/office/2007/relationships/media" Target="../media/media100.wma"/><Relationship Id="rId41" Type="http://schemas.openxmlformats.org/officeDocument/2006/relationships/image" Target="../media/image4.jpeg"/><Relationship Id="rId1" Type="http://schemas.microsoft.com/office/2007/relationships/media" Target="../media/media86.wma"/><Relationship Id="rId6" Type="http://schemas.openxmlformats.org/officeDocument/2006/relationships/audio" Target="../media/media88.wma"/><Relationship Id="rId11" Type="http://schemas.microsoft.com/office/2007/relationships/media" Target="../media/media91.wma"/><Relationship Id="rId24" Type="http://schemas.openxmlformats.org/officeDocument/2006/relationships/audio" Target="../media/media97.wma"/><Relationship Id="rId32" Type="http://schemas.openxmlformats.org/officeDocument/2006/relationships/audio" Target="../media/media101.wma"/><Relationship Id="rId37" Type="http://schemas.openxmlformats.org/officeDocument/2006/relationships/slideLayout" Target="../slideLayouts/slideLayout2.xml"/><Relationship Id="rId40" Type="http://schemas.openxmlformats.org/officeDocument/2006/relationships/image" Target="../media/image3.jpg"/><Relationship Id="rId5" Type="http://schemas.microsoft.com/office/2007/relationships/media" Target="../media/media88.wma"/><Relationship Id="rId15" Type="http://schemas.microsoft.com/office/2007/relationships/media" Target="../media/media93.wma"/><Relationship Id="rId23" Type="http://schemas.microsoft.com/office/2007/relationships/media" Target="../media/media97.wma"/><Relationship Id="rId28" Type="http://schemas.openxmlformats.org/officeDocument/2006/relationships/audio" Target="../media/media99.wma"/><Relationship Id="rId36" Type="http://schemas.openxmlformats.org/officeDocument/2006/relationships/audio" Target="../media/media103.wma"/><Relationship Id="rId10" Type="http://schemas.openxmlformats.org/officeDocument/2006/relationships/audio" Target="../media/media90.wma"/><Relationship Id="rId19" Type="http://schemas.microsoft.com/office/2007/relationships/media" Target="../media/media95.wma"/><Relationship Id="rId31" Type="http://schemas.microsoft.com/office/2007/relationships/media" Target="../media/media101.wma"/><Relationship Id="rId4" Type="http://schemas.openxmlformats.org/officeDocument/2006/relationships/audio" Target="../media/media87.wma"/><Relationship Id="rId9" Type="http://schemas.microsoft.com/office/2007/relationships/media" Target="../media/media90.wma"/><Relationship Id="rId14" Type="http://schemas.openxmlformats.org/officeDocument/2006/relationships/audio" Target="../media/media92.wma"/><Relationship Id="rId22" Type="http://schemas.openxmlformats.org/officeDocument/2006/relationships/audio" Target="../media/media96.wma"/><Relationship Id="rId27" Type="http://schemas.microsoft.com/office/2007/relationships/media" Target="../media/media99.wma"/><Relationship Id="rId30" Type="http://schemas.openxmlformats.org/officeDocument/2006/relationships/audio" Target="../media/media100.wma"/><Relationship Id="rId35" Type="http://schemas.microsoft.com/office/2007/relationships/media" Target="../media/media103.wma"/><Relationship Id="rId8" Type="http://schemas.openxmlformats.org/officeDocument/2006/relationships/audio" Target="../media/media89.wma"/><Relationship Id="rId3" Type="http://schemas.microsoft.com/office/2007/relationships/media" Target="../media/media87.wma"/><Relationship Id="rId12" Type="http://schemas.openxmlformats.org/officeDocument/2006/relationships/audio" Target="../media/media91.wma"/><Relationship Id="rId17" Type="http://schemas.microsoft.com/office/2007/relationships/media" Target="../media/media94.wma"/><Relationship Id="rId25" Type="http://schemas.microsoft.com/office/2007/relationships/media" Target="../media/media98.wma"/><Relationship Id="rId33" Type="http://schemas.microsoft.com/office/2007/relationships/media" Target="../media/media102.wma"/><Relationship Id="rId38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3" Type="http://schemas.microsoft.com/office/2007/relationships/media" Target="../media/media110.wma"/><Relationship Id="rId18" Type="http://schemas.openxmlformats.org/officeDocument/2006/relationships/audio" Target="../media/media112.wma"/><Relationship Id="rId26" Type="http://schemas.openxmlformats.org/officeDocument/2006/relationships/audio" Target="../media/media116.wma"/><Relationship Id="rId39" Type="http://schemas.microsoft.com/office/2007/relationships/media" Target="../media/media123.wma"/><Relationship Id="rId21" Type="http://schemas.microsoft.com/office/2007/relationships/media" Target="../media/media114.wma"/><Relationship Id="rId34" Type="http://schemas.openxmlformats.org/officeDocument/2006/relationships/audio" Target="../media/media120.wma"/><Relationship Id="rId42" Type="http://schemas.openxmlformats.org/officeDocument/2006/relationships/image" Target="../media/image1.png"/><Relationship Id="rId7" Type="http://schemas.microsoft.com/office/2007/relationships/media" Target="../media/media107.wma"/><Relationship Id="rId2" Type="http://schemas.openxmlformats.org/officeDocument/2006/relationships/audio" Target="../media/media104.wma"/><Relationship Id="rId16" Type="http://schemas.openxmlformats.org/officeDocument/2006/relationships/audio" Target="../media/media111.wma"/><Relationship Id="rId29" Type="http://schemas.microsoft.com/office/2007/relationships/media" Target="../media/media118.wma"/><Relationship Id="rId1" Type="http://schemas.microsoft.com/office/2007/relationships/media" Target="../media/media104.wma"/><Relationship Id="rId6" Type="http://schemas.openxmlformats.org/officeDocument/2006/relationships/audio" Target="../media/media106.wma"/><Relationship Id="rId11" Type="http://schemas.microsoft.com/office/2007/relationships/media" Target="../media/media109.wma"/><Relationship Id="rId24" Type="http://schemas.openxmlformats.org/officeDocument/2006/relationships/audio" Target="../media/media115.wma"/><Relationship Id="rId32" Type="http://schemas.openxmlformats.org/officeDocument/2006/relationships/audio" Target="../media/media119.wma"/><Relationship Id="rId37" Type="http://schemas.microsoft.com/office/2007/relationships/media" Target="../media/media122.wma"/><Relationship Id="rId40" Type="http://schemas.openxmlformats.org/officeDocument/2006/relationships/audio" Target="../media/media123.wma"/><Relationship Id="rId45" Type="http://schemas.openxmlformats.org/officeDocument/2006/relationships/image" Target="../media/image4.jpeg"/><Relationship Id="rId5" Type="http://schemas.microsoft.com/office/2007/relationships/media" Target="../media/media106.wma"/><Relationship Id="rId15" Type="http://schemas.microsoft.com/office/2007/relationships/media" Target="../media/media111.wma"/><Relationship Id="rId23" Type="http://schemas.microsoft.com/office/2007/relationships/media" Target="../media/media115.wma"/><Relationship Id="rId28" Type="http://schemas.openxmlformats.org/officeDocument/2006/relationships/audio" Target="../media/media117.wma"/><Relationship Id="rId36" Type="http://schemas.openxmlformats.org/officeDocument/2006/relationships/audio" Target="../media/media121.wma"/><Relationship Id="rId10" Type="http://schemas.openxmlformats.org/officeDocument/2006/relationships/audio" Target="../media/media108.wma"/><Relationship Id="rId19" Type="http://schemas.microsoft.com/office/2007/relationships/media" Target="../media/media113.wma"/><Relationship Id="rId31" Type="http://schemas.microsoft.com/office/2007/relationships/media" Target="../media/media119.wma"/><Relationship Id="rId44" Type="http://schemas.openxmlformats.org/officeDocument/2006/relationships/image" Target="../media/image3.jpg"/><Relationship Id="rId4" Type="http://schemas.openxmlformats.org/officeDocument/2006/relationships/audio" Target="../media/media105.wma"/><Relationship Id="rId9" Type="http://schemas.microsoft.com/office/2007/relationships/media" Target="../media/media108.wma"/><Relationship Id="rId14" Type="http://schemas.openxmlformats.org/officeDocument/2006/relationships/audio" Target="../media/media110.wma"/><Relationship Id="rId22" Type="http://schemas.openxmlformats.org/officeDocument/2006/relationships/audio" Target="../media/media114.wma"/><Relationship Id="rId27" Type="http://schemas.microsoft.com/office/2007/relationships/media" Target="../media/media117.wma"/><Relationship Id="rId30" Type="http://schemas.openxmlformats.org/officeDocument/2006/relationships/audio" Target="../media/media118.wma"/><Relationship Id="rId35" Type="http://schemas.microsoft.com/office/2007/relationships/media" Target="../media/media121.wma"/><Relationship Id="rId43" Type="http://schemas.openxmlformats.org/officeDocument/2006/relationships/image" Target="../media/image2.png"/><Relationship Id="rId8" Type="http://schemas.openxmlformats.org/officeDocument/2006/relationships/audio" Target="../media/media107.wma"/><Relationship Id="rId3" Type="http://schemas.microsoft.com/office/2007/relationships/media" Target="../media/media105.wma"/><Relationship Id="rId12" Type="http://schemas.openxmlformats.org/officeDocument/2006/relationships/audio" Target="../media/media109.wma"/><Relationship Id="rId17" Type="http://schemas.microsoft.com/office/2007/relationships/media" Target="../media/media112.wma"/><Relationship Id="rId25" Type="http://schemas.microsoft.com/office/2007/relationships/media" Target="../media/media116.wma"/><Relationship Id="rId33" Type="http://schemas.microsoft.com/office/2007/relationships/media" Target="../media/media120.wma"/><Relationship Id="rId38" Type="http://schemas.openxmlformats.org/officeDocument/2006/relationships/audio" Target="../media/media122.wma"/><Relationship Id="rId20" Type="http://schemas.openxmlformats.org/officeDocument/2006/relationships/audio" Target="../media/media113.wma"/><Relationship Id="rId4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3" Type="http://schemas.microsoft.com/office/2007/relationships/media" Target="../media/media130.wma"/><Relationship Id="rId18" Type="http://schemas.openxmlformats.org/officeDocument/2006/relationships/audio" Target="../media/media132.wma"/><Relationship Id="rId26" Type="http://schemas.openxmlformats.org/officeDocument/2006/relationships/audio" Target="../media/media136.wma"/><Relationship Id="rId39" Type="http://schemas.microsoft.com/office/2007/relationships/media" Target="../media/media143.wma"/><Relationship Id="rId21" Type="http://schemas.microsoft.com/office/2007/relationships/media" Target="../media/media134.wma"/><Relationship Id="rId34" Type="http://schemas.openxmlformats.org/officeDocument/2006/relationships/audio" Target="../media/media140.wma"/><Relationship Id="rId42" Type="http://schemas.openxmlformats.org/officeDocument/2006/relationships/image" Target="../media/image1.png"/><Relationship Id="rId7" Type="http://schemas.microsoft.com/office/2007/relationships/media" Target="../media/media127.wma"/><Relationship Id="rId2" Type="http://schemas.openxmlformats.org/officeDocument/2006/relationships/audio" Target="../media/media124.wma"/><Relationship Id="rId16" Type="http://schemas.openxmlformats.org/officeDocument/2006/relationships/audio" Target="../media/media131.wma"/><Relationship Id="rId29" Type="http://schemas.microsoft.com/office/2007/relationships/media" Target="../media/media138.wma"/><Relationship Id="rId1" Type="http://schemas.microsoft.com/office/2007/relationships/media" Target="../media/media124.wma"/><Relationship Id="rId6" Type="http://schemas.openxmlformats.org/officeDocument/2006/relationships/audio" Target="../media/media126.wma"/><Relationship Id="rId11" Type="http://schemas.microsoft.com/office/2007/relationships/media" Target="../media/media129.wma"/><Relationship Id="rId24" Type="http://schemas.openxmlformats.org/officeDocument/2006/relationships/audio" Target="../media/media135.wma"/><Relationship Id="rId32" Type="http://schemas.openxmlformats.org/officeDocument/2006/relationships/audio" Target="../media/media139.wma"/><Relationship Id="rId37" Type="http://schemas.microsoft.com/office/2007/relationships/media" Target="../media/media142.wma"/><Relationship Id="rId40" Type="http://schemas.openxmlformats.org/officeDocument/2006/relationships/audio" Target="../media/media143.wma"/><Relationship Id="rId45" Type="http://schemas.openxmlformats.org/officeDocument/2006/relationships/image" Target="../media/image4.jpeg"/><Relationship Id="rId5" Type="http://schemas.microsoft.com/office/2007/relationships/media" Target="../media/media126.wma"/><Relationship Id="rId15" Type="http://schemas.microsoft.com/office/2007/relationships/media" Target="../media/media131.wma"/><Relationship Id="rId23" Type="http://schemas.microsoft.com/office/2007/relationships/media" Target="../media/media135.wma"/><Relationship Id="rId28" Type="http://schemas.openxmlformats.org/officeDocument/2006/relationships/audio" Target="../media/media137.wma"/><Relationship Id="rId36" Type="http://schemas.openxmlformats.org/officeDocument/2006/relationships/audio" Target="../media/media141.wma"/><Relationship Id="rId10" Type="http://schemas.openxmlformats.org/officeDocument/2006/relationships/audio" Target="../media/media128.wma"/><Relationship Id="rId19" Type="http://schemas.microsoft.com/office/2007/relationships/media" Target="../media/media133.wma"/><Relationship Id="rId31" Type="http://schemas.microsoft.com/office/2007/relationships/media" Target="../media/media139.wma"/><Relationship Id="rId44" Type="http://schemas.openxmlformats.org/officeDocument/2006/relationships/image" Target="../media/image3.jpg"/><Relationship Id="rId4" Type="http://schemas.openxmlformats.org/officeDocument/2006/relationships/audio" Target="../media/media125.wma"/><Relationship Id="rId9" Type="http://schemas.microsoft.com/office/2007/relationships/media" Target="../media/media128.wma"/><Relationship Id="rId14" Type="http://schemas.openxmlformats.org/officeDocument/2006/relationships/audio" Target="../media/media130.wma"/><Relationship Id="rId22" Type="http://schemas.openxmlformats.org/officeDocument/2006/relationships/audio" Target="../media/media134.wma"/><Relationship Id="rId27" Type="http://schemas.microsoft.com/office/2007/relationships/media" Target="../media/media137.wma"/><Relationship Id="rId30" Type="http://schemas.openxmlformats.org/officeDocument/2006/relationships/audio" Target="../media/media138.wma"/><Relationship Id="rId35" Type="http://schemas.microsoft.com/office/2007/relationships/media" Target="../media/media141.wma"/><Relationship Id="rId43" Type="http://schemas.openxmlformats.org/officeDocument/2006/relationships/image" Target="../media/image2.png"/><Relationship Id="rId8" Type="http://schemas.openxmlformats.org/officeDocument/2006/relationships/audio" Target="../media/media127.wma"/><Relationship Id="rId3" Type="http://schemas.microsoft.com/office/2007/relationships/media" Target="../media/media125.wma"/><Relationship Id="rId12" Type="http://schemas.openxmlformats.org/officeDocument/2006/relationships/audio" Target="../media/media129.wma"/><Relationship Id="rId17" Type="http://schemas.microsoft.com/office/2007/relationships/media" Target="../media/media132.wma"/><Relationship Id="rId25" Type="http://schemas.microsoft.com/office/2007/relationships/media" Target="../media/media136.wma"/><Relationship Id="rId33" Type="http://schemas.microsoft.com/office/2007/relationships/media" Target="../media/media140.wma"/><Relationship Id="rId38" Type="http://schemas.openxmlformats.org/officeDocument/2006/relationships/audio" Target="../media/media142.wma"/><Relationship Id="rId20" Type="http://schemas.openxmlformats.org/officeDocument/2006/relationships/audio" Target="../media/media133.wma"/><Relationship Id="rId4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609850" y="6501110"/>
            <a:ext cx="12239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n-GB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GB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ommunication</a:t>
            </a:r>
            <a:r>
              <a:rPr lang="en-GB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kills in English 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GB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anguage</a:t>
            </a:r>
            <a:r>
              <a:rPr lang="en-GB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GB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 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GB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uards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lv-LV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Frontex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Grant </a:t>
            </a:r>
            <a:r>
              <a:rPr lang="lv-LV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Agreement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No. 2019/301/TRU</a:t>
            </a:r>
            <a:endParaRPr lang="lv-LV" sz="1200" dirty="0" smtClean="0"/>
          </a:p>
          <a:p>
            <a:endParaRPr lang="lv-LV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4875" y="353074"/>
            <a:ext cx="6638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i="1" dirty="0" smtClean="0"/>
              <a:t>PROFESSIONAL PRESENTATION </a:t>
            </a:r>
          </a:p>
          <a:p>
            <a:endParaRPr lang="lv-LV" dirty="0" smtClean="0"/>
          </a:p>
          <a:p>
            <a:r>
              <a:rPr lang="lv-LV" u="sng" dirty="0" smtClean="0"/>
              <a:t>STRUCTURE</a:t>
            </a:r>
            <a:endParaRPr lang="lv-LV" u="sng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127337"/>
              </p:ext>
            </p:extLst>
          </p:nvPr>
        </p:nvGraphicFramePr>
        <p:xfrm>
          <a:off x="906705" y="1836241"/>
          <a:ext cx="8761170" cy="36853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0395"/>
                <a:gridCol w="695325"/>
                <a:gridCol w="2752725"/>
                <a:gridCol w="2752725"/>
              </a:tblGrid>
              <a:tr h="1361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Latvian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Lithuanian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armed institution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</a:rPr>
                        <a:t>bruņota iestāde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ginkluota įstaiga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board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</a:rPr>
                        <a:t>pārvalde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valdymas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</a:tr>
              <a:tr h="14626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1400" dirty="0">
                          <a:effectLst/>
                        </a:rPr>
                        <a:t>Central Board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lv-LV" sz="1400" dirty="0">
                          <a:effectLst/>
                        </a:rPr>
                        <a:t>Galvenā pārvalde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GB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Centrinė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įstaiga</a:t>
                      </a:r>
                      <a:endParaRPr lang="lv-LV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9253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lv-LV" sz="1400" dirty="0" smtClean="0">
                          <a:effectLst/>
                        </a:rPr>
                        <a:t>r</a:t>
                      </a:r>
                      <a:r>
                        <a:rPr lang="en-GB" sz="1400" dirty="0" err="1" smtClean="0">
                          <a:effectLst/>
                        </a:rPr>
                        <a:t>egional</a:t>
                      </a:r>
                      <a:r>
                        <a:rPr lang="en-GB" sz="1400" dirty="0">
                          <a:effectLst/>
                        </a:rPr>
                        <a:t>/ territorial  board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lv-LV" sz="1400" dirty="0">
                          <a:effectLst/>
                        </a:rPr>
                        <a:t>t</a:t>
                      </a:r>
                      <a:r>
                        <a:rPr lang="lv-LV" sz="1400" dirty="0" smtClean="0">
                          <a:effectLst/>
                        </a:rPr>
                        <a:t>eritoriālā </a:t>
                      </a:r>
                      <a:r>
                        <a:rPr lang="lv-LV" sz="1400" dirty="0">
                          <a:effectLst/>
                        </a:rPr>
                        <a:t>pārvalde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t</a:t>
                      </a:r>
                      <a:r>
                        <a:rPr lang="en-GB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eritoriniai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padaliniai</a:t>
                      </a:r>
                      <a:endParaRPr lang="lv-LV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4626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1400" dirty="0">
                          <a:effectLst/>
                        </a:rPr>
                        <a:t>Aviation Board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lv-LV" sz="1400" dirty="0">
                          <a:effectLst/>
                        </a:rPr>
                        <a:t>Aviācijas pārvalde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GB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Aviacijos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valdyba</a:t>
                      </a:r>
                      <a:endParaRPr lang="lv-LV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9253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1400" dirty="0">
                          <a:effectLst/>
                        </a:rPr>
                        <a:t>Criminal Investigation Board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pl-PL" sz="1400" dirty="0">
                          <a:effectLst/>
                        </a:rPr>
                        <a:t>Kriminālizmeklēšanas pārvalde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GB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Kriminalinių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tyrimų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valdyba</a:t>
                      </a:r>
                      <a:endParaRPr lang="lv-LV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9253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1400" dirty="0">
                          <a:effectLst/>
                        </a:rPr>
                        <a:t>Border Control and Organisation Board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pl-PL" sz="1400" dirty="0">
                          <a:effectLst/>
                        </a:rPr>
                        <a:t>Robežkontroles un organizācijas pārvalde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GB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Sienos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kontrolės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organizavimo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valdyba</a:t>
                      </a:r>
                      <a:endParaRPr lang="lv-LV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border crossing point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</a:rPr>
                        <a:t>Robežšķērsošanas </a:t>
                      </a:r>
                      <a:r>
                        <a:rPr lang="lv-LV" sz="1400" dirty="0">
                          <a:effectLst/>
                        </a:rPr>
                        <a:t>vieta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GB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asienio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kirtimo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punktas</a:t>
                      </a:r>
                      <a:endParaRPr lang="lv-LV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border surveillance unit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</a:rPr>
                        <a:t>Robežapsardzības </a:t>
                      </a:r>
                      <a:r>
                        <a:rPr lang="lv-LV" sz="1400" dirty="0">
                          <a:effectLst/>
                        </a:rPr>
                        <a:t>nodaļa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GB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ienos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stebėjimo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skyrius</a:t>
                      </a:r>
                      <a:endParaRPr lang="lv-LV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brigade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</a:rPr>
                        <a:t>brigāde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brigada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skyrius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būrys</a:t>
                      </a:r>
                      <a:endParaRPr lang="lv-LV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9253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1400">
                          <a:effectLst/>
                        </a:rPr>
                        <a:t>Special Task  Brigade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pl-PL" sz="1400" dirty="0">
                          <a:effectLst/>
                        </a:rPr>
                        <a:t>Speciālā uzdevuma brigāde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GB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Specialiosios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paskirties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skyrius</a:t>
                      </a:r>
                      <a:endParaRPr lang="lv-LV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722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Detained </a:t>
                      </a:r>
                      <a:r>
                        <a:rPr lang="lv-LV" sz="1400" dirty="0" smtClean="0">
                          <a:effectLst/>
                        </a:rPr>
                        <a:t>F</a:t>
                      </a:r>
                      <a:r>
                        <a:rPr lang="en-GB" sz="1400" dirty="0" err="1" smtClean="0">
                          <a:effectLst/>
                        </a:rPr>
                        <a:t>oreigners</a:t>
                      </a:r>
                      <a:r>
                        <a:rPr lang="en-GB" sz="1400" dirty="0">
                          <a:effectLst/>
                        </a:rPr>
                        <a:t>’ Accommodation </a:t>
                      </a:r>
                      <a:r>
                        <a:rPr lang="lv-LV" sz="1400" dirty="0" smtClean="0">
                          <a:effectLst/>
                        </a:rPr>
                        <a:t>C</a:t>
                      </a:r>
                      <a:r>
                        <a:rPr lang="en-GB" sz="1400" dirty="0" smtClean="0">
                          <a:effectLst/>
                        </a:rPr>
                        <a:t>entre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</a:rPr>
                        <a:t>Aizturēto ārzemnieku izmitināšanas centrs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Sulaikytų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užsieniečių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apgyvendinimo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centras</a:t>
                      </a:r>
                      <a:endParaRPr lang="lv-LV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663572" y="2073964"/>
            <a:ext cx="180000" cy="1800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665419" y="2300716"/>
            <a:ext cx="180000" cy="180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661864" y="2527466"/>
            <a:ext cx="180000" cy="1800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669398" y="2806908"/>
            <a:ext cx="180000" cy="1800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668972" y="3066133"/>
            <a:ext cx="180000" cy="1800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660016" y="3336630"/>
            <a:ext cx="180000" cy="1800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655893" y="3720339"/>
            <a:ext cx="180000" cy="1800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659874" y="4107931"/>
            <a:ext cx="180000" cy="1800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667551" y="4311117"/>
            <a:ext cx="180000" cy="1800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671055" y="4541275"/>
            <a:ext cx="180000" cy="1800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659731" y="4804884"/>
            <a:ext cx="180000" cy="1800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678923" y="5153931"/>
            <a:ext cx="180000" cy="18000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0030972" y="353074"/>
            <a:ext cx="1803675" cy="1496747"/>
            <a:chOff x="0" y="0"/>
            <a:chExt cx="1162050" cy="1120775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3850"/>
              <a:ext cx="511810" cy="796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25" y="381000"/>
              <a:ext cx="468630" cy="600075"/>
            </a:xfrm>
            <a:prstGeom prst="rect">
              <a:avLst/>
            </a:prstGeom>
          </p:spPr>
        </p:pic>
        <p:pic>
          <p:nvPicPr>
            <p:cNvPr id="26" name="Picture 25" descr="C:\Users\Marina\AppData\Local\Temp\image002.jpg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62050" cy="32639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17702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5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5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03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52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50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03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01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04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01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404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4875" y="353074"/>
            <a:ext cx="6638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i="1" dirty="0" smtClean="0"/>
              <a:t>PROFESSIONAL PRESENTATION </a:t>
            </a:r>
          </a:p>
          <a:p>
            <a:endParaRPr lang="lv-LV" sz="1200" dirty="0" smtClean="0"/>
          </a:p>
          <a:p>
            <a:r>
              <a:rPr lang="lv-LV" u="sng" dirty="0" smtClean="0"/>
              <a:t>DAILY TASKS</a:t>
            </a:r>
            <a:endParaRPr lang="lv-LV" u="sng" dirty="0"/>
          </a:p>
        </p:txBody>
      </p:sp>
      <p:sp>
        <p:nvSpPr>
          <p:cNvPr id="9" name="Rectangle 8"/>
          <p:cNvSpPr/>
          <p:nvPr/>
        </p:nvSpPr>
        <p:spPr>
          <a:xfrm>
            <a:off x="2609850" y="6434435"/>
            <a:ext cx="95821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n-GB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GB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ommunication</a:t>
            </a:r>
            <a:r>
              <a:rPr lang="en-GB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kills in English 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GB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anguage</a:t>
            </a:r>
            <a:r>
              <a:rPr lang="en-GB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GB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 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GB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uards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lv-LV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Frontex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Grant </a:t>
            </a:r>
            <a:r>
              <a:rPr lang="lv-LV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Agreement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No. 2019/301/TRU</a:t>
            </a:r>
            <a:endParaRPr lang="lv-LV" sz="1200" dirty="0" smtClean="0"/>
          </a:p>
          <a:p>
            <a:endParaRPr lang="lv-LV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282456"/>
              </p:ext>
            </p:extLst>
          </p:nvPr>
        </p:nvGraphicFramePr>
        <p:xfrm>
          <a:off x="904875" y="1559208"/>
          <a:ext cx="8658226" cy="43540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5550"/>
                <a:gridCol w="723900"/>
                <a:gridCol w="2719388"/>
                <a:gridCol w="2719388"/>
              </a:tblGrid>
              <a:tr h="0"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3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Latvian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3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Lithuanian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radiometric control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300" dirty="0" err="1" smtClean="0">
                          <a:effectLst/>
                        </a:rPr>
                        <a:t>radiometriskā</a:t>
                      </a:r>
                      <a:r>
                        <a:rPr lang="lv-LV" sz="1300" dirty="0" smtClean="0">
                          <a:effectLst/>
                        </a:rPr>
                        <a:t> </a:t>
                      </a:r>
                      <a:r>
                        <a:rPr lang="lv-LV" sz="1300" dirty="0">
                          <a:effectLst/>
                        </a:rPr>
                        <a:t>kontrole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t-L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radiometrinė kontrolė</a:t>
                      </a:r>
                      <a:endParaRPr lang="lv-LV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reason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300" dirty="0">
                          <a:effectLst/>
                        </a:rPr>
                        <a:t>iemesls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t-L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priežastis</a:t>
                      </a:r>
                      <a:endParaRPr lang="lv-LV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r>
                        <a:rPr lang="en-GB" sz="1300">
                          <a:effectLst/>
                        </a:rPr>
                        <a:t>refusal of entry</a:t>
                      </a: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300" dirty="0">
                          <a:effectLst/>
                        </a:rPr>
                        <a:t>ieceļošanas atteikums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t-L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atsisakymas leisti atvykti</a:t>
                      </a:r>
                      <a:endParaRPr lang="lv-LV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r>
                        <a:rPr lang="en-GB" sz="1300">
                          <a:effectLst/>
                        </a:rPr>
                        <a:t>to refuse entry</a:t>
                      </a: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300" dirty="0">
                          <a:effectLst/>
                        </a:rPr>
                        <a:t>atteikt ieceļošanu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t-L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atsisakyti leisti atvykti</a:t>
                      </a:r>
                      <a:endParaRPr lang="lv-LV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regulation</a:t>
                      </a: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300" dirty="0">
                          <a:effectLst/>
                        </a:rPr>
                        <a:t>noteikumi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t-L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lt-L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priežastis</a:t>
                      </a:r>
                      <a:endParaRPr lang="lv-LV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responsible</a:t>
                      </a: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300" dirty="0">
                          <a:effectLst/>
                        </a:rPr>
                        <a:t>atbildīgs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t-L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atsakingas</a:t>
                      </a:r>
                      <a:endParaRPr lang="lv-LV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08585" algn="l"/>
                        </a:tabLst>
                      </a:pPr>
                      <a:r>
                        <a:rPr lang="en-GB" sz="1300">
                          <a:effectLst/>
                        </a:rPr>
                        <a:t>to be responsible for</a:t>
                      </a: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08585" algn="l"/>
                        </a:tabLst>
                      </a:pP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62865" algn="l"/>
                        </a:tabLst>
                      </a:pPr>
                      <a:r>
                        <a:rPr lang="pl-PL" sz="1300" dirty="0">
                          <a:effectLst/>
                        </a:rPr>
                        <a:t>būt atbildīgam par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t-L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būti atsakingam už kažką</a:t>
                      </a:r>
                      <a:endParaRPr lang="lv-LV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return procedure</a:t>
                      </a: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300" dirty="0">
                          <a:effectLst/>
                        </a:rPr>
                        <a:t>atgriešanas procedūra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t-L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grąžinimo procedūra</a:t>
                      </a:r>
                      <a:endParaRPr lang="lv-LV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restricted</a:t>
                      </a: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300" dirty="0">
                          <a:effectLst/>
                        </a:rPr>
                        <a:t>ierobežots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t-L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apribotas</a:t>
                      </a:r>
                      <a:endParaRPr lang="lv-LV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1300">
                          <a:effectLst/>
                        </a:rPr>
                        <a:t>restricted area</a:t>
                      </a: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62865" algn="l"/>
                        </a:tabLst>
                      </a:pPr>
                      <a:r>
                        <a:rPr lang="pl-PL" sz="1300" dirty="0">
                          <a:effectLst/>
                        </a:rPr>
                        <a:t>aizliegta zona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t-L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ribota zona</a:t>
                      </a:r>
                      <a:endParaRPr lang="lv-LV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108585" indent="-1085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right</a:t>
                      </a: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8585" indent="-1085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300" dirty="0">
                          <a:effectLst/>
                        </a:rPr>
                        <a:t>tiesība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t-L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teisė</a:t>
                      </a:r>
                      <a:endParaRPr lang="lv-LV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1300">
                          <a:effectLst/>
                        </a:rPr>
                        <a:t>fundamental rights</a:t>
                      </a: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62865" algn="l"/>
                        </a:tabLst>
                      </a:pPr>
                      <a:r>
                        <a:rPr lang="pl-PL" sz="1300" dirty="0">
                          <a:effectLst/>
                        </a:rPr>
                        <a:t>pamattiesības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t-L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pagrindinės teisės</a:t>
                      </a:r>
                      <a:endParaRPr lang="lv-LV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47346"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security control</a:t>
                      </a: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300" dirty="0">
                          <a:effectLst/>
                        </a:rPr>
                        <a:t>drošības kontrole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t-L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apsaugos kontrolė</a:t>
                      </a:r>
                      <a:endParaRPr lang="lv-LV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search and rescue activity</a:t>
                      </a: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300" dirty="0">
                          <a:effectLst/>
                        </a:rPr>
                        <a:t>meklēšanas un glābšanas pasākums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t-L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lt-L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paieškos ir gelbėjimo veikla</a:t>
                      </a:r>
                      <a:endParaRPr lang="lv-LV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to seize / confiscate </a:t>
                      </a: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300" dirty="0">
                          <a:effectLst/>
                        </a:rPr>
                        <a:t>konfiscēt 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t-L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konfiskuoti </a:t>
                      </a:r>
                      <a:endParaRPr lang="lv-LV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r>
                        <a:rPr lang="en-GB" sz="1300">
                          <a:effectLst/>
                        </a:rPr>
                        <a:t>service</a:t>
                      </a: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348740" indent="-134874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300" dirty="0">
                          <a:effectLst/>
                        </a:rPr>
                        <a:t>dienests, pakalpojums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t-L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tarnyba</a:t>
                      </a:r>
                      <a:endParaRPr lang="lv-LV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r>
                        <a:rPr lang="en-GB" sz="1300">
                          <a:effectLst/>
                        </a:rPr>
                        <a:t>to be on service</a:t>
                      </a: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300">
                          <a:effectLst/>
                        </a:rPr>
                        <a:t>būt dienestā</a:t>
                      </a: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t-L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tarnauti</a:t>
                      </a:r>
                      <a:endParaRPr lang="lv-LV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r>
                        <a:rPr lang="en-GB" sz="1300">
                          <a:effectLst/>
                        </a:rPr>
                        <a:t>to serve on the border</a:t>
                      </a: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300" dirty="0">
                          <a:effectLst/>
                        </a:rPr>
                        <a:t>dienēt uz robežas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t-L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atlikti pareigas/tarnauti pasienyje</a:t>
                      </a:r>
                      <a:endParaRPr lang="lv-LV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special equipment</a:t>
                      </a: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300">
                          <a:effectLst/>
                        </a:rPr>
                        <a:t>speciāls aprīkojums</a:t>
                      </a: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t-L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lt-L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specialioji įranga</a:t>
                      </a:r>
                      <a:endParaRPr lang="lv-LV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680285" y="1780153"/>
            <a:ext cx="180000" cy="1800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669010" y="2002939"/>
            <a:ext cx="180000" cy="1800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669010" y="2200789"/>
            <a:ext cx="180000" cy="1800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658696" y="2420353"/>
            <a:ext cx="180000" cy="1800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667084" y="2628006"/>
            <a:ext cx="180000" cy="1800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679073" y="2856742"/>
            <a:ext cx="180000" cy="1800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672530" y="3059641"/>
            <a:ext cx="180000" cy="1800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684105" y="3281267"/>
            <a:ext cx="180000" cy="1800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680585" y="3522150"/>
            <a:ext cx="180000" cy="1800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666250" y="3740770"/>
            <a:ext cx="180000" cy="1800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673454" y="3972228"/>
            <a:ext cx="180000" cy="1800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679073" y="4182510"/>
            <a:ext cx="180000" cy="1800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690648" y="4409073"/>
            <a:ext cx="180000" cy="1800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702223" y="4652549"/>
            <a:ext cx="180000" cy="180000"/>
          </a:xfrm>
          <a:prstGeom prst="rect">
            <a:avLst/>
          </a:prstGeom>
        </p:spPr>
      </p:pic>
      <p:pic>
        <p:nvPicPr>
          <p:cNvPr id="25" name="Recorded Sound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704577" y="4863961"/>
            <a:ext cx="180000" cy="180000"/>
          </a:xfrm>
          <a:prstGeom prst="rect">
            <a:avLst/>
          </a:prstGeom>
        </p:spPr>
      </p:pic>
      <p:pic>
        <p:nvPicPr>
          <p:cNvPr id="27" name="Recorded Sound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715310" y="5073847"/>
            <a:ext cx="180000" cy="180000"/>
          </a:xfrm>
          <a:prstGeom prst="rect">
            <a:avLst/>
          </a:prstGeom>
        </p:spPr>
      </p:pic>
      <p:pic>
        <p:nvPicPr>
          <p:cNvPr id="29" name="Recorded Sound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713711" y="5288924"/>
            <a:ext cx="180000" cy="180000"/>
          </a:xfrm>
          <a:prstGeom prst="rect">
            <a:avLst/>
          </a:prstGeom>
        </p:spPr>
      </p:pic>
      <p:pic>
        <p:nvPicPr>
          <p:cNvPr id="30" name="Recorded Sound">
            <a:hlinkClick r:id="" action="ppaction://media"/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715354" y="5508655"/>
            <a:ext cx="180000" cy="180000"/>
          </a:xfrm>
          <a:prstGeom prst="rect">
            <a:avLst/>
          </a:prstGeom>
        </p:spPr>
      </p:pic>
      <p:pic>
        <p:nvPicPr>
          <p:cNvPr id="31" name="Recorded Sound">
            <a:hlinkClick r:id="" action="ppaction://media"/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710196" y="5721715"/>
            <a:ext cx="180000" cy="180000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10030972" y="353074"/>
            <a:ext cx="1803675" cy="1496747"/>
            <a:chOff x="0" y="0"/>
            <a:chExt cx="1162050" cy="1120775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3850"/>
              <a:ext cx="511810" cy="796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25" y="381000"/>
              <a:ext cx="468630" cy="600075"/>
            </a:xfrm>
            <a:prstGeom prst="rect">
              <a:avLst/>
            </a:prstGeom>
          </p:spPr>
        </p:pic>
        <p:pic>
          <p:nvPicPr>
            <p:cNvPr id="34" name="Picture 33" descr="C:\Users\Marina\AppData\Local\Temp\image002.jpg"/>
            <p:cNvPicPr>
              <a:picLocks noChangeAspect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62050" cy="32639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40336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4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50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50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53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04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01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50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04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1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04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250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204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3529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3529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53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2507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2519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2507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4875" y="353074"/>
            <a:ext cx="6638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i="1" dirty="0" smtClean="0"/>
              <a:t>PROFESSIONAL PRESENTATION </a:t>
            </a:r>
          </a:p>
          <a:p>
            <a:endParaRPr lang="lv-LV" sz="1200" dirty="0" smtClean="0"/>
          </a:p>
          <a:p>
            <a:r>
              <a:rPr lang="lv-LV" u="sng" dirty="0" smtClean="0"/>
              <a:t>DAILY TASKS</a:t>
            </a:r>
            <a:endParaRPr lang="lv-LV" u="sng" dirty="0"/>
          </a:p>
        </p:txBody>
      </p:sp>
      <p:sp>
        <p:nvSpPr>
          <p:cNvPr id="9" name="Rectangle 8"/>
          <p:cNvSpPr/>
          <p:nvPr/>
        </p:nvSpPr>
        <p:spPr>
          <a:xfrm>
            <a:off x="2609850" y="6434435"/>
            <a:ext cx="95821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n-GB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GB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ommunication</a:t>
            </a:r>
            <a:r>
              <a:rPr lang="en-GB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kills in English 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GB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anguage</a:t>
            </a:r>
            <a:r>
              <a:rPr lang="en-GB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GB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 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GB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uards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lv-LV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Frontex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Grant </a:t>
            </a:r>
            <a:r>
              <a:rPr lang="lv-LV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Agreement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No. 2019/301/TRU</a:t>
            </a:r>
            <a:endParaRPr lang="lv-LV" sz="1200" dirty="0" smtClean="0"/>
          </a:p>
          <a:p>
            <a:endParaRPr lang="lv-LV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262372"/>
              </p:ext>
            </p:extLst>
          </p:nvPr>
        </p:nvGraphicFramePr>
        <p:xfrm>
          <a:off x="904876" y="1409700"/>
          <a:ext cx="8648697" cy="44126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86024"/>
                <a:gridCol w="752475"/>
                <a:gridCol w="2705099"/>
                <a:gridCol w="2705099"/>
              </a:tblGrid>
              <a:tr h="122712"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/>
                </a:tc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3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Latvian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3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Lithuanian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/>
                </a:tc>
              </a:tr>
              <a:tr h="175834"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substance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/>
                </a:tc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300" dirty="0">
                          <a:effectLst/>
                        </a:rPr>
                        <a:t>viela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t-L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medžiaga</a:t>
                      </a:r>
                      <a:endParaRPr lang="lv-LV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9044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08585" algn="l"/>
                        </a:tabLst>
                      </a:pPr>
                      <a:r>
                        <a:rPr lang="en-GB" sz="1300" dirty="0">
                          <a:effectLst/>
                        </a:rPr>
                        <a:t>chemical substance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08585" algn="l"/>
                        </a:tabLst>
                      </a:pP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62865" algn="l"/>
                        </a:tabLst>
                      </a:pPr>
                      <a:r>
                        <a:rPr lang="pl-PL" sz="1300" dirty="0">
                          <a:effectLst/>
                        </a:rPr>
                        <a:t> kimiskā viela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t-L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cheminė </a:t>
                      </a:r>
                      <a:r>
                        <a:rPr lang="lt-L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medžiaga</a:t>
                      </a:r>
                      <a:endParaRPr lang="lv-LV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6670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08585" algn="l"/>
                        </a:tabLst>
                      </a:pPr>
                      <a:r>
                        <a:rPr lang="en-GB" sz="1300" dirty="0">
                          <a:effectLst/>
                        </a:rPr>
                        <a:t>dangerous substance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08585" algn="l"/>
                        </a:tabLst>
                      </a:pP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62865" algn="l"/>
                        </a:tabLst>
                      </a:pPr>
                      <a:r>
                        <a:rPr lang="pl-PL" sz="1300" dirty="0">
                          <a:effectLst/>
                        </a:rPr>
                        <a:t> bīstama viela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t-L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pavojinga </a:t>
                      </a:r>
                      <a:r>
                        <a:rPr lang="lt-L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medžiaga</a:t>
                      </a:r>
                      <a:endParaRPr lang="lv-LV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6670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08585" algn="l"/>
                        </a:tabLst>
                      </a:pPr>
                      <a:r>
                        <a:rPr lang="en-GB" sz="1300">
                          <a:effectLst/>
                        </a:rPr>
                        <a:t>explosive substances</a:t>
                      </a: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08585" algn="l"/>
                        </a:tabLst>
                      </a:pP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62865" algn="l"/>
                        </a:tabLst>
                      </a:pPr>
                      <a:r>
                        <a:rPr lang="pl-PL" sz="1300" dirty="0">
                          <a:effectLst/>
                        </a:rPr>
                        <a:t> sprāgtsviela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t-L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sprogstamoji </a:t>
                      </a:r>
                      <a:r>
                        <a:rPr lang="lt-L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medžiaga</a:t>
                      </a:r>
                      <a:endParaRPr lang="lv-LV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8896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08585" algn="l"/>
                        </a:tabLst>
                      </a:pPr>
                      <a:r>
                        <a:rPr lang="en-GB" sz="1300">
                          <a:effectLst/>
                        </a:rPr>
                        <a:t>harmful substance</a:t>
                      </a: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08585" algn="l"/>
                        </a:tabLst>
                      </a:pP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62865" algn="l"/>
                        </a:tabLst>
                      </a:pPr>
                      <a:r>
                        <a:rPr lang="pl-PL" sz="1300" dirty="0">
                          <a:effectLst/>
                        </a:rPr>
                        <a:t> kaitīga viela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t-L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žalinga </a:t>
                      </a:r>
                      <a:r>
                        <a:rPr lang="lt-L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medžiaga</a:t>
                      </a:r>
                      <a:endParaRPr lang="lv-LV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8896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08585" algn="l"/>
                        </a:tabLst>
                      </a:pPr>
                      <a:r>
                        <a:rPr lang="en-GB" sz="1300">
                          <a:effectLst/>
                        </a:rPr>
                        <a:t>nuclear substance</a:t>
                      </a: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08585" algn="l"/>
                        </a:tabLst>
                      </a:pP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62865" algn="l"/>
                        </a:tabLst>
                      </a:pPr>
                      <a:r>
                        <a:rPr lang="pl-PL" sz="1300" dirty="0">
                          <a:effectLst/>
                        </a:rPr>
                        <a:t> kodolviela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t-L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branduolinė </a:t>
                      </a:r>
                      <a:r>
                        <a:rPr lang="lt-L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medžiaga</a:t>
                      </a:r>
                      <a:endParaRPr lang="lv-LV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3964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08585" algn="l"/>
                        </a:tabLst>
                      </a:pPr>
                      <a:r>
                        <a:rPr lang="en-GB" sz="1300">
                          <a:effectLst/>
                        </a:rPr>
                        <a:t>radioactive substance</a:t>
                      </a: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08585" algn="l"/>
                        </a:tabLst>
                      </a:pP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62865" algn="l"/>
                        </a:tabLst>
                      </a:pPr>
                      <a:r>
                        <a:rPr lang="pl-PL" sz="1300" dirty="0">
                          <a:effectLst/>
                        </a:rPr>
                        <a:t> radioaktīvā viela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t-L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radioaktyvioji </a:t>
                      </a:r>
                      <a:r>
                        <a:rPr lang="lt-L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medžiaga</a:t>
                      </a:r>
                      <a:endParaRPr lang="lv-LV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75834"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to take part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/>
                </a:tc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300" dirty="0">
                          <a:effectLst/>
                        </a:rPr>
                        <a:t>piedalīties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en-GB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dalyvauti</a:t>
                      </a:r>
                      <a:endParaRPr lang="lv-LV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75834"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technical means</a:t>
                      </a: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/>
                </a:tc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300" dirty="0">
                          <a:effectLst/>
                        </a:rPr>
                        <a:t>tehniskie līdzekļi 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en-GB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techninės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priemonės</a:t>
                      </a:r>
                      <a:endParaRPr lang="lv-LV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75834"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third-country national</a:t>
                      </a: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/>
                </a:tc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300" dirty="0">
                          <a:effectLst/>
                        </a:rPr>
                        <a:t>trešās valsts pilsonis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en-GB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trečiosios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šalies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pilietis</a:t>
                      </a:r>
                      <a:endParaRPr lang="lv-LV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75834"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threat</a:t>
                      </a: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/>
                </a:tc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300" dirty="0">
                          <a:effectLst/>
                        </a:rPr>
                        <a:t>draudi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en-GB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grėsmė</a:t>
                      </a:r>
                      <a:endParaRPr lang="lv-LV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76098"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trafficking in human beings</a:t>
                      </a: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/>
                </a:tc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300" dirty="0">
                          <a:effectLst/>
                        </a:rPr>
                        <a:t>cilvēktirdzniecība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en-GB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prekyba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žmonėmis</a:t>
                      </a:r>
                      <a:endParaRPr lang="lv-LV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85750"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transportation of smuggled goods</a:t>
                      </a: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/>
                </a:tc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300" dirty="0">
                          <a:effectLst/>
                        </a:rPr>
                        <a:t>kontrabandas preču pārvadāšana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en-GB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kontrabandinių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prekių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gabenimas</a:t>
                      </a:r>
                      <a:endParaRPr lang="lv-LV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75834"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vehicle</a:t>
                      </a: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/>
                </a:tc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300" dirty="0">
                          <a:effectLst/>
                        </a:rPr>
                        <a:t>transportlīdzeklis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en-GB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transporto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priemonė</a:t>
                      </a:r>
                      <a:endParaRPr lang="lv-LV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75834"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violation</a:t>
                      </a: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/>
                </a:tc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300" dirty="0">
                          <a:effectLst/>
                        </a:rPr>
                        <a:t>pārkāpums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en-GB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pažeidimas</a:t>
                      </a:r>
                      <a:endParaRPr lang="lv-LV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75834"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wanted person</a:t>
                      </a: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/>
                </a:tc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300" dirty="0">
                          <a:effectLst/>
                        </a:rPr>
                        <a:t>meklētā persona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en-GB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paieškomas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asmuo</a:t>
                      </a:r>
                      <a:endParaRPr lang="lv-LV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75834"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weapon</a:t>
                      </a: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/>
                </a:tc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300" dirty="0">
                          <a:effectLst/>
                        </a:rPr>
                        <a:t>ierocis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en-GB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ginklas</a:t>
                      </a:r>
                      <a:endParaRPr lang="lv-LV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75834"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r>
                        <a:rPr lang="en-GB" sz="1300">
                          <a:effectLst/>
                        </a:rPr>
                        <a:t>work in shifts</a:t>
                      </a: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/>
                </a:tc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300">
                          <a:effectLst/>
                        </a:rPr>
                        <a:t>darbs maiņās</a:t>
                      </a: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21" marR="67221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t-L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dirbti pamainomis</a:t>
                      </a:r>
                      <a:endParaRPr lang="lv-LV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221" marR="67221" marT="0" marB="0"/>
                </a:tc>
              </a:tr>
            </a:tbl>
          </a:graphicData>
        </a:graphic>
      </p:graphicFrame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3653680" y="1637851"/>
            <a:ext cx="180000" cy="180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3652975" y="1884043"/>
            <a:ext cx="180000" cy="1800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3664550" y="2161465"/>
            <a:ext cx="180000" cy="1800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3658184" y="2414464"/>
            <a:ext cx="180000" cy="1800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3664550" y="2669057"/>
            <a:ext cx="180000" cy="1800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3657720" y="2897116"/>
            <a:ext cx="180000" cy="1800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3653680" y="3129839"/>
            <a:ext cx="180000" cy="1800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3655766" y="3366092"/>
            <a:ext cx="180000" cy="1800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3651021" y="3572590"/>
            <a:ext cx="180000" cy="1800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3655766" y="3807913"/>
            <a:ext cx="180000" cy="1800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3664550" y="4010296"/>
            <a:ext cx="180000" cy="1800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3669295" y="4231164"/>
            <a:ext cx="180000" cy="180000"/>
          </a:xfrm>
          <a:prstGeom prst="rect">
            <a:avLst/>
          </a:prstGeom>
        </p:spPr>
      </p:pic>
      <p:pic>
        <p:nvPicPr>
          <p:cNvPr id="25" name="Recorded Sound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3671380" y="4511734"/>
            <a:ext cx="180000" cy="180000"/>
          </a:xfrm>
          <a:prstGeom prst="rect">
            <a:avLst/>
          </a:prstGeom>
        </p:spPr>
      </p:pic>
      <p:pic>
        <p:nvPicPr>
          <p:cNvPr id="26" name="Recorded Sound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3665672" y="4757388"/>
            <a:ext cx="180000" cy="180000"/>
          </a:xfrm>
          <a:prstGeom prst="rect">
            <a:avLst/>
          </a:prstGeom>
        </p:spPr>
      </p:pic>
      <p:pic>
        <p:nvPicPr>
          <p:cNvPr id="27" name="Recorded Sound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3682955" y="4988400"/>
            <a:ext cx="180000" cy="180000"/>
          </a:xfrm>
          <a:prstGeom prst="rect">
            <a:avLst/>
          </a:prstGeom>
        </p:spPr>
      </p:pic>
      <p:pic>
        <p:nvPicPr>
          <p:cNvPr id="28" name="Recorded Sound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3682330" y="5208537"/>
            <a:ext cx="180000" cy="180000"/>
          </a:xfrm>
          <a:prstGeom prst="rect">
            <a:avLst/>
          </a:prstGeom>
        </p:spPr>
      </p:pic>
      <p:pic>
        <p:nvPicPr>
          <p:cNvPr id="29" name="Recorded Sound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3685615" y="5411821"/>
            <a:ext cx="180000" cy="180000"/>
          </a:xfrm>
          <a:prstGeom prst="rect">
            <a:avLst/>
          </a:prstGeom>
        </p:spPr>
      </p:pic>
      <p:pic>
        <p:nvPicPr>
          <p:cNvPr id="31" name="Recorded Sound">
            <a:hlinkClick r:id="" action="ppaction://media"/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3679847" y="5616514"/>
            <a:ext cx="180000" cy="18000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10030972" y="353074"/>
            <a:ext cx="1803675" cy="1496747"/>
            <a:chOff x="0" y="0"/>
            <a:chExt cx="1162050" cy="1120775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3850"/>
              <a:ext cx="511810" cy="796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25" y="381000"/>
              <a:ext cx="468630" cy="600075"/>
            </a:xfrm>
            <a:prstGeom prst="rect">
              <a:avLst/>
            </a:prstGeom>
          </p:spPr>
        </p:pic>
        <p:pic>
          <p:nvPicPr>
            <p:cNvPr id="34" name="Picture 33" descr="C:\Users\Marina\AppData\Local\Temp\image002.jpg"/>
            <p:cNvPicPr>
              <a:picLocks noChangeAspect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62050" cy="32639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10614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4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04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04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01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50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04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50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1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04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301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3529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532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2043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2507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2043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2043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4875" y="353074"/>
            <a:ext cx="6638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i="1" dirty="0" smtClean="0"/>
              <a:t>PROFESSIONAL PRESENTATION </a:t>
            </a:r>
          </a:p>
          <a:p>
            <a:endParaRPr lang="lv-LV" dirty="0" smtClean="0"/>
          </a:p>
          <a:p>
            <a:r>
              <a:rPr lang="lv-LV" u="sng" dirty="0" smtClean="0"/>
              <a:t>STRUCTURE</a:t>
            </a:r>
            <a:endParaRPr lang="lv-LV" u="sng" dirty="0"/>
          </a:p>
        </p:txBody>
      </p:sp>
      <p:sp>
        <p:nvSpPr>
          <p:cNvPr id="9" name="Rectangle 8"/>
          <p:cNvSpPr/>
          <p:nvPr/>
        </p:nvSpPr>
        <p:spPr>
          <a:xfrm>
            <a:off x="2609851" y="6443960"/>
            <a:ext cx="95821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n-GB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GB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ommunication</a:t>
            </a:r>
            <a:r>
              <a:rPr lang="en-GB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kills in English 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GB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anguage</a:t>
            </a:r>
            <a:r>
              <a:rPr lang="en-GB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GB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 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GB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uards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lv-LV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Frontex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Grant </a:t>
            </a:r>
            <a:r>
              <a:rPr lang="lv-LV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Agreement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No. 2019/301/TRU</a:t>
            </a:r>
            <a:endParaRPr lang="lv-LV" sz="1200" dirty="0" smtClean="0"/>
          </a:p>
          <a:p>
            <a:endParaRPr lang="lv-LV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634068"/>
              </p:ext>
            </p:extLst>
          </p:nvPr>
        </p:nvGraphicFramePr>
        <p:xfrm>
          <a:off x="904875" y="1722675"/>
          <a:ext cx="8686800" cy="36177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0325"/>
                <a:gridCol w="600075"/>
                <a:gridCol w="2743200"/>
                <a:gridCol w="2743200"/>
              </a:tblGrid>
              <a:tr h="2838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Latvian</a:t>
                      </a:r>
                      <a:endParaRPr lang="lv-LV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Lithuanian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38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Dog Handling centre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</a:rPr>
                        <a:t>Kinoloģijas centrs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Kinologijos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centras</a:t>
                      </a:r>
                      <a:endParaRPr lang="lv-LV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371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Foreigner’s Registration Centre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</a:rPr>
                        <a:t>Ārzemnieku reģistrācijas centrs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Užsieniečių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registracijos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centras</a:t>
                      </a:r>
                      <a:endParaRPr lang="lv-LV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838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</a:rPr>
                        <a:t>f</a:t>
                      </a:r>
                      <a:r>
                        <a:rPr lang="en-GB" sz="1400" dirty="0" err="1" smtClean="0">
                          <a:effectLst/>
                        </a:rPr>
                        <a:t>rontier</a:t>
                      </a:r>
                      <a:r>
                        <a:rPr lang="en-GB" sz="1400" dirty="0" smtClean="0">
                          <a:effectLst/>
                        </a:rPr>
                        <a:t> </a:t>
                      </a:r>
                      <a:r>
                        <a:rPr lang="en-GB" sz="1400" dirty="0">
                          <a:effectLst/>
                        </a:rPr>
                        <a:t>district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</a:rPr>
                        <a:t>robežas </a:t>
                      </a:r>
                      <a:r>
                        <a:rPr lang="lv-LV" sz="1400" dirty="0">
                          <a:effectLst/>
                        </a:rPr>
                        <a:t>rajons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Pasienio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rinktinė</a:t>
                      </a:r>
                      <a:endParaRPr lang="lv-LV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838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</a:rPr>
                        <a:t>f</a:t>
                      </a:r>
                      <a:r>
                        <a:rPr lang="en-GB" sz="1400" dirty="0" err="1" smtClean="0">
                          <a:effectLst/>
                        </a:rPr>
                        <a:t>rontier</a:t>
                      </a:r>
                      <a:r>
                        <a:rPr lang="en-GB" sz="1400" dirty="0" smtClean="0">
                          <a:effectLst/>
                        </a:rPr>
                        <a:t> </a:t>
                      </a:r>
                      <a:r>
                        <a:rPr lang="en-GB" sz="1400" dirty="0">
                          <a:effectLst/>
                        </a:rPr>
                        <a:t>station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</a:rPr>
                        <a:t>robežas </a:t>
                      </a:r>
                      <a:r>
                        <a:rPr lang="lv-LV" sz="1400" dirty="0">
                          <a:effectLst/>
                        </a:rPr>
                        <a:t>nodaļa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Pasienio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užkarda</a:t>
                      </a:r>
                      <a:endParaRPr lang="lv-LV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838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headquarters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</a:rPr>
                        <a:t>štābs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Štabas</a:t>
                      </a:r>
                      <a:endParaRPr lang="lv-LV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838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Immigration Service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</a:rPr>
                        <a:t>Imigrācijas dienests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Imigracijos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tarnyba</a:t>
                      </a:r>
                      <a:endParaRPr lang="lv-LV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838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Ministry of Interior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</a:rPr>
                        <a:t>Iekšlietu ministrija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Vidaus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Reikalų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Ministerija</a:t>
                      </a:r>
                      <a:endParaRPr lang="lv-LV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08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</a:rPr>
                        <a:t>u</a:t>
                      </a:r>
                      <a:r>
                        <a:rPr lang="en-GB" sz="1400" dirty="0" err="1" smtClean="0">
                          <a:effectLst/>
                        </a:rPr>
                        <a:t>nder</a:t>
                      </a:r>
                      <a:r>
                        <a:rPr lang="en-GB" sz="1400" dirty="0" smtClean="0">
                          <a:effectLst/>
                        </a:rPr>
                        <a:t> </a:t>
                      </a:r>
                      <a:r>
                        <a:rPr lang="en-GB" sz="1400" dirty="0">
                          <a:effectLst/>
                        </a:rPr>
                        <a:t>the supervision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</a:rPr>
                        <a:t>uzraudzībā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pavaldi</a:t>
                      </a:r>
                      <a:endParaRPr lang="lv-LV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838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unit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</a:rPr>
                        <a:t>v</a:t>
                      </a:r>
                      <a:r>
                        <a:rPr lang="lv-LV" sz="1400" dirty="0" smtClean="0">
                          <a:effectLst/>
                        </a:rPr>
                        <a:t>ienība</a:t>
                      </a:r>
                      <a:r>
                        <a:rPr lang="lv-LV" sz="1400" dirty="0">
                          <a:effectLst/>
                        </a:rPr>
                        <a:t>, nodaļa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skyrius</a:t>
                      </a:r>
                      <a:endParaRPr lang="lv-LV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0048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1400">
                          <a:effectLst/>
                        </a:rPr>
                        <a:t>Aviation Unit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pl-PL" sz="1400" dirty="0">
                          <a:effectLst/>
                        </a:rPr>
                        <a:t>Aviācijas vienība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GB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Aviacijos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valdyba</a:t>
                      </a:r>
                      <a:endParaRPr lang="lv-LV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0053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GB" sz="1400">
                          <a:effectLst/>
                        </a:rPr>
                        <a:t>Special Tasks Unit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pl-PL" sz="1400" dirty="0">
                          <a:effectLst/>
                        </a:rPr>
                        <a:t>Speciālo uzdevumu vienība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GB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Specialiosisos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paskirties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skyrius</a:t>
                      </a:r>
                      <a:endParaRPr lang="lv-LV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3678017" y="2047288"/>
            <a:ext cx="180000" cy="1800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3668492" y="2408583"/>
            <a:ext cx="180000" cy="1800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3678017" y="2927430"/>
            <a:ext cx="180000" cy="1800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3678167" y="3199144"/>
            <a:ext cx="180000" cy="1800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3692073" y="3482016"/>
            <a:ext cx="180000" cy="1800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3697067" y="3746359"/>
            <a:ext cx="180000" cy="1800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3704623" y="4042648"/>
            <a:ext cx="180000" cy="1800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3718775" y="4315861"/>
            <a:ext cx="180000" cy="1800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3710444" y="4647420"/>
            <a:ext cx="180000" cy="1800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3711123" y="4907905"/>
            <a:ext cx="180000" cy="1800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3708179" y="5258005"/>
            <a:ext cx="180000" cy="18000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10030972" y="353074"/>
            <a:ext cx="1803675" cy="1496747"/>
            <a:chOff x="0" y="0"/>
            <a:chExt cx="1162050" cy="1120775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3850"/>
              <a:ext cx="511810" cy="796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25" y="381000"/>
              <a:ext cx="468630" cy="600075"/>
            </a:xfrm>
            <a:prstGeom prst="rect">
              <a:avLst/>
            </a:prstGeom>
          </p:spPr>
        </p:pic>
        <p:pic>
          <p:nvPicPr>
            <p:cNvPr id="27" name="Picture 26" descr="C:\Users\Marina\AppData\Local\Temp\image002.jpg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62050" cy="32639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21041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52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50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50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04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01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50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01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53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04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01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4875" y="353074"/>
            <a:ext cx="6638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i="1" dirty="0" smtClean="0"/>
              <a:t>PROFESSIONAL PRESENTATION </a:t>
            </a:r>
          </a:p>
          <a:p>
            <a:endParaRPr lang="lv-LV" dirty="0" smtClean="0"/>
          </a:p>
          <a:p>
            <a:r>
              <a:rPr lang="lv-LV" u="sng" dirty="0" smtClean="0"/>
              <a:t>SERVICE RANKS</a:t>
            </a:r>
            <a:endParaRPr lang="lv-LV" u="sng" dirty="0"/>
          </a:p>
        </p:txBody>
      </p:sp>
      <p:sp>
        <p:nvSpPr>
          <p:cNvPr id="9" name="Rectangle 8"/>
          <p:cNvSpPr/>
          <p:nvPr/>
        </p:nvSpPr>
        <p:spPr>
          <a:xfrm>
            <a:off x="2609851" y="6443960"/>
            <a:ext cx="95821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n-GB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GB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ommunication</a:t>
            </a:r>
            <a:r>
              <a:rPr lang="en-GB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kills in English 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GB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anguage</a:t>
            </a:r>
            <a:r>
              <a:rPr lang="en-GB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GB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 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GB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uards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lv-LV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Frontex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Grant </a:t>
            </a:r>
            <a:r>
              <a:rPr lang="lv-LV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Agreement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No. 2019/301/TRU</a:t>
            </a:r>
            <a:endParaRPr lang="lv-LV" sz="1200" dirty="0" smtClean="0"/>
          </a:p>
          <a:p>
            <a:endParaRPr lang="lv-LV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750601"/>
              </p:ext>
            </p:extLst>
          </p:nvPr>
        </p:nvGraphicFramePr>
        <p:xfrm>
          <a:off x="923926" y="1704981"/>
          <a:ext cx="8658225" cy="35919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0799"/>
                <a:gridCol w="609600"/>
                <a:gridCol w="2728913"/>
                <a:gridCol w="2728913"/>
              </a:tblGrid>
              <a:tr h="196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 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Latvian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Lithuanian</a:t>
                      </a:r>
                      <a:endParaRPr lang="lv-LV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</a:tr>
              <a:tr h="196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private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+mn-lt"/>
                        </a:rPr>
                        <a:t>ierindnieks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eilinis</a:t>
                      </a:r>
                      <a:endParaRPr lang="lv-LV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96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corporal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+mn-lt"/>
                        </a:rPr>
                        <a:t>kaprālis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grandinis</a:t>
                      </a:r>
                      <a:endParaRPr lang="lv-LV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96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sergeant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+mn-lt"/>
                        </a:rPr>
                        <a:t>seržants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seržantas</a:t>
                      </a:r>
                      <a:endParaRPr lang="lv-LV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96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  <a:latin typeface="+mn-lt"/>
                        </a:rPr>
                        <a:t>s</a:t>
                      </a:r>
                      <a:r>
                        <a:rPr lang="en-GB" sz="1400" dirty="0" err="1" smtClean="0">
                          <a:effectLst/>
                          <a:latin typeface="+mn-lt"/>
                        </a:rPr>
                        <a:t>enior</a:t>
                      </a:r>
                      <a:r>
                        <a:rPr lang="lv-LV" sz="14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lv-LV" sz="1400" dirty="0" err="1" smtClean="0">
                          <a:effectLst/>
                          <a:latin typeface="+mn-lt"/>
                        </a:rPr>
                        <a:t>sergeant</a:t>
                      </a:r>
                      <a:r>
                        <a:rPr lang="en-GB" sz="1400" dirty="0" smtClean="0">
                          <a:effectLst/>
                          <a:latin typeface="+mn-lt"/>
                        </a:rPr>
                        <a:t>/first </a:t>
                      </a:r>
                      <a:r>
                        <a:rPr lang="en-GB" sz="1400" dirty="0">
                          <a:effectLst/>
                          <a:latin typeface="+mn-lt"/>
                        </a:rPr>
                        <a:t>sergeant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+mn-lt"/>
                        </a:rPr>
                        <a:t>virsseržants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vyr. seržantas</a:t>
                      </a:r>
                      <a:endParaRPr lang="lv-LV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96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warrant officer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+mn-lt"/>
                        </a:rPr>
                        <a:t>virsniekvietnieks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karininkas</a:t>
                      </a:r>
                      <a:endParaRPr lang="lv-LV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121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lieutenant/ second lieutenant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+mn-lt"/>
                        </a:rPr>
                        <a:t>leitnants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leitenantas</a:t>
                      </a:r>
                      <a:endParaRPr lang="lv-LV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121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senior lieutenant/ first lieutenant</a:t>
                      </a:r>
                      <a:endParaRPr lang="lv-LV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+mn-lt"/>
                        </a:rPr>
                        <a:t>virsleitnants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vyr. leitenantas</a:t>
                      </a:r>
                      <a:endParaRPr lang="lv-LV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96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captain</a:t>
                      </a:r>
                      <a:endParaRPr lang="lv-LV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+mn-lt"/>
                        </a:rPr>
                        <a:t>kapteinis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kapitonas</a:t>
                      </a:r>
                      <a:endParaRPr lang="lv-LV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96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major</a:t>
                      </a:r>
                      <a:endParaRPr lang="lv-LV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+mn-lt"/>
                        </a:rPr>
                        <a:t>majors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majoras</a:t>
                      </a:r>
                      <a:endParaRPr lang="lv-LV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96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lieutenant colonel</a:t>
                      </a:r>
                      <a:endParaRPr lang="lv-LV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+mn-lt"/>
                        </a:rPr>
                        <a:t>pulkvežleitnants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pulkininkas leitenantas</a:t>
                      </a:r>
                      <a:endParaRPr lang="lv-LV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96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colonel</a:t>
                      </a:r>
                      <a:endParaRPr lang="lv-LV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+mn-lt"/>
                        </a:rPr>
                        <a:t>pulkvedis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pulkininkas</a:t>
                      </a:r>
                      <a:endParaRPr lang="lv-LV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96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general </a:t>
                      </a:r>
                      <a:endParaRPr lang="lv-LV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+mn-lt"/>
                        </a:rPr>
                        <a:t>ģenerālis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generolas</a:t>
                      </a:r>
                      <a:endParaRPr lang="lv-LV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96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officer</a:t>
                      </a:r>
                      <a:endParaRPr lang="lv-LV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+mn-lt"/>
                        </a:rPr>
                        <a:t>virsnieks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pareigūnas</a:t>
                      </a:r>
                      <a:endParaRPr lang="lv-LV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96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non-commissioned officer</a:t>
                      </a:r>
                      <a:endParaRPr lang="lv-LV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+mn-lt"/>
                        </a:rPr>
                        <a:t>virsniekvietnieks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puskarininkis</a:t>
                      </a:r>
                      <a:endParaRPr lang="lv-LV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3759512" y="1961787"/>
            <a:ext cx="180000" cy="1800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3741866" y="2433035"/>
            <a:ext cx="180000" cy="1800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3742051" y="2638118"/>
            <a:ext cx="180000" cy="1800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3740360" y="2854539"/>
            <a:ext cx="180000" cy="1800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3732847" y="3111724"/>
            <a:ext cx="180000" cy="1800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3740063" y="3396257"/>
            <a:ext cx="180000" cy="1800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3734737" y="3682228"/>
            <a:ext cx="180000" cy="1800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3733351" y="3933121"/>
            <a:ext cx="180000" cy="1800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3751802" y="4188165"/>
            <a:ext cx="180000" cy="1800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3751609" y="4418786"/>
            <a:ext cx="180000" cy="180000"/>
          </a:xfrm>
          <a:prstGeom prst="rect">
            <a:avLst/>
          </a:prstGeom>
        </p:spPr>
      </p:pic>
      <p:pic>
        <p:nvPicPr>
          <p:cNvPr id="25" name="Recorded Sound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3747755" y="4646091"/>
            <a:ext cx="180000" cy="180000"/>
          </a:xfrm>
          <a:prstGeom prst="rect">
            <a:avLst/>
          </a:prstGeom>
        </p:spPr>
      </p:pic>
      <p:pic>
        <p:nvPicPr>
          <p:cNvPr id="26" name="Recorded Sound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3738795" y="4872860"/>
            <a:ext cx="180000" cy="180000"/>
          </a:xfrm>
          <a:prstGeom prst="rect">
            <a:avLst/>
          </a:prstGeom>
        </p:spPr>
      </p:pic>
      <p:pic>
        <p:nvPicPr>
          <p:cNvPr id="27" name="Recorded Sound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3747756" y="5071777"/>
            <a:ext cx="180000" cy="180000"/>
          </a:xfrm>
          <a:prstGeom prst="rect">
            <a:avLst/>
          </a:prstGeom>
        </p:spPr>
      </p:pic>
      <p:pic>
        <p:nvPicPr>
          <p:cNvPr id="28" name="Recorded Sound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3758135" y="2184885"/>
            <a:ext cx="180000" cy="18000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10030972" y="353074"/>
            <a:ext cx="1803675" cy="1496747"/>
            <a:chOff x="0" y="0"/>
            <a:chExt cx="1162050" cy="1120775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3850"/>
              <a:ext cx="511810" cy="796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25" y="381000"/>
              <a:ext cx="468630" cy="600075"/>
            </a:xfrm>
            <a:prstGeom prst="rect">
              <a:avLst/>
            </a:prstGeom>
          </p:spPr>
        </p:pic>
        <p:pic>
          <p:nvPicPr>
            <p:cNvPr id="32" name="Picture 31" descr="C:\Users\Marina\AppData\Local\Temp\image002.jpg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62050" cy="32639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8316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3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01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04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100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952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53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5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501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53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532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532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2507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53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4875" y="353074"/>
            <a:ext cx="6638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i="1" dirty="0" smtClean="0"/>
              <a:t>PROFESSIONAL PRESENTATION </a:t>
            </a:r>
          </a:p>
          <a:p>
            <a:endParaRPr lang="lv-LV" dirty="0" smtClean="0"/>
          </a:p>
          <a:p>
            <a:r>
              <a:rPr lang="lv-LV" u="sng" dirty="0" smtClean="0"/>
              <a:t>POSTS</a:t>
            </a:r>
            <a:endParaRPr lang="lv-LV" u="sng" dirty="0"/>
          </a:p>
        </p:txBody>
      </p:sp>
      <p:sp>
        <p:nvSpPr>
          <p:cNvPr id="9" name="Rectangle 8"/>
          <p:cNvSpPr/>
          <p:nvPr/>
        </p:nvSpPr>
        <p:spPr>
          <a:xfrm>
            <a:off x="2609851" y="6443960"/>
            <a:ext cx="95821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n-GB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GB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ommunication</a:t>
            </a:r>
            <a:r>
              <a:rPr lang="en-GB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kills in English 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GB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anguage</a:t>
            </a:r>
            <a:r>
              <a:rPr lang="en-GB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GB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 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GB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uards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lv-LV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Frontex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Grant </a:t>
            </a:r>
            <a:r>
              <a:rPr lang="lv-LV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Agreement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No. 2019/301/TRU</a:t>
            </a:r>
            <a:endParaRPr lang="lv-LV" sz="1200" dirty="0" smtClean="0"/>
          </a:p>
          <a:p>
            <a:endParaRPr lang="lv-LV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151428"/>
              </p:ext>
            </p:extLst>
          </p:nvPr>
        </p:nvGraphicFramePr>
        <p:xfrm>
          <a:off x="1009650" y="1790700"/>
          <a:ext cx="8553452" cy="27393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2700"/>
                <a:gridCol w="590550"/>
                <a:gridCol w="2705101"/>
                <a:gridCol w="2705101"/>
              </a:tblGrid>
              <a:tr h="155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 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Latvian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Lithuanian</a:t>
                      </a:r>
                      <a:endParaRPr lang="lv-LV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</a:tr>
              <a:tr h="155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chief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+mn-lt"/>
                        </a:rPr>
                        <a:t>priekšnieks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en-GB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iršininkas</a:t>
                      </a:r>
                      <a:endParaRPr lang="lv-LV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55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deputy chief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  <a:latin typeface="+mn-lt"/>
                        </a:rPr>
                        <a:t>priekšnieka </a:t>
                      </a:r>
                      <a:r>
                        <a:rPr lang="lv-LV" sz="1400" dirty="0">
                          <a:effectLst/>
                          <a:latin typeface="+mn-lt"/>
                        </a:rPr>
                        <a:t>vietnieks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en-GB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iršininko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pavaduotojas</a:t>
                      </a:r>
                      <a:endParaRPr lang="lv-LV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55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commander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+mn-lt"/>
                        </a:rPr>
                        <a:t>komandieris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en-GB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adas</a:t>
                      </a:r>
                      <a:endParaRPr lang="lv-LV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55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deputy commander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+mn-lt"/>
                        </a:rPr>
                        <a:t>k</a:t>
                      </a:r>
                      <a:r>
                        <a:rPr lang="lv-LV" sz="1400" dirty="0" smtClean="0">
                          <a:effectLst/>
                          <a:latin typeface="+mn-lt"/>
                        </a:rPr>
                        <a:t>omandiera </a:t>
                      </a:r>
                      <a:r>
                        <a:rPr lang="lv-LV" sz="1400" dirty="0">
                          <a:effectLst/>
                          <a:latin typeface="+mn-lt"/>
                        </a:rPr>
                        <a:t>vietnieks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ado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pavaduotojas</a:t>
                      </a:r>
                      <a:endParaRPr lang="lv-LV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55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inspector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+mn-lt"/>
                        </a:rPr>
                        <a:t>inspektors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inspektorius</a:t>
                      </a:r>
                      <a:endParaRPr lang="lv-LV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junior inspector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+mn-lt"/>
                        </a:rPr>
                        <a:t>jaunākais inspektors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</a:t>
                      </a:r>
                      <a:r>
                        <a:rPr lang="en-GB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aunesnysis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inspektorius</a:t>
                      </a:r>
                      <a:endParaRPr lang="lv-LV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55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senior inspector</a:t>
                      </a:r>
                      <a:endParaRPr lang="lv-LV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+mn-lt"/>
                        </a:rPr>
                        <a:t>vecākais inspektors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en-GB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yresnysis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inspektorius</a:t>
                      </a:r>
                      <a:endParaRPr lang="lv-LV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55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chief inspector</a:t>
                      </a:r>
                      <a:endParaRPr lang="lv-LV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+mn-lt"/>
                        </a:rPr>
                        <a:t>galvenais inspektors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en-GB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yriausiasis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inspektorius</a:t>
                      </a:r>
                      <a:endParaRPr lang="lv-LV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55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specialist</a:t>
                      </a:r>
                      <a:endParaRPr lang="lv-LV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+mn-lt"/>
                        </a:rPr>
                        <a:t>speciālists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specialistas</a:t>
                      </a:r>
                      <a:endParaRPr lang="lv-LV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55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dog handler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+mn-lt"/>
                        </a:rPr>
                        <a:t>kinologs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kinologas</a:t>
                      </a:r>
                      <a:endParaRPr lang="lv-LV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55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+mn-lt"/>
                        </a:rPr>
                        <a:t>shift leader</a:t>
                      </a:r>
                      <a:endParaRPr lang="lv-LV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+mn-lt"/>
                        </a:rPr>
                        <a:t>maiņas vecākais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1" marR="59411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pamainos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vyresnysis</a:t>
                      </a:r>
                      <a:endParaRPr lang="lv-LV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3758213" y="2035845"/>
            <a:ext cx="180000" cy="1800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3746638" y="2254180"/>
            <a:ext cx="180000" cy="1800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3746203" y="2494308"/>
            <a:ext cx="180000" cy="1800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3752435" y="2721666"/>
            <a:ext cx="180000" cy="1800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3747031" y="2936111"/>
            <a:ext cx="180000" cy="1800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3753657" y="3166028"/>
            <a:ext cx="180000" cy="1800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3761504" y="3393429"/>
            <a:ext cx="180000" cy="1800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3745427" y="3610598"/>
            <a:ext cx="180000" cy="1800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3761960" y="3843219"/>
            <a:ext cx="180000" cy="180000"/>
          </a:xfrm>
          <a:prstGeom prst="rect">
            <a:avLst/>
          </a:prstGeom>
        </p:spPr>
      </p:pic>
      <p:pic>
        <p:nvPicPr>
          <p:cNvPr id="26" name="Recorded Sound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3756164" y="4077498"/>
            <a:ext cx="180000" cy="180000"/>
          </a:xfrm>
          <a:prstGeom prst="rect">
            <a:avLst/>
          </a:prstGeom>
        </p:spPr>
      </p:pic>
      <p:pic>
        <p:nvPicPr>
          <p:cNvPr id="27" name="Recorded Sound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3764031" y="4304855"/>
            <a:ext cx="180000" cy="18000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0030972" y="353074"/>
            <a:ext cx="1803675" cy="1496747"/>
            <a:chOff x="0" y="0"/>
            <a:chExt cx="1162050" cy="1120775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3850"/>
              <a:ext cx="511810" cy="796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25" y="381000"/>
              <a:ext cx="468630" cy="600075"/>
            </a:xfrm>
            <a:prstGeom prst="rect">
              <a:avLst/>
            </a:prstGeom>
          </p:spPr>
        </p:pic>
        <p:pic>
          <p:nvPicPr>
            <p:cNvPr id="28" name="Picture 27" descr="C:\Users\Marina\AppData\Local\Temp\image002.jpg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62050" cy="32639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94268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4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3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04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53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50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50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50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04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507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507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4875" y="353074"/>
            <a:ext cx="6638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i="1" dirty="0" smtClean="0"/>
              <a:t>PROFESSIONAL PRESENTATION </a:t>
            </a:r>
          </a:p>
          <a:p>
            <a:endParaRPr lang="lv-LV" dirty="0" smtClean="0"/>
          </a:p>
          <a:p>
            <a:r>
              <a:rPr lang="lv-LV" u="sng" dirty="0" smtClean="0"/>
              <a:t>DAILY TASKS</a:t>
            </a:r>
            <a:endParaRPr lang="lv-LV" u="sng" dirty="0"/>
          </a:p>
        </p:txBody>
      </p:sp>
      <p:sp>
        <p:nvSpPr>
          <p:cNvPr id="9" name="Rectangle 8"/>
          <p:cNvSpPr/>
          <p:nvPr/>
        </p:nvSpPr>
        <p:spPr>
          <a:xfrm>
            <a:off x="2609851" y="6443960"/>
            <a:ext cx="95821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n-GB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GB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ommunication</a:t>
            </a:r>
            <a:r>
              <a:rPr lang="en-GB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kills in English 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GB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anguage</a:t>
            </a:r>
            <a:r>
              <a:rPr lang="en-GB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GB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 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GB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uards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lv-LV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Frontex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Grant </a:t>
            </a:r>
            <a:r>
              <a:rPr lang="lv-LV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Agreement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No. 2019/301/TRU</a:t>
            </a:r>
            <a:endParaRPr lang="lv-LV" sz="1200" dirty="0" smtClean="0"/>
          </a:p>
          <a:p>
            <a:endParaRPr lang="lv-LV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766256"/>
              </p:ext>
            </p:extLst>
          </p:nvPr>
        </p:nvGraphicFramePr>
        <p:xfrm>
          <a:off x="981075" y="1457325"/>
          <a:ext cx="8591551" cy="46633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1750"/>
                <a:gridCol w="581025"/>
                <a:gridCol w="2719388"/>
                <a:gridCol w="2719388"/>
              </a:tblGrid>
              <a:tr h="97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 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69" marR="638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69" marR="638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Latvian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69" marR="638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Lithuanian</a:t>
                      </a: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69" marR="63869" marT="0" marB="0"/>
                </a:tc>
              </a:tr>
              <a:tr h="167066"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administrative sanction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69" marR="63869" marT="0" marB="0"/>
                </a:tc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69" marR="638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300" dirty="0">
                          <a:effectLst/>
                        </a:rPr>
                        <a:t>administratīvā sankcija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69" marR="6386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t-LT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lt-LT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administracinė nuobauda</a:t>
                      </a:r>
                      <a:endParaRPr lang="lv-LV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869" marR="63869" marT="0" marB="0"/>
                </a:tc>
              </a:tr>
              <a:tr h="230886"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to apply coercive measures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69" marR="63869" marT="0" marB="0"/>
                </a:tc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69" marR="638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300" dirty="0">
                          <a:effectLst/>
                        </a:rPr>
                        <a:t>piemērot piespiedu līdzekļus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69" marR="6386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t-LT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taikyti prievartos priemones </a:t>
                      </a:r>
                      <a:endParaRPr lang="lv-LV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869" marR="63869" marT="0" marB="0"/>
                </a:tc>
              </a:tr>
              <a:tr h="167066"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area of responsibility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69" marR="63869" marT="0" marB="0"/>
                </a:tc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69" marR="638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300" dirty="0">
                          <a:effectLst/>
                        </a:rPr>
                        <a:t>atbildības teritorija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69" marR="6386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t-LT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atsakomybės sritis</a:t>
                      </a:r>
                      <a:endParaRPr lang="lv-LV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67066"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article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69" marR="63869" marT="0" marB="0"/>
                </a:tc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69" marR="638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300" dirty="0">
                          <a:effectLst/>
                        </a:rPr>
                        <a:t>priekšmets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69" marR="6386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t-LT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daiktas, gaminys</a:t>
                      </a:r>
                      <a:endParaRPr lang="lv-LV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7954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98755" algn="l"/>
                        </a:tabLst>
                      </a:pPr>
                      <a:r>
                        <a:rPr lang="en-GB" sz="1300">
                          <a:effectLst/>
                        </a:rPr>
                        <a:t>restricted article</a:t>
                      </a: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69" marR="6386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98755" algn="l"/>
                        </a:tabLst>
                      </a:pP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69" marR="6386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62865" algn="l"/>
                        </a:tabLst>
                      </a:pPr>
                      <a:r>
                        <a:rPr lang="pl-PL" sz="1300" dirty="0">
                          <a:effectLst/>
                        </a:rPr>
                        <a:t> ierobežots priekšmets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69" marR="6386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t-LT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riboto </a:t>
                      </a:r>
                      <a:r>
                        <a:rPr lang="lt-LT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kiekio prekės/ daiktai</a:t>
                      </a:r>
                      <a:endParaRPr lang="lv-LV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7954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98755" algn="l"/>
                        </a:tabLst>
                      </a:pPr>
                      <a:r>
                        <a:rPr lang="en-GB" sz="1300">
                          <a:effectLst/>
                        </a:rPr>
                        <a:t>prohibited article</a:t>
                      </a: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69" marR="6386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98755" algn="l"/>
                        </a:tabLst>
                      </a:pP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69" marR="6386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62865" algn="l"/>
                        </a:tabLst>
                      </a:pPr>
                      <a:r>
                        <a:rPr lang="pl-PL" sz="1300" dirty="0">
                          <a:effectLst/>
                        </a:rPr>
                        <a:t> aizliegts priekšmets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69" marR="6386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t-LT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uždraustas </a:t>
                      </a:r>
                      <a:r>
                        <a:rPr lang="lt-LT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daiktas</a:t>
                      </a:r>
                      <a:endParaRPr lang="lv-LV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67066"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asylum seeker </a:t>
                      </a: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69" marR="63869" marT="0" marB="0"/>
                </a:tc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69" marR="638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300" dirty="0">
                          <a:effectLst/>
                        </a:rPr>
                        <a:t>patvēruma meklētājs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69" marR="6386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t-LT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lt-LT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prieglobsčio prašytojas</a:t>
                      </a:r>
                      <a:endParaRPr lang="lv-LV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869" marR="63869" marT="0" marB="0"/>
                </a:tc>
              </a:tr>
              <a:tr h="167066"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to ban entry</a:t>
                      </a: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69" marR="63869" marT="0" marB="0"/>
                </a:tc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69" marR="638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300" dirty="0">
                          <a:effectLst/>
                        </a:rPr>
                        <a:t>liegt ieceļošanu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69" marR="6386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t-LT" sz="13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neleisti/drausti atvykti</a:t>
                      </a:r>
                      <a:endParaRPr lang="lv-LV" sz="13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869" marR="63869" marT="0" marB="0"/>
                </a:tc>
              </a:tr>
              <a:tr h="167066"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border</a:t>
                      </a: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69" marR="63869" marT="0" marB="0"/>
                </a:tc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69" marR="638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300" dirty="0">
                          <a:effectLst/>
                        </a:rPr>
                        <a:t>robeža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69" marR="6386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t-LT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siena</a:t>
                      </a:r>
                      <a:endParaRPr lang="lv-LV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7954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98755" algn="l"/>
                        </a:tabLst>
                      </a:pPr>
                      <a:r>
                        <a:rPr lang="en-GB" sz="1300">
                          <a:effectLst/>
                        </a:rPr>
                        <a:t>the state border</a:t>
                      </a: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69" marR="6386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98755" algn="l"/>
                        </a:tabLst>
                      </a:pP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69" marR="6386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62865" algn="l"/>
                        </a:tabLst>
                      </a:pPr>
                      <a:r>
                        <a:rPr lang="pl-PL" sz="1300" dirty="0">
                          <a:effectLst/>
                        </a:rPr>
                        <a:t> valsts robeža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69" marR="6386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t-LT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valstybės </a:t>
                      </a:r>
                      <a:r>
                        <a:rPr lang="lt-LT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siena</a:t>
                      </a:r>
                      <a:endParaRPr lang="lv-LV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7954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98755" algn="l"/>
                        </a:tabLst>
                      </a:pPr>
                      <a:r>
                        <a:rPr lang="en-GB" sz="1300">
                          <a:effectLst/>
                        </a:rPr>
                        <a:t>border area</a:t>
                      </a: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69" marR="6386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98755" algn="l"/>
                        </a:tabLst>
                      </a:pP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69" marR="6386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62865" algn="l"/>
                        </a:tabLst>
                      </a:pPr>
                      <a:r>
                        <a:rPr lang="pl-PL" sz="1300" dirty="0">
                          <a:effectLst/>
                        </a:rPr>
                        <a:t> pierobeža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69" marR="6386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t-LT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lt-LT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t-LT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pasienio </a:t>
                      </a:r>
                      <a:r>
                        <a:rPr lang="lt-LT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ruožas</a:t>
                      </a:r>
                      <a:endParaRPr lang="lv-LV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7954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98755" algn="l"/>
                        </a:tabLst>
                      </a:pPr>
                      <a:r>
                        <a:rPr lang="en-GB" sz="1300" dirty="0">
                          <a:effectLst/>
                        </a:rPr>
                        <a:t>border area zone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69" marR="6386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98755" algn="l"/>
                        </a:tabLst>
                      </a:pP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69" marR="6386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62865" algn="l"/>
                        </a:tabLst>
                      </a:pPr>
                      <a:r>
                        <a:rPr lang="pl-PL" sz="1300" dirty="0">
                          <a:effectLst/>
                        </a:rPr>
                        <a:t> pierobežas josla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69" marR="6386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t-LT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pasienio </a:t>
                      </a:r>
                      <a:r>
                        <a:rPr lang="lt-LT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zona</a:t>
                      </a:r>
                      <a:endParaRPr lang="lv-LV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7954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98755" algn="l"/>
                        </a:tabLst>
                      </a:pPr>
                      <a:r>
                        <a:rPr lang="en-GB" sz="1300">
                          <a:effectLst/>
                        </a:rPr>
                        <a:t>border check</a:t>
                      </a: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69" marR="6386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98755" algn="l"/>
                        </a:tabLst>
                      </a:pP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69" marR="6386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62865" algn="l"/>
                        </a:tabLst>
                      </a:pPr>
                      <a:r>
                        <a:rPr lang="pl-PL" sz="1300" dirty="0">
                          <a:effectLst/>
                        </a:rPr>
                        <a:t> robežpārbaude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69" marR="6386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t-LT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pasienio tikrinimas</a:t>
                      </a:r>
                      <a:endParaRPr lang="lv-LV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7954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98755" algn="l"/>
                        </a:tabLst>
                      </a:pPr>
                      <a:r>
                        <a:rPr lang="en-GB" sz="1300">
                          <a:effectLst/>
                        </a:rPr>
                        <a:t>border control</a:t>
                      </a: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69" marR="6386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98755" algn="l"/>
                        </a:tabLst>
                      </a:pP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69" marR="6386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62865" algn="l"/>
                        </a:tabLst>
                      </a:pPr>
                      <a:r>
                        <a:rPr lang="en-GB" sz="1300" dirty="0">
                          <a:effectLst/>
                        </a:rPr>
                        <a:t> </a:t>
                      </a:r>
                      <a:r>
                        <a:rPr lang="pl-PL" sz="1300" dirty="0">
                          <a:effectLst/>
                        </a:rPr>
                        <a:t>robežkontrole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69" marR="6386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t-LT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pasienio </a:t>
                      </a:r>
                      <a:r>
                        <a:rPr lang="lt-LT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kontrolė</a:t>
                      </a:r>
                      <a:endParaRPr lang="lv-LV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869" marR="63869" marT="0" marB="0"/>
                </a:tc>
              </a:tr>
              <a:tr h="24638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98755" algn="l"/>
                        </a:tabLst>
                      </a:pPr>
                      <a:r>
                        <a:rPr lang="en-GB" sz="1300">
                          <a:effectLst/>
                        </a:rPr>
                        <a:t>border operations/activities</a:t>
                      </a: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69" marR="6386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98755" algn="l"/>
                        </a:tabLst>
                      </a:pP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69" marR="6386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62865" algn="l"/>
                        </a:tabLst>
                      </a:pPr>
                      <a:r>
                        <a:rPr lang="en-GB" sz="1300" dirty="0">
                          <a:effectLst/>
                        </a:rPr>
                        <a:t> </a:t>
                      </a:r>
                      <a:r>
                        <a:rPr lang="pl-PL" sz="1300" dirty="0">
                          <a:effectLst/>
                        </a:rPr>
                        <a:t>darbības/aktivitātes uz robežas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69" marR="6386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t-LT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pasienio </a:t>
                      </a:r>
                      <a:r>
                        <a:rPr lang="lt-LT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operacijos</a:t>
                      </a:r>
                      <a:endParaRPr lang="lv-LV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869" marR="63869" marT="0" marB="0"/>
                </a:tc>
              </a:tr>
              <a:tr h="17954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98755" algn="l"/>
                        </a:tabLst>
                      </a:pPr>
                      <a:r>
                        <a:rPr lang="en-GB" sz="1300">
                          <a:effectLst/>
                        </a:rPr>
                        <a:t>border sign</a:t>
                      </a: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69" marR="6386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98755" algn="l"/>
                        </a:tabLst>
                      </a:pP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69" marR="6386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62865" algn="l"/>
                        </a:tabLst>
                      </a:pPr>
                      <a:r>
                        <a:rPr lang="pl-PL" sz="1300" dirty="0">
                          <a:effectLst/>
                        </a:rPr>
                        <a:t>robežzīme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69" marR="6386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t-LT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pasienio </a:t>
                      </a:r>
                      <a:r>
                        <a:rPr lang="lt-LT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ženklas</a:t>
                      </a:r>
                      <a:endParaRPr lang="lv-LV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67066"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to border</a:t>
                      </a: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69" marR="63869" marT="0" marB="0"/>
                </a:tc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69" marR="638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300" dirty="0">
                          <a:effectLst/>
                        </a:rPr>
                        <a:t>robežoties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69" marR="6386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t-LT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ribotis</a:t>
                      </a:r>
                      <a:endParaRPr lang="lv-LV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67066"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to break</a:t>
                      </a: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69" marR="63869" marT="0" marB="0"/>
                </a:tc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69" marR="638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300" dirty="0">
                          <a:effectLst/>
                        </a:rPr>
                        <a:t>pārkāpt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69" marR="6386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t-LT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nusižengti, nepaklūsti</a:t>
                      </a:r>
                      <a:endParaRPr lang="lv-LV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7954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98755" algn="l"/>
                        </a:tabLst>
                      </a:pPr>
                      <a:r>
                        <a:rPr lang="en-GB" sz="1300">
                          <a:effectLst/>
                        </a:rPr>
                        <a:t>to break the law</a:t>
                      </a: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69" marR="6386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98755" algn="l"/>
                        </a:tabLst>
                      </a:pP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69" marR="6386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62865" algn="l"/>
                        </a:tabLst>
                      </a:pPr>
                      <a:r>
                        <a:rPr lang="pl-PL" sz="1300" dirty="0">
                          <a:effectLst/>
                        </a:rPr>
                        <a:t> pārkāpt likumu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69" marR="6386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t-LT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pažeisti </a:t>
                      </a:r>
                      <a:r>
                        <a:rPr lang="lt-LT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įstatymą</a:t>
                      </a:r>
                      <a:endParaRPr lang="lv-LV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2465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98755" algn="l"/>
                        </a:tabLst>
                      </a:pPr>
                      <a:r>
                        <a:rPr lang="en-GB" sz="1300">
                          <a:effectLst/>
                        </a:rPr>
                        <a:t>to break regulations</a:t>
                      </a: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69" marR="6386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98755" algn="l"/>
                        </a:tabLst>
                      </a:pP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69" marR="6386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62865" algn="l"/>
                        </a:tabLst>
                      </a:pPr>
                      <a:r>
                        <a:rPr lang="pl-PL" sz="1300">
                          <a:effectLst/>
                        </a:rPr>
                        <a:t> pārkāpt noteikumus</a:t>
                      </a: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69" marR="6386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t-LT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nesilaikyti </a:t>
                      </a:r>
                      <a:r>
                        <a:rPr lang="lt-LT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nuostatų/taisyklių</a:t>
                      </a:r>
                      <a:endParaRPr lang="lv-LV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3728002" y="1674165"/>
            <a:ext cx="180000" cy="1800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3728004" y="1881955"/>
            <a:ext cx="180000" cy="1800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3727174" y="2110806"/>
            <a:ext cx="180000" cy="1800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3736698" y="2327647"/>
            <a:ext cx="180000" cy="1800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3733800" y="2528914"/>
            <a:ext cx="180000" cy="1800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3722204" y="2760090"/>
            <a:ext cx="180000" cy="1800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3733592" y="2994901"/>
            <a:ext cx="180000" cy="1800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3730074" y="3191525"/>
            <a:ext cx="180000" cy="1800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3743325" y="3418377"/>
            <a:ext cx="180000" cy="1800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3743180" y="3646346"/>
            <a:ext cx="180000" cy="1800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3751607" y="3857328"/>
            <a:ext cx="180000" cy="1800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3753192" y="4079739"/>
            <a:ext cx="180000" cy="1800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3749392" y="4316247"/>
            <a:ext cx="180000" cy="1800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3735996" y="4531599"/>
            <a:ext cx="180000" cy="180000"/>
          </a:xfrm>
          <a:prstGeom prst="rect">
            <a:avLst/>
          </a:prstGeom>
        </p:spPr>
      </p:pic>
      <p:pic>
        <p:nvPicPr>
          <p:cNvPr id="25" name="Recorded Sound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3733475" y="4776094"/>
            <a:ext cx="180000" cy="180000"/>
          </a:xfrm>
          <a:prstGeom prst="rect">
            <a:avLst/>
          </a:prstGeom>
        </p:spPr>
      </p:pic>
      <p:pic>
        <p:nvPicPr>
          <p:cNvPr id="26" name="Recorded Sound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3719374" y="5010150"/>
            <a:ext cx="180000" cy="180000"/>
          </a:xfrm>
          <a:prstGeom prst="rect">
            <a:avLst/>
          </a:prstGeom>
        </p:spPr>
      </p:pic>
      <p:pic>
        <p:nvPicPr>
          <p:cNvPr id="27" name="Recorded Sound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3711850" y="5236904"/>
            <a:ext cx="180000" cy="180000"/>
          </a:xfrm>
          <a:prstGeom prst="rect">
            <a:avLst/>
          </a:prstGeom>
        </p:spPr>
      </p:pic>
      <p:pic>
        <p:nvPicPr>
          <p:cNvPr id="29" name="Recorded Sound">
            <a:hlinkClick r:id="" action="ppaction://media"/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3714965" y="5464631"/>
            <a:ext cx="180000" cy="180000"/>
          </a:xfrm>
          <a:prstGeom prst="rect">
            <a:avLst/>
          </a:prstGeom>
        </p:spPr>
      </p:pic>
      <p:pic>
        <p:nvPicPr>
          <p:cNvPr id="30" name="Recorded Sound">
            <a:hlinkClick r:id="" action="ppaction://media"/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3714965" y="5663152"/>
            <a:ext cx="180000" cy="180000"/>
          </a:xfrm>
          <a:prstGeom prst="rect">
            <a:avLst/>
          </a:prstGeom>
        </p:spPr>
      </p:pic>
      <p:pic>
        <p:nvPicPr>
          <p:cNvPr id="31" name="Recorded Sound">
            <a:hlinkClick r:id="" action="ppaction://media"/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3708952" y="5894502"/>
            <a:ext cx="180000" cy="180000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10030972" y="353074"/>
            <a:ext cx="1803675" cy="1496747"/>
            <a:chOff x="0" y="0"/>
            <a:chExt cx="1162050" cy="1120775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3850"/>
              <a:ext cx="511810" cy="796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25" y="381000"/>
              <a:ext cx="468630" cy="600075"/>
            </a:xfrm>
            <a:prstGeom prst="rect">
              <a:avLst/>
            </a:prstGeom>
          </p:spPr>
        </p:pic>
        <p:pic>
          <p:nvPicPr>
            <p:cNvPr id="35" name="Picture 34" descr="C:\Users\Marina\AppData\Local\Temp\image002.jpg"/>
            <p:cNvPicPr>
              <a:picLocks noChangeAspect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62050" cy="32639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25735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04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04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04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01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03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01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50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04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1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50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301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204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204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404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2043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2043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2043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3018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301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4875" y="353074"/>
            <a:ext cx="6638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i="1" dirty="0" smtClean="0"/>
              <a:t>PROFESSIONAL PRESENTATION </a:t>
            </a:r>
          </a:p>
          <a:p>
            <a:endParaRPr lang="lv-LV" sz="1200" dirty="0" smtClean="0"/>
          </a:p>
          <a:p>
            <a:r>
              <a:rPr lang="lv-LV" u="sng" dirty="0" smtClean="0"/>
              <a:t>DAILY TASKS</a:t>
            </a:r>
            <a:endParaRPr lang="lv-LV" u="sng" dirty="0"/>
          </a:p>
        </p:txBody>
      </p:sp>
      <p:sp>
        <p:nvSpPr>
          <p:cNvPr id="9" name="Rectangle 8"/>
          <p:cNvSpPr/>
          <p:nvPr/>
        </p:nvSpPr>
        <p:spPr>
          <a:xfrm>
            <a:off x="2609850" y="6434435"/>
            <a:ext cx="95821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n-GB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GB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ommunication</a:t>
            </a:r>
            <a:r>
              <a:rPr lang="en-GB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kills in English 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GB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anguage</a:t>
            </a:r>
            <a:r>
              <a:rPr lang="en-GB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GB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 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GB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uards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lv-LV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Frontex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Grant </a:t>
            </a:r>
            <a:r>
              <a:rPr lang="lv-LV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Agreement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No. 2019/301/TRU</a:t>
            </a:r>
            <a:endParaRPr lang="lv-LV" sz="1200" dirty="0" smtClean="0"/>
          </a:p>
          <a:p>
            <a:endParaRPr lang="lv-LV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804576"/>
              </p:ext>
            </p:extLst>
          </p:nvPr>
        </p:nvGraphicFramePr>
        <p:xfrm>
          <a:off x="1019175" y="1390650"/>
          <a:ext cx="8515352" cy="46357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9825"/>
                <a:gridCol w="714375"/>
                <a:gridCol w="2695576"/>
                <a:gridCol w="2695576"/>
              </a:tblGrid>
              <a:tr h="165455"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9" marR="58689" marT="0" marB="0"/>
                </a:tc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9" marR="58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3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Latvian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9" marR="58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3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Lithuanian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9" marR="58689" marT="0" marB="0"/>
                </a:tc>
              </a:tr>
              <a:tr h="0"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to carry out 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9" marR="58689" marT="0" marB="0"/>
                </a:tc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9" marR="58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300" dirty="0">
                          <a:effectLst/>
                        </a:rPr>
                        <a:t>veikt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9" marR="5868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t-LT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lt-LT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atlikti</a:t>
                      </a:r>
                      <a:endParaRPr lang="lv-LV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689" marR="58689" marT="0" marB="0"/>
                </a:tc>
              </a:tr>
              <a:tr h="48935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98755" algn="l"/>
                        </a:tabLst>
                      </a:pPr>
                      <a:r>
                        <a:rPr lang="pl-PL" sz="1300" dirty="0">
                          <a:effectLst/>
                        </a:rPr>
                        <a:t>to </a:t>
                      </a:r>
                      <a:r>
                        <a:rPr lang="en-GB" sz="1300" dirty="0">
                          <a:effectLst/>
                        </a:rPr>
                        <a:t>carry out body search (strip search) 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9" marR="5868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98755" algn="l"/>
                        </a:tabLst>
                      </a:pP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9" marR="5868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62865" algn="l"/>
                        </a:tabLst>
                      </a:pPr>
                      <a:r>
                        <a:rPr lang="pl-PL" sz="1300" dirty="0">
                          <a:effectLst/>
                        </a:rPr>
                        <a:t>veikt personas pārmeklēšanu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9" marR="5868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t-LT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atlikti </a:t>
                      </a:r>
                      <a:r>
                        <a:rPr lang="lt-LT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asmens apžiūrą</a:t>
                      </a:r>
                      <a:endParaRPr lang="lv-LV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689" marR="58689" marT="0" marB="0"/>
                </a:tc>
              </a:tr>
              <a:tr h="2241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98755" algn="l"/>
                        </a:tabLst>
                      </a:pPr>
                      <a:r>
                        <a:rPr lang="pl-PL" sz="1300" dirty="0">
                          <a:effectLst/>
                        </a:rPr>
                        <a:t>to carry out border check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9" marR="5868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98755" algn="l"/>
                        </a:tabLst>
                      </a:pP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9" marR="5868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62865" algn="l"/>
                        </a:tabLst>
                      </a:pPr>
                      <a:r>
                        <a:rPr lang="pl-PL" sz="1300" dirty="0">
                          <a:effectLst/>
                        </a:rPr>
                        <a:t> veikt robežpārbaudi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9" marR="5868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t-LT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lt-LT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atlikti pasienio tikrinimą</a:t>
                      </a:r>
                      <a:endParaRPr lang="lv-LV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689" marR="58689" marT="0" marB="0"/>
                </a:tc>
              </a:tr>
              <a:tr h="153517"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r>
                        <a:rPr lang="en-GB" sz="1300" dirty="0">
                          <a:effectLst/>
                        </a:rPr>
                        <a:t>to check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9" marR="58689" marT="0" marB="0"/>
                </a:tc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9" marR="58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300" dirty="0">
                          <a:effectLst/>
                        </a:rPr>
                        <a:t>pārbaudīt, kontrolēt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9" marR="5868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t-LT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tikrinti</a:t>
                      </a:r>
                      <a:endParaRPr lang="lv-LV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689" marR="58689" marT="0" marB="0"/>
                </a:tc>
              </a:tr>
              <a:tr h="19375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98755" algn="l"/>
                        </a:tabLst>
                      </a:pPr>
                      <a:r>
                        <a:rPr lang="en-GB" sz="1300">
                          <a:effectLst/>
                        </a:rPr>
                        <a:t>to check against database </a:t>
                      </a: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9" marR="5868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98755" algn="l"/>
                        </a:tabLst>
                      </a:pP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9" marR="58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300" dirty="0">
                          <a:effectLst/>
                        </a:rPr>
                        <a:t>pārbaudīt datubāzē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9" marR="58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300">
                          <a:effectLst/>
                        </a:rPr>
                        <a:t>patikrinti duomenų bazėje</a:t>
                      </a: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9" marR="58689" marT="0" marB="0"/>
                </a:tc>
              </a:tr>
              <a:tr h="153517"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to </a:t>
                      </a:r>
                      <a:r>
                        <a:rPr lang="en-GB" sz="1300" dirty="0" smtClean="0">
                          <a:effectLst/>
                        </a:rPr>
                        <a:t>cooperate</a:t>
                      </a:r>
                      <a:r>
                        <a:rPr lang="lv-LV" sz="1300" dirty="0" smtClean="0">
                          <a:effectLst/>
                        </a:rPr>
                        <a:t> </a:t>
                      </a:r>
                      <a:r>
                        <a:rPr lang="lv-LV" sz="1300" dirty="0" err="1" smtClean="0">
                          <a:effectLst/>
                        </a:rPr>
                        <a:t>with</a:t>
                      </a:r>
                      <a:r>
                        <a:rPr lang="lv-LV" sz="1300" dirty="0" smtClean="0">
                          <a:effectLst/>
                        </a:rPr>
                        <a:t>: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9" marR="58689" marT="0" marB="0"/>
                </a:tc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9" marR="58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300" dirty="0" smtClean="0">
                          <a:effectLst/>
                        </a:rPr>
                        <a:t>sadarboties ar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9" marR="58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300" dirty="0" err="1" smtClean="0">
                          <a:effectLst/>
                        </a:rPr>
                        <a:t>bendradarbiauti</a:t>
                      </a:r>
                      <a:r>
                        <a:rPr lang="lv-LV" sz="1300" dirty="0" smtClean="0">
                          <a:effectLst/>
                        </a:rPr>
                        <a:t> </a:t>
                      </a:r>
                      <a:r>
                        <a:rPr lang="lv-LV" sz="1300" dirty="0" err="1" smtClean="0">
                          <a:effectLst/>
                        </a:rPr>
                        <a:t>su</a:t>
                      </a:r>
                      <a:r>
                        <a:rPr lang="lv-LV" sz="1300" dirty="0" smtClean="0">
                          <a:effectLst/>
                        </a:rPr>
                        <a:t>: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9" marR="58689" marT="0" marB="0"/>
                </a:tc>
              </a:tr>
              <a:tr h="165881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98755" algn="l"/>
                        </a:tabLst>
                      </a:pPr>
                      <a:r>
                        <a:rPr lang="en-GB" sz="1300" dirty="0" smtClean="0">
                          <a:effectLst/>
                        </a:rPr>
                        <a:t>public </a:t>
                      </a:r>
                      <a:r>
                        <a:rPr lang="en-GB" sz="1300" dirty="0">
                          <a:effectLst/>
                        </a:rPr>
                        <a:t>institutions</a:t>
                      </a:r>
                      <a:endParaRPr lang="lv-LV" sz="13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98755" algn="l"/>
                        </a:tabLst>
                      </a:pPr>
                      <a:r>
                        <a:rPr lang="en-GB" sz="1300" dirty="0">
                          <a:effectLst/>
                        </a:rPr>
                        <a:t>state services </a:t>
                      </a:r>
                      <a:endParaRPr lang="lv-LV" sz="13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98755" algn="l"/>
                        </a:tabLst>
                      </a:pPr>
                      <a:r>
                        <a:rPr lang="lv-LV" sz="1300" dirty="0" err="1" smtClean="0">
                          <a:effectLst/>
                        </a:rPr>
                        <a:t>the</a:t>
                      </a:r>
                      <a:r>
                        <a:rPr lang="lv-LV" sz="1300" dirty="0" smtClean="0">
                          <a:effectLst/>
                        </a:rPr>
                        <a:t> P</a:t>
                      </a:r>
                      <a:r>
                        <a:rPr lang="en-GB" sz="1300" dirty="0" err="1" smtClean="0">
                          <a:effectLst/>
                        </a:rPr>
                        <a:t>olice</a:t>
                      </a:r>
                      <a:endParaRPr lang="lv-LV" sz="13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98755" algn="l"/>
                        </a:tabLst>
                      </a:pPr>
                      <a:r>
                        <a:rPr lang="en-GB" sz="1300" dirty="0">
                          <a:effectLst/>
                        </a:rPr>
                        <a:t>the </a:t>
                      </a:r>
                      <a:r>
                        <a:rPr lang="lv-LV" sz="1300" dirty="0" smtClean="0">
                          <a:effectLst/>
                        </a:rPr>
                        <a:t>C</a:t>
                      </a:r>
                      <a:r>
                        <a:rPr lang="en-GB" sz="1300" dirty="0" err="1" smtClean="0">
                          <a:effectLst/>
                        </a:rPr>
                        <a:t>ustoms</a:t>
                      </a:r>
                      <a:r>
                        <a:rPr lang="en-GB" sz="1300" dirty="0" smtClean="0">
                          <a:effectLst/>
                        </a:rPr>
                        <a:t> </a:t>
                      </a:r>
                      <a:endParaRPr lang="lv-LV" sz="13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98755" algn="l"/>
                        </a:tabLst>
                      </a:pPr>
                      <a:r>
                        <a:rPr lang="en-GB" sz="1300" dirty="0">
                          <a:effectLst/>
                        </a:rPr>
                        <a:t>border services from other   countries</a:t>
                      </a:r>
                      <a:endParaRPr lang="lv-LV" sz="13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98755" algn="l"/>
                        </a:tabLst>
                      </a:pPr>
                      <a:r>
                        <a:rPr lang="en-GB" sz="1300" dirty="0">
                          <a:effectLst/>
                        </a:rPr>
                        <a:t>law enforcement institutions</a:t>
                      </a:r>
                      <a:endParaRPr lang="lv-LV" sz="13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98755" algn="l"/>
                        </a:tabLst>
                      </a:pPr>
                      <a:r>
                        <a:rPr lang="en-GB" sz="1300" dirty="0">
                          <a:effectLst/>
                        </a:rPr>
                        <a:t>inhabitants of border area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9" marR="5868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98755" algn="l"/>
                        </a:tabLst>
                      </a:pP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9" marR="5868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62865" algn="l"/>
                        </a:tabLst>
                      </a:pPr>
                      <a:r>
                        <a:rPr lang="lv-LV" sz="1300" dirty="0" smtClean="0">
                          <a:effectLst/>
                        </a:rPr>
                        <a:t>sabiedriskām </a:t>
                      </a:r>
                      <a:r>
                        <a:rPr lang="lv-LV" sz="1300" dirty="0">
                          <a:effectLst/>
                        </a:rPr>
                        <a:t>iestādēm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62865" algn="l"/>
                        </a:tabLst>
                      </a:pPr>
                      <a:r>
                        <a:rPr lang="lv-LV" sz="1300" dirty="0">
                          <a:effectLst/>
                        </a:rPr>
                        <a:t>valsts dienestiem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62865" algn="l"/>
                        </a:tabLst>
                      </a:pPr>
                      <a:r>
                        <a:rPr lang="lv-LV" sz="1300" dirty="0">
                          <a:effectLst/>
                        </a:rPr>
                        <a:t>policiju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62865" algn="l"/>
                        </a:tabLst>
                      </a:pPr>
                      <a:r>
                        <a:rPr lang="lv-LV" sz="1300" dirty="0">
                          <a:effectLst/>
                        </a:rPr>
                        <a:t>muitu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62865" algn="l"/>
                        </a:tabLst>
                      </a:pPr>
                      <a:r>
                        <a:rPr lang="lv-LV" sz="1300" dirty="0">
                          <a:effectLst/>
                        </a:rPr>
                        <a:t>citu valstu </a:t>
                      </a:r>
                      <a:r>
                        <a:rPr lang="lv-LV" sz="1300" dirty="0" err="1" smtClean="0">
                          <a:effectLst/>
                        </a:rPr>
                        <a:t>robeždienestiem</a:t>
                      </a:r>
                      <a:endParaRPr lang="lv-LV" sz="1300" dirty="0" smtClean="0">
                        <a:effectLst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62865" algn="l"/>
                        </a:tabLst>
                      </a:pPr>
                      <a:endParaRPr lang="lv-LV" sz="13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62865" algn="l"/>
                        </a:tabLst>
                      </a:pPr>
                      <a:r>
                        <a:rPr lang="lv-LV" sz="1300" dirty="0">
                          <a:effectLst/>
                        </a:rPr>
                        <a:t>tiesībsargājošajām </a:t>
                      </a:r>
                      <a:r>
                        <a:rPr lang="lv-LV" sz="1300" dirty="0" smtClean="0">
                          <a:effectLst/>
                        </a:rPr>
                        <a:t>iestādēm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  <a:tabLst>
                          <a:tab pos="62865" algn="l"/>
                        </a:tabLst>
                      </a:pPr>
                      <a:endParaRPr lang="lv-LV" sz="13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62865" algn="l"/>
                        </a:tabLst>
                      </a:pPr>
                      <a:r>
                        <a:rPr lang="lv-LV" sz="1300" dirty="0">
                          <a:effectLst/>
                        </a:rPr>
                        <a:t>pierobežas iedzīvotājiem 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89" marR="58689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300" dirty="0" smtClean="0">
                          <a:effectLst/>
                        </a:rPr>
                        <a:t>-   </a:t>
                      </a:r>
                      <a:r>
                        <a:rPr lang="lv-LV" sz="1300" dirty="0" err="1" smtClean="0">
                          <a:effectLst/>
                        </a:rPr>
                        <a:t>viešosiomis</a:t>
                      </a:r>
                      <a:r>
                        <a:rPr lang="lv-LV" sz="1300" dirty="0" smtClean="0">
                          <a:effectLst/>
                        </a:rPr>
                        <a:t> </a:t>
                      </a:r>
                      <a:r>
                        <a:rPr lang="lv-LV" sz="1300" dirty="0" err="1" smtClean="0">
                          <a:effectLst/>
                        </a:rPr>
                        <a:t>įstaigomis</a:t>
                      </a:r>
                      <a:endParaRPr lang="lv-LV" sz="1300" dirty="0">
                        <a:effectLst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300" dirty="0" smtClean="0">
                          <a:effectLst/>
                        </a:rPr>
                        <a:t>- </a:t>
                      </a:r>
                      <a:r>
                        <a:rPr lang="lv-LV" sz="1300" dirty="0" smtClean="0">
                          <a:effectLst/>
                        </a:rPr>
                        <a:t>  </a:t>
                      </a:r>
                      <a:r>
                        <a:rPr lang="lv-LV" sz="1300" dirty="0" err="1" smtClean="0">
                          <a:effectLst/>
                        </a:rPr>
                        <a:t>valstybės</a:t>
                      </a:r>
                      <a:r>
                        <a:rPr lang="lv-LV" sz="1300" dirty="0" smtClean="0">
                          <a:effectLst/>
                        </a:rPr>
                        <a:t> </a:t>
                      </a:r>
                      <a:r>
                        <a:rPr lang="lv-LV" sz="1300" dirty="0" err="1" smtClean="0">
                          <a:effectLst/>
                        </a:rPr>
                        <a:t>tarnybomis</a:t>
                      </a:r>
                      <a:endParaRPr lang="lv-LV" sz="1300" dirty="0">
                        <a:effectLst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300" dirty="0" smtClean="0">
                          <a:effectLst/>
                        </a:rPr>
                        <a:t>- </a:t>
                      </a:r>
                      <a:r>
                        <a:rPr lang="lv-LV" sz="1300" dirty="0" smtClean="0">
                          <a:effectLst/>
                        </a:rPr>
                        <a:t>  Policija</a:t>
                      </a:r>
                      <a:endParaRPr lang="lv-LV" sz="1300" dirty="0">
                        <a:effectLst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300" dirty="0" smtClean="0">
                          <a:effectLst/>
                        </a:rPr>
                        <a:t>- </a:t>
                      </a:r>
                      <a:r>
                        <a:rPr lang="lv-LV" sz="1300" dirty="0" smtClean="0">
                          <a:effectLst/>
                        </a:rPr>
                        <a:t>  </a:t>
                      </a:r>
                      <a:r>
                        <a:rPr lang="lv-LV" sz="1300" dirty="0" err="1" smtClean="0">
                          <a:effectLst/>
                        </a:rPr>
                        <a:t>Muitine</a:t>
                      </a:r>
                      <a:endParaRPr lang="lv-LV" sz="1300" dirty="0">
                        <a:effectLst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lv-LV" sz="1300" dirty="0" smtClean="0">
                          <a:effectLst/>
                        </a:rPr>
                        <a:t>   </a:t>
                      </a:r>
                      <a:r>
                        <a:rPr lang="lv-LV" sz="1300" dirty="0" err="1" smtClean="0">
                          <a:effectLst/>
                        </a:rPr>
                        <a:t>kitų</a:t>
                      </a:r>
                      <a:r>
                        <a:rPr lang="lv-LV" sz="1300" dirty="0" smtClean="0">
                          <a:effectLst/>
                        </a:rPr>
                        <a:t> </a:t>
                      </a:r>
                      <a:r>
                        <a:rPr lang="lv-LV" sz="1300" dirty="0" err="1">
                          <a:effectLst/>
                        </a:rPr>
                        <a:t>šalių</a:t>
                      </a:r>
                      <a:r>
                        <a:rPr lang="lv-LV" sz="1300" dirty="0">
                          <a:effectLst/>
                        </a:rPr>
                        <a:t> </a:t>
                      </a:r>
                      <a:r>
                        <a:rPr lang="lv-LV" sz="1300" dirty="0" err="1">
                          <a:effectLst/>
                        </a:rPr>
                        <a:t>pasienio</a:t>
                      </a:r>
                      <a:r>
                        <a:rPr lang="lv-LV" sz="1300" dirty="0">
                          <a:effectLst/>
                        </a:rPr>
                        <a:t> </a:t>
                      </a:r>
                      <a:r>
                        <a:rPr lang="lv-LV" sz="1300" dirty="0" err="1" smtClean="0">
                          <a:effectLst/>
                        </a:rPr>
                        <a:t>tarnybomis</a:t>
                      </a:r>
                      <a:endParaRPr lang="lv-LV" sz="1300" dirty="0" smtClean="0">
                        <a:effectLst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lv-LV" sz="1300" dirty="0">
                        <a:effectLst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lv-LV" sz="1300" dirty="0" smtClean="0">
                          <a:effectLst/>
                        </a:rPr>
                        <a:t>   </a:t>
                      </a:r>
                      <a:r>
                        <a:rPr lang="lv-LV" sz="1300" dirty="0" err="1" smtClean="0">
                          <a:effectLst/>
                        </a:rPr>
                        <a:t>įstatymo</a:t>
                      </a:r>
                      <a:r>
                        <a:rPr lang="lv-LV" sz="1300" dirty="0" smtClean="0">
                          <a:effectLst/>
                        </a:rPr>
                        <a:t> </a:t>
                      </a:r>
                      <a:r>
                        <a:rPr lang="lv-LV" sz="1300" dirty="0" err="1">
                          <a:effectLst/>
                        </a:rPr>
                        <a:t>priežiūros</a:t>
                      </a:r>
                      <a:r>
                        <a:rPr lang="lv-LV" sz="1300" dirty="0">
                          <a:effectLst/>
                        </a:rPr>
                        <a:t> </a:t>
                      </a:r>
                      <a:r>
                        <a:rPr lang="lv-LV" sz="1300" dirty="0" err="1" smtClean="0">
                          <a:effectLst/>
                        </a:rPr>
                        <a:t>įstaigomis</a:t>
                      </a:r>
                      <a:endParaRPr lang="lv-LV" sz="1300" dirty="0" smtClean="0">
                        <a:effectLst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lv-LV" sz="1300" dirty="0">
                        <a:effectLst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300" dirty="0" smtClean="0">
                          <a:effectLst/>
                        </a:rPr>
                        <a:t>- </a:t>
                      </a:r>
                      <a:r>
                        <a:rPr lang="lv-LV" sz="1300" dirty="0" smtClean="0">
                          <a:effectLst/>
                        </a:rPr>
                        <a:t>  </a:t>
                      </a:r>
                      <a:r>
                        <a:rPr lang="lv-LV" sz="1300" dirty="0" err="1" smtClean="0">
                          <a:effectLst/>
                        </a:rPr>
                        <a:t>pasienio</a:t>
                      </a:r>
                      <a:r>
                        <a:rPr lang="lv-LV" sz="1300" dirty="0" smtClean="0">
                          <a:effectLst/>
                        </a:rPr>
                        <a:t> </a:t>
                      </a:r>
                      <a:r>
                        <a:rPr lang="lv-LV" sz="1300" dirty="0" err="1">
                          <a:effectLst/>
                        </a:rPr>
                        <a:t>zonos</a:t>
                      </a:r>
                      <a:r>
                        <a:rPr lang="lv-LV" sz="1300" dirty="0">
                          <a:effectLst/>
                        </a:rPr>
                        <a:t> </a:t>
                      </a:r>
                      <a:r>
                        <a:rPr lang="lv-LV" sz="1300" dirty="0" err="1" smtClean="0">
                          <a:effectLst/>
                        </a:rPr>
                        <a:t>gyventojais</a:t>
                      </a:r>
                      <a:r>
                        <a:rPr lang="lv-LV" sz="1300" dirty="0" smtClean="0">
                          <a:effectLst/>
                        </a:rPr>
                        <a:t> </a:t>
                      </a:r>
                      <a:endParaRPr lang="lv-LV" sz="1300" dirty="0">
                        <a:effectLst/>
                      </a:endParaRPr>
                    </a:p>
                  </a:txBody>
                  <a:tcPr marL="58689" marR="58689" marT="0" marB="0"/>
                </a:tc>
              </a:tr>
              <a:tr h="153517"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to conduct </a:t>
                      </a: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9" marR="58689" marT="0" marB="0"/>
                </a:tc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9" marR="58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300" dirty="0">
                          <a:effectLst/>
                        </a:rPr>
                        <a:t>vadīt, veikt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9" marR="58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300" dirty="0">
                          <a:effectLst/>
                        </a:rPr>
                        <a:t>vesti, tvarkyti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9" marR="58689" marT="0" marB="0"/>
                </a:tc>
              </a:tr>
              <a:tr h="153517"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to control</a:t>
                      </a: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9" marR="58689" marT="0" marB="0"/>
                </a:tc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9" marR="58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300" dirty="0">
                          <a:effectLst/>
                        </a:rPr>
                        <a:t>kontrolēt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9" marR="5868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t-LT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kontroliuoti</a:t>
                      </a:r>
                      <a:endParaRPr lang="lv-LV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689" marR="58689" marT="0" marB="0"/>
                </a:tc>
              </a:tr>
              <a:tr h="180086"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to convoy/ escort expelled person</a:t>
                      </a: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9" marR="58689" marT="0" marB="0"/>
                </a:tc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9" marR="58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300" dirty="0">
                          <a:effectLst/>
                        </a:rPr>
                        <a:t>konvojēt izraidīto personu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9" marR="5868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t-LT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konvojuoti/lydėti išsiunčiamą asmenį</a:t>
                      </a:r>
                      <a:endParaRPr lang="lv-LV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689" marR="58689" marT="0" marB="0"/>
                </a:tc>
              </a:tr>
              <a:tr h="153517"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cross-border violation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9" marR="58689" marT="0" marB="0"/>
                </a:tc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9" marR="58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300">
                          <a:effectLst/>
                        </a:rPr>
                        <a:t>pārrobežu pārkāpums</a:t>
                      </a: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89" marR="5868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t-LT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lt-LT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pažeidimas pasienyje</a:t>
                      </a:r>
                      <a:endParaRPr lang="lv-LV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689" marR="58689" marT="0" marB="0"/>
                </a:tc>
              </a:tr>
            </a:tbl>
          </a:graphicData>
        </a:graphic>
      </p:graphicFrame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3663811" y="1631565"/>
            <a:ext cx="180000" cy="1800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3654288" y="1918793"/>
            <a:ext cx="180000" cy="1800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3644763" y="2308904"/>
            <a:ext cx="200837" cy="200837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3641033" y="2537322"/>
            <a:ext cx="180000" cy="1800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3644762" y="2760483"/>
            <a:ext cx="180000" cy="1800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3649316" y="2959142"/>
            <a:ext cx="181805" cy="181805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3658842" y="3187039"/>
            <a:ext cx="187187" cy="187187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3649317" y="3387497"/>
            <a:ext cx="203629" cy="203629"/>
          </a:xfrm>
          <a:prstGeom prst="rect">
            <a:avLst/>
          </a:prstGeom>
        </p:spPr>
      </p:pic>
      <p:pic>
        <p:nvPicPr>
          <p:cNvPr id="26" name="Recorded Sound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3654668" y="3603865"/>
            <a:ext cx="198783" cy="198783"/>
          </a:xfrm>
          <a:prstGeom prst="rect">
            <a:avLst/>
          </a:prstGeom>
        </p:spPr>
      </p:pic>
      <p:pic>
        <p:nvPicPr>
          <p:cNvPr id="27" name="Recorded Sound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3670547" y="3777749"/>
            <a:ext cx="186287" cy="186287"/>
          </a:xfrm>
          <a:prstGeom prst="rect">
            <a:avLst/>
          </a:prstGeom>
        </p:spPr>
      </p:pic>
      <p:pic>
        <p:nvPicPr>
          <p:cNvPr id="28" name="Recorded Sound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3669568" y="3983086"/>
            <a:ext cx="183497" cy="183497"/>
          </a:xfrm>
          <a:prstGeom prst="rect">
            <a:avLst/>
          </a:prstGeom>
        </p:spPr>
      </p:pic>
      <p:pic>
        <p:nvPicPr>
          <p:cNvPr id="29" name="Recorded Sound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3651057" y="4411557"/>
            <a:ext cx="180000" cy="180000"/>
          </a:xfrm>
          <a:prstGeom prst="rect">
            <a:avLst/>
          </a:prstGeom>
        </p:spPr>
      </p:pic>
      <p:pic>
        <p:nvPicPr>
          <p:cNvPr id="30" name="Recorded Sound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3641034" y="4758568"/>
            <a:ext cx="180000" cy="180000"/>
          </a:xfrm>
          <a:prstGeom prst="rect">
            <a:avLst/>
          </a:prstGeom>
        </p:spPr>
      </p:pic>
      <p:pic>
        <p:nvPicPr>
          <p:cNvPr id="31" name="Recorded Sound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3652739" y="4970298"/>
            <a:ext cx="180000" cy="180000"/>
          </a:xfrm>
          <a:prstGeom prst="rect">
            <a:avLst/>
          </a:prstGeom>
        </p:spPr>
      </p:pic>
      <p:pic>
        <p:nvPicPr>
          <p:cNvPr id="32" name="Recorded Sound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3655431" y="5185173"/>
            <a:ext cx="180000" cy="180000"/>
          </a:xfrm>
          <a:prstGeom prst="rect">
            <a:avLst/>
          </a:prstGeom>
        </p:spPr>
      </p:pic>
      <p:pic>
        <p:nvPicPr>
          <p:cNvPr id="33" name="Recorded Sound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3663813" y="5418320"/>
            <a:ext cx="180000" cy="180000"/>
          </a:xfrm>
          <a:prstGeom prst="rect">
            <a:avLst/>
          </a:prstGeom>
        </p:spPr>
      </p:pic>
      <p:pic>
        <p:nvPicPr>
          <p:cNvPr id="34" name="Recorded Sound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3641972" y="5807805"/>
            <a:ext cx="180000" cy="180000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10030972" y="353074"/>
            <a:ext cx="1803675" cy="1496747"/>
            <a:chOff x="0" y="0"/>
            <a:chExt cx="1162050" cy="1120775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3850"/>
              <a:ext cx="511810" cy="796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25" y="381000"/>
              <a:ext cx="468630" cy="600075"/>
            </a:xfrm>
            <a:prstGeom prst="rect">
              <a:avLst/>
            </a:prstGeom>
          </p:spPr>
        </p:pic>
        <p:pic>
          <p:nvPicPr>
            <p:cNvPr id="38" name="Picture 37" descr="C:\Users\Marina\AppData\Local\Temp\image002.jpg"/>
            <p:cNvPicPr>
              <a:picLocks noChangeAspect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62050" cy="32639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34549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52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04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04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01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50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01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01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043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043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501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404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450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53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2043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552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3529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4875" y="353074"/>
            <a:ext cx="6638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i="1" dirty="0" smtClean="0"/>
              <a:t>PROFESSIONAL PRESENTATION </a:t>
            </a:r>
          </a:p>
          <a:p>
            <a:endParaRPr lang="lv-LV" sz="1200" dirty="0" smtClean="0"/>
          </a:p>
          <a:p>
            <a:r>
              <a:rPr lang="lv-LV" u="sng" dirty="0" smtClean="0"/>
              <a:t>DAILY TASKS</a:t>
            </a:r>
            <a:endParaRPr lang="lv-LV" u="sng" dirty="0"/>
          </a:p>
        </p:txBody>
      </p:sp>
      <p:sp>
        <p:nvSpPr>
          <p:cNvPr id="9" name="Rectangle 8"/>
          <p:cNvSpPr/>
          <p:nvPr/>
        </p:nvSpPr>
        <p:spPr>
          <a:xfrm>
            <a:off x="2609850" y="6434435"/>
            <a:ext cx="95821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n-GB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GB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ommunication</a:t>
            </a:r>
            <a:r>
              <a:rPr lang="en-GB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kills in English 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GB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anguage</a:t>
            </a:r>
            <a:r>
              <a:rPr lang="en-GB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GB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 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GB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uards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lv-LV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Frontex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Grant </a:t>
            </a:r>
            <a:r>
              <a:rPr lang="lv-LV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Agreement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No. 2019/301/TRU</a:t>
            </a:r>
            <a:endParaRPr lang="lv-LV" sz="1200" dirty="0" smtClean="0"/>
          </a:p>
          <a:p>
            <a:endParaRPr lang="lv-LV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050827"/>
              </p:ext>
            </p:extLst>
          </p:nvPr>
        </p:nvGraphicFramePr>
        <p:xfrm>
          <a:off x="1019175" y="1210436"/>
          <a:ext cx="8524874" cy="50959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6500"/>
                <a:gridCol w="628650"/>
                <a:gridCol w="2709862"/>
                <a:gridCol w="2709862"/>
              </a:tblGrid>
              <a:tr h="0"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Latvian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Lithuanian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data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400" dirty="0">
                          <a:effectLst/>
                        </a:rPr>
                        <a:t>dati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t-LT" sz="1400" dirty="0">
                          <a:effectLst/>
                        </a:rPr>
                        <a:t> </a:t>
                      </a:r>
                      <a:r>
                        <a:rPr lang="lt-LT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duomenys</a:t>
                      </a:r>
                      <a:endParaRPr lang="lv-LV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98755" algn="l"/>
                        </a:tabLst>
                      </a:pPr>
                      <a:r>
                        <a:rPr lang="en-GB" sz="1400" dirty="0">
                          <a:effectLst/>
                        </a:rPr>
                        <a:t>to collect data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98755" algn="l"/>
                        </a:tabLst>
                      </a:pP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62865" algn="l"/>
                        </a:tabLst>
                      </a:pP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pl-PL" sz="1400" dirty="0">
                          <a:effectLst/>
                        </a:rPr>
                        <a:t>vākt datus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62865" algn="l"/>
                        </a:tabLst>
                      </a:pPr>
                      <a:r>
                        <a:rPr lang="lt-L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lt-LT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inkti </a:t>
                      </a:r>
                      <a:r>
                        <a:rPr lang="lt-L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duomenis</a:t>
                      </a:r>
                      <a:endParaRPr lang="lv-LV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98755" algn="l"/>
                        </a:tabLst>
                      </a:pPr>
                      <a:r>
                        <a:rPr lang="en-GB" sz="1400">
                          <a:effectLst/>
                        </a:rPr>
                        <a:t>to enter data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98755" algn="l"/>
                        </a:tabLs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62865" algn="l"/>
                        </a:tabLst>
                      </a:pP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pl-PL" sz="1400" dirty="0">
                          <a:effectLst/>
                        </a:rPr>
                        <a:t>ievadīt datus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62865" algn="l"/>
                        </a:tabLst>
                      </a:pPr>
                      <a:r>
                        <a:rPr lang="lt-L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lt-LT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esti </a:t>
                      </a:r>
                      <a:r>
                        <a:rPr lang="lt-L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duomenis</a:t>
                      </a:r>
                      <a:endParaRPr lang="lv-LV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98755" algn="l"/>
                        </a:tabLst>
                      </a:pPr>
                      <a:r>
                        <a:rPr lang="en-GB" sz="1400">
                          <a:effectLst/>
                        </a:rPr>
                        <a:t>to gather data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98755" algn="l"/>
                        </a:tabLs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62865" algn="l"/>
                        </a:tabLst>
                      </a:pP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pl-PL" sz="1400" dirty="0">
                          <a:effectLst/>
                        </a:rPr>
                        <a:t>apkopot datus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62865" algn="l"/>
                        </a:tabLst>
                      </a:pPr>
                      <a:r>
                        <a:rPr lang="lt-L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lt-LT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aupti </a:t>
                      </a:r>
                      <a:r>
                        <a:rPr lang="lt-L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duomenis</a:t>
                      </a:r>
                      <a:endParaRPr lang="lv-LV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98755" algn="l"/>
                        </a:tabLst>
                      </a:pPr>
                      <a:r>
                        <a:rPr lang="en-GB" sz="1400" dirty="0">
                          <a:effectLst/>
                        </a:rPr>
                        <a:t>to pass data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98755" algn="l"/>
                        </a:tabLs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62865" algn="l"/>
                        </a:tabLst>
                      </a:pP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pl-PL" sz="1400" dirty="0">
                          <a:effectLst/>
                        </a:rPr>
                        <a:t>nodot datus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62865" algn="l"/>
                        </a:tabLst>
                      </a:pPr>
                      <a:r>
                        <a:rPr lang="lt-L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lt-LT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erduoti </a:t>
                      </a:r>
                      <a:r>
                        <a:rPr lang="lt-L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duomenis</a:t>
                      </a:r>
                      <a:endParaRPr lang="lv-LV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98755" algn="l"/>
                        </a:tabLst>
                      </a:pPr>
                      <a:r>
                        <a:rPr lang="en-GB" sz="1400">
                          <a:effectLst/>
                        </a:rPr>
                        <a:t>to process data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98755" algn="l"/>
                        </a:tabLst>
                      </a:pP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62865" algn="l"/>
                        </a:tabLst>
                      </a:pP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pl-PL" sz="1400" dirty="0">
                          <a:effectLst/>
                        </a:rPr>
                        <a:t>apstrādāt datus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62865" algn="l"/>
                        </a:tabLst>
                      </a:pPr>
                      <a:r>
                        <a:rPr lang="lt-LT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apdoroti </a:t>
                      </a:r>
                      <a:r>
                        <a:rPr lang="lt-L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duomenis</a:t>
                      </a:r>
                      <a:endParaRPr lang="lv-LV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98755" algn="l"/>
                        </a:tabLst>
                      </a:pPr>
                      <a:r>
                        <a:rPr lang="en-GB" sz="1400">
                          <a:effectLst/>
                        </a:rPr>
                        <a:t>to submit data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98755" algn="l"/>
                        </a:tabLst>
                      </a:pP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62865" algn="l"/>
                        </a:tabLst>
                      </a:pP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pl-PL" sz="1400" dirty="0">
                          <a:effectLst/>
                        </a:rPr>
                        <a:t>iesniegt datus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62865" algn="l"/>
                        </a:tabLst>
                      </a:pPr>
                      <a:r>
                        <a:rPr lang="lt-LT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pateikti </a:t>
                      </a:r>
                      <a:r>
                        <a:rPr lang="lt-L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duomenis</a:t>
                      </a:r>
                      <a:endParaRPr lang="lv-LV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11125"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</a:rPr>
                        <a:t>to detain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lv-LV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400" dirty="0">
                          <a:effectLst/>
                        </a:rPr>
                        <a:t>aizturēt personu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>
                          <a:effectLst/>
                        </a:rPr>
                        <a:t>sulaikyti asmenį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to detect 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atklāt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t-L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lt-LT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aptikti</a:t>
                      </a:r>
                      <a:endParaRPr lang="lv-LV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98755" algn="l"/>
                        </a:tabLst>
                      </a:pPr>
                      <a:r>
                        <a:rPr lang="en-GB" sz="1400" dirty="0">
                          <a:effectLst/>
                        </a:rPr>
                        <a:t>to detect </a:t>
                      </a:r>
                      <a:r>
                        <a:rPr lang="lv-LV" sz="1400" dirty="0" smtClean="0">
                          <a:effectLst/>
                        </a:rPr>
                        <a:t>a </a:t>
                      </a:r>
                      <a:r>
                        <a:rPr lang="en-GB" sz="1400" dirty="0" smtClean="0">
                          <a:effectLst/>
                        </a:rPr>
                        <a:t>crime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98755" algn="l"/>
                        </a:tabLs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62865" algn="l"/>
                        </a:tabLst>
                      </a:pP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pl-PL" sz="1400" dirty="0">
                          <a:effectLst/>
                        </a:rPr>
                        <a:t>atklāt noziegumu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62865" algn="l"/>
                        </a:tabLst>
                      </a:pPr>
                      <a:r>
                        <a:rPr lang="lt-L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aptikti nusikaltimą</a:t>
                      </a:r>
                      <a:endParaRPr lang="lv-LV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98755" algn="l"/>
                        </a:tabLst>
                      </a:pPr>
                      <a:r>
                        <a:rPr lang="en-GB" sz="1400" dirty="0">
                          <a:effectLst/>
                        </a:rPr>
                        <a:t>to detect </a:t>
                      </a:r>
                      <a:r>
                        <a:rPr lang="lv-LV" sz="1400" dirty="0" smtClean="0">
                          <a:effectLst/>
                        </a:rPr>
                        <a:t>a </a:t>
                      </a:r>
                      <a:r>
                        <a:rPr lang="en-GB" sz="1400" dirty="0" smtClean="0">
                          <a:effectLst/>
                        </a:rPr>
                        <a:t>violation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98755" algn="l"/>
                        </a:tabLs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62865" algn="l"/>
                        </a:tabLst>
                      </a:pP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pl-PL" sz="1400" dirty="0">
                          <a:effectLst/>
                        </a:rPr>
                        <a:t>atklāt pārkāpumu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62865" algn="l"/>
                        </a:tabLst>
                      </a:pPr>
                      <a:r>
                        <a:rPr lang="lt-L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aptikti nusikaltimą</a:t>
                      </a:r>
                      <a:endParaRPr lang="lv-LV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r>
                        <a:rPr lang="en-GB" sz="1400">
                          <a:effectLst/>
                        </a:rPr>
                        <a:t>to do 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400" dirty="0">
                          <a:effectLst/>
                        </a:rPr>
                        <a:t>veikt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t-L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aptikti nusižengimą</a:t>
                      </a:r>
                      <a:endParaRPr lang="lv-LV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98755" algn="l"/>
                        </a:tabLst>
                      </a:pPr>
                      <a:r>
                        <a:rPr lang="en-GB" sz="1400" dirty="0">
                          <a:effectLst/>
                        </a:rPr>
                        <a:t>to do border check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98755" algn="l"/>
                        </a:tabLst>
                      </a:pP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62865" algn="l"/>
                        </a:tabLst>
                      </a:pP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pl-PL" sz="1400" dirty="0">
                          <a:effectLst/>
                        </a:rPr>
                        <a:t>veikt robežpārbaudi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62865" algn="l"/>
                        </a:tabLst>
                      </a:pPr>
                      <a:r>
                        <a:rPr lang="lt-L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atlikti</a:t>
                      </a:r>
                      <a:endParaRPr lang="lv-LV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98755" algn="l"/>
                        </a:tabLst>
                      </a:pPr>
                      <a:r>
                        <a:rPr lang="en-GB" sz="1400">
                          <a:effectLst/>
                        </a:rPr>
                        <a:t>to do risk analysis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98755" algn="l"/>
                        </a:tabLs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62865" algn="l"/>
                        </a:tabLst>
                      </a:pP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pl-PL" sz="1400" dirty="0">
                          <a:effectLst/>
                        </a:rPr>
                        <a:t>veikt riska analīzi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62865" algn="l"/>
                        </a:tabLst>
                      </a:pPr>
                      <a:r>
                        <a:rPr lang="lt-L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atlikti rizikos analizę</a:t>
                      </a:r>
                      <a:endParaRPr lang="lv-LV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3650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98755" algn="l"/>
                        </a:tabLst>
                      </a:pPr>
                      <a:r>
                        <a:rPr lang="en-GB" sz="1400" dirty="0">
                          <a:effectLst/>
                        </a:rPr>
                        <a:t>to do tasks/ duties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98755" algn="l"/>
                        </a:tabLs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62865" algn="l"/>
                        </a:tabLst>
                      </a:pP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pl-PL" sz="1400" dirty="0">
                          <a:effectLst/>
                        </a:rPr>
                        <a:t>veikt uzdevumus/ pienākumus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62865" algn="l"/>
                        </a:tabLst>
                      </a:pPr>
                      <a:r>
                        <a:rPr lang="lt-LT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atlikti </a:t>
                      </a:r>
                      <a:r>
                        <a:rPr lang="lt-LT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užduotis/pareigas</a:t>
                      </a:r>
                      <a:endParaRPr lang="lv-LV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r>
                        <a:rPr lang="en-GB" sz="1400">
                          <a:effectLst/>
                        </a:rPr>
                        <a:t>duty 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400" dirty="0">
                          <a:effectLst/>
                        </a:rPr>
                        <a:t>pienākums, dienests, dežūra, norīkojums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>
                          <a:effectLst/>
                        </a:rPr>
                        <a:t>pareiga/ budėjimas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98755" algn="l"/>
                        </a:tabLst>
                      </a:pPr>
                      <a:r>
                        <a:rPr lang="pl-PL" sz="1400">
                          <a:effectLst/>
                        </a:rPr>
                        <a:t>to be </a:t>
                      </a:r>
                      <a:r>
                        <a:rPr lang="en-GB" sz="1400">
                          <a:effectLst/>
                        </a:rPr>
                        <a:t>on duty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98755" algn="l"/>
                        </a:tabLst>
                      </a:pP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62865" algn="l"/>
                        </a:tabLst>
                      </a:pP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pl-PL" sz="1400" dirty="0">
                          <a:effectLst/>
                        </a:rPr>
                        <a:t>dežurēt, dienēt, norīkojumā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62865" algn="l"/>
                        </a:tabLst>
                      </a:pPr>
                      <a:r>
                        <a:rPr lang="lt-L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atliekantis pareigas</a:t>
                      </a:r>
                      <a:endParaRPr lang="lv-LV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98755" algn="l"/>
                        </a:tabLst>
                      </a:pPr>
                      <a:r>
                        <a:rPr lang="en-GB" sz="1400">
                          <a:effectLst/>
                        </a:rPr>
                        <a:t>to perform duties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98755" algn="l"/>
                        </a:tabLs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62865" algn="l"/>
                        </a:tabLst>
                      </a:pP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pl-PL" sz="1400" dirty="0">
                          <a:effectLst/>
                        </a:rPr>
                        <a:t>pildīt pienākumus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62865" algn="l"/>
                        </a:tabLst>
                      </a:pPr>
                      <a:r>
                        <a:rPr lang="lt-LT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vykdyti pareigas</a:t>
                      </a:r>
                      <a:endParaRPr lang="lv-LV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3698185" y="1465681"/>
            <a:ext cx="178481" cy="178481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3694388" y="1688072"/>
            <a:ext cx="180000" cy="1800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3684861" y="1937377"/>
            <a:ext cx="180000" cy="1800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3679963" y="2172603"/>
            <a:ext cx="180000" cy="1800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3677065" y="2411146"/>
            <a:ext cx="180000" cy="1800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3665811" y="2673288"/>
            <a:ext cx="180000" cy="1800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3658014" y="2933775"/>
            <a:ext cx="180000" cy="1800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3656114" y="3166903"/>
            <a:ext cx="180000" cy="1800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3663056" y="3404601"/>
            <a:ext cx="180000" cy="1800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3672580" y="3646724"/>
            <a:ext cx="180000" cy="1800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3675092" y="3896014"/>
            <a:ext cx="180000" cy="1800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3678648" y="4127271"/>
            <a:ext cx="180000" cy="180000"/>
          </a:xfrm>
          <a:prstGeom prst="rect">
            <a:avLst/>
          </a:prstGeom>
        </p:spPr>
      </p:pic>
      <p:pic>
        <p:nvPicPr>
          <p:cNvPr id="25" name="Recorded Sound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3667540" y="4360990"/>
            <a:ext cx="180000" cy="180000"/>
          </a:xfrm>
          <a:prstGeom prst="rect">
            <a:avLst/>
          </a:prstGeom>
        </p:spPr>
      </p:pic>
      <p:pic>
        <p:nvPicPr>
          <p:cNvPr id="26" name="Recorded Sound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3667539" y="4586980"/>
            <a:ext cx="180000" cy="180000"/>
          </a:xfrm>
          <a:prstGeom prst="rect">
            <a:avLst/>
          </a:prstGeom>
        </p:spPr>
      </p:pic>
      <p:pic>
        <p:nvPicPr>
          <p:cNvPr id="27" name="Recorded Sound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3677064" y="4885229"/>
            <a:ext cx="180000" cy="180000"/>
          </a:xfrm>
          <a:prstGeom prst="rect">
            <a:avLst/>
          </a:prstGeom>
        </p:spPr>
      </p:pic>
      <p:pic>
        <p:nvPicPr>
          <p:cNvPr id="29" name="Recorded Sound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3684617" y="5368057"/>
            <a:ext cx="180000" cy="180000"/>
          </a:xfrm>
          <a:prstGeom prst="rect">
            <a:avLst/>
          </a:prstGeom>
        </p:spPr>
      </p:pic>
      <p:pic>
        <p:nvPicPr>
          <p:cNvPr id="30" name="Recorded Sound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3675335" y="5849142"/>
            <a:ext cx="180000" cy="180000"/>
          </a:xfrm>
          <a:prstGeom prst="rect">
            <a:avLst/>
          </a:prstGeom>
        </p:spPr>
      </p:pic>
      <p:pic>
        <p:nvPicPr>
          <p:cNvPr id="31" name="Recorded Sound">
            <a:hlinkClick r:id="" action="ppaction://media"/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3657296" y="6061444"/>
            <a:ext cx="180000" cy="180000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10030972" y="353074"/>
            <a:ext cx="1803675" cy="1496747"/>
            <a:chOff x="0" y="0"/>
            <a:chExt cx="1162050" cy="1120775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3850"/>
              <a:ext cx="511810" cy="796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25" y="381000"/>
              <a:ext cx="468630" cy="600075"/>
            </a:xfrm>
            <a:prstGeom prst="rect">
              <a:avLst/>
            </a:prstGeom>
          </p:spPr>
        </p:pic>
        <p:pic>
          <p:nvPicPr>
            <p:cNvPr id="34" name="Picture 33" descr="C:\Users\Marina\AppData\Local\Temp\image002.jpg"/>
            <p:cNvPicPr>
              <a:picLocks noChangeAspect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62050" cy="32639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26330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4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50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50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01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03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04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53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50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50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53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250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2519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301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532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2043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2507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4875" y="353074"/>
            <a:ext cx="6638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i="1" dirty="0" smtClean="0"/>
              <a:t>PROFESSIONAL PRESENTATION </a:t>
            </a:r>
          </a:p>
          <a:p>
            <a:endParaRPr lang="lv-LV" sz="1200" dirty="0" smtClean="0"/>
          </a:p>
          <a:p>
            <a:r>
              <a:rPr lang="lv-LV" u="sng" dirty="0" smtClean="0"/>
              <a:t>DAILY TASKS</a:t>
            </a:r>
            <a:endParaRPr lang="lv-LV" u="sng" dirty="0"/>
          </a:p>
        </p:txBody>
      </p:sp>
      <p:sp>
        <p:nvSpPr>
          <p:cNvPr id="9" name="Rectangle 8"/>
          <p:cNvSpPr/>
          <p:nvPr/>
        </p:nvSpPr>
        <p:spPr>
          <a:xfrm>
            <a:off x="2609850" y="6434435"/>
            <a:ext cx="95821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n-GB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GB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ommunication</a:t>
            </a:r>
            <a:r>
              <a:rPr lang="en-GB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kills in English 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GB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anguage</a:t>
            </a:r>
            <a:r>
              <a:rPr lang="en-GB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GB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 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GB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uards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lv-LV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Frontex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Grant </a:t>
            </a:r>
            <a:r>
              <a:rPr lang="lv-LV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Agreement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No. 2019/301/TRU</a:t>
            </a:r>
            <a:endParaRPr lang="lv-LV" sz="1200" dirty="0" smtClean="0"/>
          </a:p>
          <a:p>
            <a:endParaRPr lang="lv-LV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656701"/>
              </p:ext>
            </p:extLst>
          </p:nvPr>
        </p:nvGraphicFramePr>
        <p:xfrm>
          <a:off x="971550" y="1426302"/>
          <a:ext cx="8648702" cy="49758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3650"/>
                <a:gridCol w="609600"/>
                <a:gridCol w="2752726"/>
                <a:gridCol w="2752726"/>
              </a:tblGrid>
              <a:tr h="177440"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5" marR="67835" marT="0" marB="0"/>
                </a:tc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5" marR="678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3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Latvian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5" marR="678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3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Lithuanian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5" marR="67835" marT="0" marB="0"/>
                </a:tc>
              </a:tr>
              <a:tr h="177440"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r>
                        <a:rPr lang="en-GB" sz="1300" dirty="0">
                          <a:effectLst/>
                        </a:rPr>
                        <a:t>to ensure 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5" marR="67835" marT="0" marB="0"/>
                </a:tc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5" marR="678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300" dirty="0">
                          <a:effectLst/>
                        </a:rPr>
                        <a:t>nodrošināt 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5" marR="67835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t-LT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užtikrinti </a:t>
                      </a:r>
                      <a:endParaRPr lang="lv-LV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835" marR="67835" marT="0" marB="0"/>
                </a:tc>
              </a:tr>
              <a:tr h="24920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98755" algn="l"/>
                        </a:tabLst>
                      </a:pPr>
                      <a:r>
                        <a:rPr lang="en-GB" sz="1300" dirty="0">
                          <a:effectLst/>
                        </a:rPr>
                        <a:t>to ensure public order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5" marR="67835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98755" algn="l"/>
                        </a:tabLst>
                      </a:pP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5" marR="67835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62865" algn="l"/>
                        </a:tabLst>
                      </a:pPr>
                      <a:r>
                        <a:rPr lang="pl-PL" sz="1300" dirty="0">
                          <a:effectLst/>
                        </a:rPr>
                        <a:t> nodrošināt sabiedrisko kārtību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5" marR="67835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t-LT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lt-LT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viešą </a:t>
                      </a:r>
                      <a:r>
                        <a:rPr lang="lt-LT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tvarką</a:t>
                      </a:r>
                      <a:endParaRPr lang="lv-LV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835" marR="67835" marT="0" marB="0"/>
                </a:tc>
              </a:tr>
              <a:tr h="19069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98755" algn="l"/>
                        </a:tabLst>
                      </a:pPr>
                      <a:r>
                        <a:rPr lang="en-GB" sz="1300" dirty="0">
                          <a:effectLst/>
                        </a:rPr>
                        <a:t>to ensure safety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5" marR="67835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98755" algn="l"/>
                        </a:tabLst>
                      </a:pP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5" marR="67835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62865" algn="l"/>
                        </a:tabLst>
                      </a:pPr>
                      <a:r>
                        <a:rPr lang="pl-PL" sz="1300" dirty="0">
                          <a:effectLst/>
                        </a:rPr>
                        <a:t>nodrošināt drošību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5" marR="67835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t-LT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lt-LT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užtikrinti </a:t>
                      </a:r>
                      <a:r>
                        <a:rPr lang="lt-LT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saugumą</a:t>
                      </a:r>
                      <a:endParaRPr lang="lv-LV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9069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98755" algn="l"/>
                        </a:tabLst>
                      </a:pPr>
                      <a:r>
                        <a:rPr lang="en-GB" sz="1300" dirty="0">
                          <a:effectLst/>
                        </a:rPr>
                        <a:t>to ensure security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5" marR="67835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98755" algn="l"/>
                        </a:tabLst>
                      </a:pP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5" marR="67835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62865" algn="l"/>
                        </a:tabLst>
                      </a:pPr>
                      <a:r>
                        <a:rPr lang="pl-PL" sz="1300" dirty="0">
                          <a:effectLst/>
                        </a:rPr>
                        <a:t>nodrošināt drošību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5" marR="67835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t-LT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lt-LT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užtikrinti </a:t>
                      </a:r>
                      <a:r>
                        <a:rPr lang="lt-LT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apsaugą</a:t>
                      </a:r>
                      <a:endParaRPr lang="lv-LV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77440"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r>
                        <a:rPr lang="en-GB" sz="1300" dirty="0">
                          <a:effectLst/>
                        </a:rPr>
                        <a:t>entry condition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5" marR="67835" marT="0" marB="0"/>
                </a:tc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5" marR="678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300" dirty="0">
                          <a:effectLst/>
                        </a:rPr>
                        <a:t>ieceļošanas nosacījums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5" marR="67835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t-LT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lt-LT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įvažiavimo į šalį sąlygos/reikalavimai</a:t>
                      </a:r>
                      <a:endParaRPr lang="lv-LV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835" marR="67835" marT="0" marB="0"/>
                </a:tc>
              </a:tr>
              <a:tr h="177440"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r>
                        <a:rPr lang="en-GB" sz="1300">
                          <a:effectLst/>
                        </a:rPr>
                        <a:t>to examine</a:t>
                      </a: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5" marR="67835" marT="0" marB="0"/>
                </a:tc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5" marR="678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300" dirty="0">
                          <a:effectLst/>
                        </a:rPr>
                        <a:t>pārbaudīt, apskatīt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5" marR="67835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t-LT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tirti/tikrinti</a:t>
                      </a:r>
                      <a:endParaRPr lang="lv-LV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835" marR="67835" marT="0" marB="0"/>
                </a:tc>
              </a:tr>
              <a:tr h="43573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98755" algn="l"/>
                        </a:tabLst>
                      </a:pPr>
                      <a:r>
                        <a:rPr lang="en-GB" sz="1300">
                          <a:effectLst/>
                        </a:rPr>
                        <a:t>to examine administrative violation</a:t>
                      </a: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5" marR="67835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98755" algn="l"/>
                        </a:tabLst>
                      </a:pP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5" marR="67835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62865" algn="l"/>
                        </a:tabLst>
                      </a:pPr>
                      <a:r>
                        <a:rPr lang="pl-PL" sz="1300" dirty="0">
                          <a:effectLst/>
                        </a:rPr>
                        <a:t>izskatīt administratīvo pārkāpumu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5" marR="67835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lv-LV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lv-LV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3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tirti</a:t>
                      </a:r>
                      <a:r>
                        <a:rPr lang="lv-LV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3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administracinį</a:t>
                      </a:r>
                      <a:r>
                        <a:rPr lang="lv-LV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3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pažeidimą</a:t>
                      </a:r>
                      <a:endParaRPr lang="lv-LV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835" marR="67835" marT="0" marB="0"/>
                </a:tc>
              </a:tr>
              <a:tr h="177440"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r>
                        <a:rPr lang="en-GB" sz="1300" dirty="0">
                          <a:effectLst/>
                        </a:rPr>
                        <a:t>to expel/remove persons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5" marR="67835" marT="0" marB="0"/>
                </a:tc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5" marR="678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300" dirty="0">
                          <a:effectLst/>
                        </a:rPr>
                        <a:t>izraidīt personas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5" marR="67835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t-LT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išsiųsti asmenis</a:t>
                      </a:r>
                      <a:endParaRPr lang="lv-LV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835" marR="67835" marT="0" marB="0"/>
                </a:tc>
              </a:tr>
              <a:tr h="354880"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r>
                        <a:rPr lang="en-GB" sz="1300">
                          <a:effectLst/>
                        </a:rPr>
                        <a:t>to fill in administrative violation report</a:t>
                      </a: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5" marR="67835" marT="0" marB="0"/>
                </a:tc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5" marR="678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300" dirty="0">
                          <a:effectLst/>
                        </a:rPr>
                        <a:t>aizpildīt administratīvā pārkāpuma protokolu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5" marR="67835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lv-LV" sz="13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surašyti</a:t>
                      </a:r>
                      <a:r>
                        <a:rPr lang="lv-LV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3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administracinio</a:t>
                      </a:r>
                      <a:r>
                        <a:rPr lang="lv-LV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3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pažeidimo</a:t>
                      </a:r>
                      <a:r>
                        <a:rPr lang="lv-LV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3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protokolą</a:t>
                      </a:r>
                      <a:endParaRPr lang="lv-LV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835" marR="67835" marT="0" marB="0"/>
                </a:tc>
              </a:tr>
              <a:tr h="177440"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r>
                        <a:rPr lang="en-GB" sz="1300">
                          <a:effectLst/>
                        </a:rPr>
                        <a:t>flow</a:t>
                      </a: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5" marR="67835" marT="0" marB="0"/>
                </a:tc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5" marR="678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300" dirty="0">
                          <a:effectLst/>
                        </a:rPr>
                        <a:t>plūsma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5" marR="67835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t-LT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antplūdis</a:t>
                      </a:r>
                      <a:endParaRPr lang="lv-LV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77440"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r>
                        <a:rPr lang="en-GB" sz="1300">
                          <a:effectLst/>
                        </a:rPr>
                        <a:t>to guard</a:t>
                      </a: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5" marR="67835" marT="0" marB="0"/>
                </a:tc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5" marR="678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300" dirty="0">
                          <a:effectLst/>
                        </a:rPr>
                        <a:t>apsargāt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5" marR="67835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t-LT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saugoti</a:t>
                      </a:r>
                      <a:endParaRPr lang="lv-LV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77440"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r>
                        <a:rPr lang="en-GB" sz="1300">
                          <a:effectLst/>
                        </a:rPr>
                        <a:t>to give / provide first aid</a:t>
                      </a: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5" marR="67835" marT="0" marB="0"/>
                </a:tc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5" marR="678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300" dirty="0">
                          <a:effectLst/>
                        </a:rPr>
                        <a:t>sniegt pirmo palīdzību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5" marR="67835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t-LT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teikti pirmąją pagalbą</a:t>
                      </a:r>
                      <a:endParaRPr lang="lv-LV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835" marR="67835" marT="0" marB="0"/>
                </a:tc>
              </a:tr>
              <a:tr h="177440"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r>
                        <a:rPr lang="en-GB" sz="1300">
                          <a:effectLst/>
                        </a:rPr>
                        <a:t>goods</a:t>
                      </a: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5" marR="67835" marT="0" marB="0"/>
                </a:tc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5" marR="678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300" dirty="0">
                          <a:effectLst/>
                        </a:rPr>
                        <a:t>preces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5" marR="67835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prekės</a:t>
                      </a:r>
                      <a:endParaRPr lang="lv-LV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77440"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r>
                        <a:rPr lang="en-GB" sz="1300">
                          <a:effectLst/>
                        </a:rPr>
                        <a:t>illegal migrant</a:t>
                      </a: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5" marR="67835" marT="0" marB="0"/>
                </a:tc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5" marR="678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300" dirty="0">
                          <a:effectLst/>
                        </a:rPr>
                        <a:t>nelegāls migrants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5" marR="67835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nelegalūs</a:t>
                      </a:r>
                      <a:r>
                        <a:rPr lang="lv-LV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migrantai</a:t>
                      </a:r>
                      <a:endParaRPr lang="lv-LV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77440"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r>
                        <a:rPr lang="en-GB" sz="1300">
                          <a:effectLst/>
                        </a:rPr>
                        <a:t>to implement</a:t>
                      </a: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5" marR="67835" marT="0" marB="0"/>
                </a:tc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5" marR="678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300" dirty="0">
                          <a:effectLst/>
                        </a:rPr>
                        <a:t>īstenot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5" marR="67835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en-GB" sz="1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įvykdyti</a:t>
                      </a:r>
                      <a:endParaRPr lang="lv-LV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77440"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r>
                        <a:rPr lang="en-GB" sz="1300">
                          <a:effectLst/>
                        </a:rPr>
                        <a:t>to impose</a:t>
                      </a: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5" marR="67835" marT="0" marB="0"/>
                </a:tc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5" marR="678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300" dirty="0">
                          <a:effectLst/>
                        </a:rPr>
                        <a:t>piemērot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5" marR="67835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en-GB" sz="1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taikyti</a:t>
                      </a:r>
                      <a:endParaRPr lang="lv-LV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86698"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r>
                        <a:rPr lang="lv-LV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</a:t>
                      </a:r>
                      <a:r>
                        <a:rPr lang="lv-LV" sz="13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interview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5" marR="67835" marT="0" marB="0"/>
                </a:tc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5" marR="678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intervēt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5" marR="67835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tirti</a:t>
                      </a:r>
                      <a:endParaRPr lang="lv-LV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77440"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r>
                        <a:rPr lang="en-GB" sz="1300" dirty="0">
                          <a:effectLst/>
                        </a:rPr>
                        <a:t>to investigate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5" marR="67835" marT="0" marB="0"/>
                </a:tc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5" marR="678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300" dirty="0">
                          <a:effectLst/>
                        </a:rPr>
                        <a:t>izmeklēt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5" marR="67835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en-GB" sz="1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neliečiamumas</a:t>
                      </a:r>
                      <a:endParaRPr lang="lv-LV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77440"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r>
                        <a:rPr lang="en-GB" sz="1300">
                          <a:effectLst/>
                        </a:rPr>
                        <a:t>inviolability</a:t>
                      </a: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5" marR="67835" marT="0" marB="0"/>
                </a:tc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5" marR="678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300" dirty="0">
                          <a:effectLst/>
                        </a:rPr>
                        <a:t>neaizskaramība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5" marR="67835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en-GB" sz="1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neteisėtas</a:t>
                      </a:r>
                      <a:r>
                        <a:rPr lang="en-GB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migrantas</a:t>
                      </a:r>
                      <a:endParaRPr lang="lv-LV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77440"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r>
                        <a:rPr lang="en-GB" sz="1300" dirty="0">
                          <a:effectLst/>
                        </a:rPr>
                        <a:t>irregular migrant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5" marR="67835" marT="0" marB="0"/>
                </a:tc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endParaRPr lang="lv-LV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5" marR="678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300" dirty="0">
                          <a:effectLst/>
                        </a:rPr>
                        <a:t>nelikumīgs migrants</a:t>
                      </a:r>
                      <a:endParaRPr lang="lv-LV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35" marR="67835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en-GB" sz="1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įvykdyti</a:t>
                      </a:r>
                      <a:endParaRPr lang="lv-LV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3712866" y="1633343"/>
            <a:ext cx="180000" cy="180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3713743" y="1885951"/>
            <a:ext cx="180000" cy="1800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3712289" y="2114876"/>
            <a:ext cx="180000" cy="1800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3707089" y="2339396"/>
            <a:ext cx="180000" cy="1800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3707088" y="2578309"/>
            <a:ext cx="180000" cy="1800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3697191" y="2773466"/>
            <a:ext cx="180000" cy="1800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3693836" y="3058428"/>
            <a:ext cx="180000" cy="1800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3694225" y="3431486"/>
            <a:ext cx="180000" cy="1800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3696866" y="3704339"/>
            <a:ext cx="180000" cy="1800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</p:cNvPr>
          <p:cNvPicPr preferRelativeResize="0"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3693333" y="4089312"/>
            <a:ext cx="180000" cy="1800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3685615" y="4298062"/>
            <a:ext cx="180000" cy="1800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3690145" y="4534125"/>
            <a:ext cx="180000" cy="1800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3688570" y="4717201"/>
            <a:ext cx="180000" cy="1800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3688636" y="4951626"/>
            <a:ext cx="180000" cy="1800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3693960" y="5134775"/>
            <a:ext cx="180000" cy="180000"/>
          </a:xfrm>
          <a:prstGeom prst="rect">
            <a:avLst/>
          </a:prstGeom>
        </p:spPr>
      </p:pic>
      <p:pic>
        <p:nvPicPr>
          <p:cNvPr id="25" name="Recorded Sound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3696825" y="5378880"/>
            <a:ext cx="180000" cy="180000"/>
          </a:xfrm>
          <a:prstGeom prst="rect">
            <a:avLst/>
          </a:prstGeom>
        </p:spPr>
      </p:pic>
      <p:pic>
        <p:nvPicPr>
          <p:cNvPr id="26" name="Recorded Sound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3714425" y="5561806"/>
            <a:ext cx="180000" cy="180000"/>
          </a:xfrm>
          <a:prstGeom prst="rect">
            <a:avLst/>
          </a:prstGeom>
        </p:spPr>
      </p:pic>
      <p:pic>
        <p:nvPicPr>
          <p:cNvPr id="28" name="Recorded Sound">
            <a:hlinkClick r:id="" action="ppaction://media"/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3725207" y="5787459"/>
            <a:ext cx="180000" cy="180000"/>
          </a:xfrm>
          <a:prstGeom prst="rect">
            <a:avLst/>
          </a:prstGeom>
        </p:spPr>
      </p:pic>
      <p:pic>
        <p:nvPicPr>
          <p:cNvPr id="29" name="Recorded Sound">
            <a:hlinkClick r:id="" action="ppaction://media"/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3716986" y="5985261"/>
            <a:ext cx="180000" cy="180000"/>
          </a:xfrm>
          <a:prstGeom prst="rect">
            <a:avLst/>
          </a:prstGeom>
        </p:spPr>
      </p:pic>
      <p:pic>
        <p:nvPicPr>
          <p:cNvPr id="30" name="Recorded Sound">
            <a:hlinkClick r:id="" action="ppaction://media"/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3720340" y="6215365"/>
            <a:ext cx="180000" cy="18000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0030972" y="353074"/>
            <a:ext cx="1803675" cy="1496747"/>
            <a:chOff x="0" y="0"/>
            <a:chExt cx="1162050" cy="1120775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3850"/>
              <a:ext cx="511810" cy="796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25" y="381000"/>
              <a:ext cx="468630" cy="600075"/>
            </a:xfrm>
            <a:prstGeom prst="rect">
              <a:avLst/>
            </a:prstGeom>
          </p:spPr>
        </p:pic>
        <p:pic>
          <p:nvPicPr>
            <p:cNvPr id="34" name="Picture 33" descr="C:\Users\Marina\AppData\Local\Temp\image002.jpg"/>
            <p:cNvPicPr>
              <a:picLocks noChangeAspect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62050" cy="32639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28917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52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01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04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04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04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04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501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53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04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404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5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250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153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250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2043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2043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2043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2507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4875" y="353074"/>
            <a:ext cx="6638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i="1" dirty="0" smtClean="0"/>
              <a:t>PROFESSIONAL PRESENTATION </a:t>
            </a:r>
          </a:p>
          <a:p>
            <a:endParaRPr lang="lv-LV" sz="1200" dirty="0" smtClean="0"/>
          </a:p>
          <a:p>
            <a:r>
              <a:rPr lang="lv-LV" u="sng" dirty="0" smtClean="0"/>
              <a:t>DAILY TASKS</a:t>
            </a:r>
            <a:endParaRPr lang="lv-LV" u="sng" dirty="0"/>
          </a:p>
        </p:txBody>
      </p:sp>
      <p:sp>
        <p:nvSpPr>
          <p:cNvPr id="9" name="Rectangle 8"/>
          <p:cNvSpPr/>
          <p:nvPr/>
        </p:nvSpPr>
        <p:spPr>
          <a:xfrm>
            <a:off x="2609850" y="6434435"/>
            <a:ext cx="95821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n-GB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GB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ommunication</a:t>
            </a:r>
            <a:r>
              <a:rPr lang="en-GB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kills in English 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GB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anguage</a:t>
            </a:r>
            <a:r>
              <a:rPr lang="en-GB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GB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 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GB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uards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lv-LV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Frontex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Grant </a:t>
            </a:r>
            <a:r>
              <a:rPr lang="lv-LV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Agreement</a:t>
            </a:r>
            <a:r>
              <a:rPr lang="lv-LV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No. 2019/301/TRU</a:t>
            </a:r>
            <a:endParaRPr lang="lv-LV" sz="1200" dirty="0" smtClean="0"/>
          </a:p>
          <a:p>
            <a:endParaRPr lang="lv-LV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218046"/>
              </p:ext>
            </p:extLst>
          </p:nvPr>
        </p:nvGraphicFramePr>
        <p:xfrm>
          <a:off x="904875" y="1299776"/>
          <a:ext cx="8639174" cy="48067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0325"/>
                <a:gridCol w="619125"/>
                <a:gridCol w="2709862"/>
                <a:gridCol w="2709862"/>
              </a:tblGrid>
              <a:tr h="133003"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endParaRPr lang="lv-L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29" marR="55229" marT="0" marB="0"/>
                </a:tc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29" marR="552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2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Latvian</a:t>
                      </a:r>
                      <a:endParaRPr lang="lv-L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29" marR="552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Lithuanian</a:t>
                      </a:r>
                      <a:endParaRPr lang="lv-L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29" marR="55229" marT="0" marB="0"/>
                </a:tc>
              </a:tr>
              <a:tr h="144465"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r>
                        <a:rPr lang="en-GB" sz="1200" dirty="0">
                          <a:effectLst/>
                        </a:rPr>
                        <a:t>to justify </a:t>
                      </a:r>
                      <a:endParaRPr lang="lv-L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29" marR="55229" marT="0" marB="0"/>
                </a:tc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29" marR="552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200" dirty="0">
                          <a:effectLst/>
                        </a:rPr>
                        <a:t>pamatot</a:t>
                      </a:r>
                      <a:endParaRPr lang="lv-L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29" marR="5522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en-GB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pateisinti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., </a:t>
                      </a:r>
                      <a:r>
                        <a:rPr lang="en-GB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pagrįsti</a:t>
                      </a:r>
                      <a:endParaRPr lang="lv-LV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3295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98755" algn="l"/>
                        </a:tabLst>
                      </a:pPr>
                      <a:r>
                        <a:rPr lang="en-GB" sz="1200" dirty="0">
                          <a:effectLst/>
                        </a:rPr>
                        <a:t>to justify the purpose</a:t>
                      </a:r>
                      <a:endParaRPr lang="lv-L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29" marR="5522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98755" algn="l"/>
                        </a:tabLst>
                      </a:pP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29" marR="5522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62865" algn="l"/>
                        </a:tabLst>
                      </a:pPr>
                      <a:r>
                        <a:rPr lang="pl-PL" sz="1200" dirty="0">
                          <a:effectLst/>
                        </a:rPr>
                        <a:t> pamatot mērķi</a:t>
                      </a:r>
                      <a:endParaRPr lang="lv-L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29" marR="5522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lv-LV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pateisinti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tikslą</a:t>
                      </a:r>
                      <a:endParaRPr lang="lv-LV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7622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98755" algn="l"/>
                        </a:tabLst>
                      </a:pPr>
                      <a:r>
                        <a:rPr lang="en-GB" sz="1200" dirty="0">
                          <a:effectLst/>
                        </a:rPr>
                        <a:t>to justify the reason</a:t>
                      </a:r>
                      <a:endParaRPr lang="lv-L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29" marR="5522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98755" algn="l"/>
                        </a:tabLst>
                      </a:pPr>
                      <a:endParaRPr lang="lv-L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29" marR="5522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62865" algn="l"/>
                        </a:tabLst>
                      </a:pPr>
                      <a:r>
                        <a:rPr lang="pl-PL" sz="1200" dirty="0">
                          <a:effectLst/>
                        </a:rPr>
                        <a:t> pamatot iemeslu </a:t>
                      </a:r>
                      <a:endParaRPr lang="lv-L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29" marR="5522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lv-LV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pagrįsti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priežąstį</a:t>
                      </a:r>
                      <a:endParaRPr lang="lv-LV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44465"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r>
                        <a:rPr lang="en-GB" sz="1200" dirty="0" smtClean="0">
                          <a:effectLst/>
                        </a:rPr>
                        <a:t>Law</a:t>
                      </a:r>
                      <a:endParaRPr lang="lv-L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29" marR="55229" marT="0" marB="0"/>
                </a:tc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endParaRPr lang="lv-L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29" marR="552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200" dirty="0">
                          <a:effectLst/>
                        </a:rPr>
                        <a:t>likums</a:t>
                      </a:r>
                      <a:endParaRPr lang="lv-L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29" marR="5522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en-GB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įstatymas</a:t>
                      </a:r>
                      <a:endParaRPr lang="lv-LV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44465"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r>
                        <a:rPr lang="en-GB" sz="1200" dirty="0">
                          <a:effectLst/>
                        </a:rPr>
                        <a:t>legal basis</a:t>
                      </a:r>
                      <a:endParaRPr lang="lv-L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29" marR="55229" marT="0" marB="0"/>
                </a:tc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endParaRPr lang="lv-L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29" marR="552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200" dirty="0">
                          <a:effectLst/>
                        </a:rPr>
                        <a:t>juridiskais pamats </a:t>
                      </a:r>
                      <a:endParaRPr lang="lv-L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29" marR="5522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en-GB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teisinis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pagrindas</a:t>
                      </a:r>
                      <a:endParaRPr lang="lv-LV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88930"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r>
                        <a:rPr lang="en-GB" sz="1200" dirty="0">
                          <a:effectLst/>
                        </a:rPr>
                        <a:t>to maintain communication</a:t>
                      </a:r>
                      <a:endParaRPr lang="lv-L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29" marR="55229" marT="0" marB="0"/>
                </a:tc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endParaRPr lang="lv-L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29" marR="552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200" dirty="0">
                          <a:effectLst/>
                        </a:rPr>
                        <a:t>uzturēt sakarus</a:t>
                      </a:r>
                      <a:endParaRPr lang="lv-L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29" marR="5522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palaikyti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ryšį</a:t>
                      </a:r>
                      <a:endParaRPr lang="lv-LV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229" marR="55229" marT="0" marB="0"/>
                </a:tc>
              </a:tr>
              <a:tr h="144465"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r>
                        <a:rPr lang="en-GB" sz="1200">
                          <a:effectLst/>
                        </a:rPr>
                        <a:t>to make sure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29" marR="55229" marT="0" marB="0"/>
                </a:tc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29" marR="552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200" dirty="0">
                          <a:effectLst/>
                        </a:rPr>
                        <a:t>pārliecināties</a:t>
                      </a:r>
                      <a:endParaRPr lang="lv-L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29" marR="5522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įsitikinti</a:t>
                      </a:r>
                      <a:endParaRPr lang="lv-LV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44465"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r>
                        <a:rPr lang="en-GB" sz="1200">
                          <a:effectLst/>
                        </a:rPr>
                        <a:t>means of subsistence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29" marR="55229" marT="0" marB="0"/>
                </a:tc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29" marR="552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200" dirty="0">
                          <a:effectLst/>
                        </a:rPr>
                        <a:t>iztikas līdzekļi</a:t>
                      </a:r>
                      <a:endParaRPr lang="lv-L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29" marR="5522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pragyvenimo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lėšos</a:t>
                      </a:r>
                      <a:endParaRPr lang="lv-LV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44465"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r>
                        <a:rPr lang="lv-LV" sz="1200" dirty="0" smtClean="0">
                          <a:effectLst/>
                        </a:rPr>
                        <a:t>m</a:t>
                      </a:r>
                      <a:r>
                        <a:rPr lang="en-GB" sz="1200" dirty="0" err="1" smtClean="0">
                          <a:effectLst/>
                        </a:rPr>
                        <a:t>eans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of transport</a:t>
                      </a:r>
                      <a:endParaRPr lang="lv-L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29" marR="55229" marT="0" marB="0"/>
                </a:tc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29" marR="552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200" dirty="0">
                          <a:effectLst/>
                        </a:rPr>
                        <a:t>transportlīdzekļi </a:t>
                      </a:r>
                      <a:endParaRPr lang="lv-L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29" marR="5522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transporto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priemonė</a:t>
                      </a:r>
                      <a:endParaRPr lang="lv-LV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44465"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r>
                        <a:rPr lang="en-GB" sz="1200">
                          <a:effectLst/>
                        </a:rPr>
                        <a:t>to observe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29" marR="55229" marT="0" marB="0"/>
                </a:tc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29" marR="552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200" dirty="0">
                          <a:effectLst/>
                        </a:rPr>
                        <a:t>ievērot</a:t>
                      </a:r>
                      <a:endParaRPr lang="lv-L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29" marR="5522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laikytis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vadovautis</a:t>
                      </a:r>
                      <a:endParaRPr lang="lv-LV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1051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98755" algn="l"/>
                        </a:tabLst>
                      </a:pPr>
                      <a:r>
                        <a:rPr lang="en-GB" sz="1200">
                          <a:effectLst/>
                        </a:rPr>
                        <a:t>to observe entry regulations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29" marR="5522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98755" algn="l"/>
                        </a:tabLst>
                      </a:pP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29" marR="5522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62865" algn="l"/>
                        </a:tabLst>
                      </a:pPr>
                      <a:r>
                        <a:rPr lang="pl-PL" sz="1200" dirty="0">
                          <a:effectLst/>
                        </a:rPr>
                        <a:t>ievērot ieceļošanas noteikumus</a:t>
                      </a:r>
                      <a:endParaRPr lang="lv-L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29" marR="5522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lv-LV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vadovautis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įvažiavimo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taisyklėmis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nuostatomis</a:t>
                      </a:r>
                      <a:endParaRPr lang="lv-LV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3528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98755" algn="l"/>
                        </a:tabLst>
                      </a:pPr>
                      <a:r>
                        <a:rPr lang="en-GB" sz="1200">
                          <a:effectLst/>
                        </a:rPr>
                        <a:t>to observe residence conditions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29" marR="5522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98755" algn="l"/>
                        </a:tabLst>
                      </a:pPr>
                      <a:endParaRPr lang="lv-L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29" marR="5522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62865" algn="l"/>
                        </a:tabLst>
                      </a:pPr>
                      <a:r>
                        <a:rPr lang="pl-PL" sz="1200" dirty="0">
                          <a:effectLst/>
                        </a:rPr>
                        <a:t>ievērot uzturēšanās nosacījumus</a:t>
                      </a:r>
                      <a:endParaRPr lang="lv-L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29" marR="5522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lv-LV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229" marR="55229" marT="0" marB="0"/>
                </a:tc>
              </a:tr>
              <a:tr h="144465"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r>
                        <a:rPr lang="en-GB" sz="1200">
                          <a:effectLst/>
                        </a:rPr>
                        <a:t>operational activities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29" marR="55229" marT="0" marB="0"/>
                </a:tc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29" marR="552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200" dirty="0">
                          <a:effectLst/>
                        </a:rPr>
                        <a:t>operatīvās darbības</a:t>
                      </a:r>
                      <a:endParaRPr lang="lv-L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29" marR="5522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operatyvinai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veiksmai</a:t>
                      </a:r>
                      <a:endParaRPr lang="lv-LV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229" marR="55229" marT="0" marB="0"/>
                </a:tc>
              </a:tr>
              <a:tr h="144465"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r>
                        <a:rPr lang="en-GB" sz="1200" dirty="0">
                          <a:effectLst/>
                        </a:rPr>
                        <a:t>people smuggling</a:t>
                      </a:r>
                      <a:endParaRPr lang="lv-L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29" marR="55229" marT="0" marB="0"/>
                </a:tc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29" marR="552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200" dirty="0">
                          <a:effectLst/>
                        </a:rPr>
                        <a:t>cilvēku kontrabanda</a:t>
                      </a:r>
                      <a:endParaRPr lang="lv-L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29" marR="5522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t-LT" sz="1200" dirty="0" smtClean="0"/>
                        <a:t>žmonių kontrabanda</a:t>
                      </a:r>
                      <a:endParaRPr lang="lv-LV" sz="12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44465"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r>
                        <a:rPr lang="en-GB" sz="1200">
                          <a:effectLst/>
                        </a:rPr>
                        <a:t>to prevent 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29" marR="55229" marT="0" marB="0"/>
                </a:tc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29" marR="552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200">
                          <a:effectLst/>
                        </a:rPr>
                        <a:t>novērst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29" marR="5522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t-L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užkirsti kelią</a:t>
                      </a:r>
                      <a:endParaRPr lang="lv-LV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4155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98755" algn="l"/>
                        </a:tabLst>
                      </a:pPr>
                      <a:r>
                        <a:rPr lang="en-GB" sz="1200">
                          <a:effectLst/>
                        </a:rPr>
                        <a:t>to prevent illegal border crossing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29" marR="5522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98755" algn="l"/>
                        </a:tabLst>
                      </a:pP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29" marR="5522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62865" algn="l"/>
                        </a:tabLst>
                      </a:pPr>
                      <a:r>
                        <a:rPr lang="pl-PL" sz="1200" dirty="0">
                          <a:effectLst/>
                        </a:rPr>
                        <a:t>novērst nelikumīgu robežšķērsošanu</a:t>
                      </a:r>
                      <a:endParaRPr lang="lv-L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29" marR="5522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užkirsti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kelią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nelegaliam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sienos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kirtimui</a:t>
                      </a:r>
                      <a:endParaRPr lang="lv-LV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229" marR="55229" marT="0" marB="0"/>
                </a:tc>
              </a:tr>
              <a:tr h="23812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98755" algn="l"/>
                        </a:tabLst>
                      </a:pPr>
                      <a:r>
                        <a:rPr lang="en-GB" sz="1200">
                          <a:effectLst/>
                        </a:rPr>
                        <a:t>to prevent law violation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29" marR="5522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98755" algn="l"/>
                        </a:tabLst>
                      </a:pP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29" marR="5522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62865" algn="l"/>
                        </a:tabLst>
                      </a:pPr>
                      <a:r>
                        <a:rPr lang="pl-PL" sz="1200" dirty="0">
                          <a:effectLst/>
                        </a:rPr>
                        <a:t>novērst likuma pārkāpšanu </a:t>
                      </a:r>
                      <a:endParaRPr lang="lv-L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29" marR="5522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t-L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užkirsti </a:t>
                      </a:r>
                      <a:r>
                        <a:rPr lang="lt-L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kelią įstatymo pažeidimui</a:t>
                      </a:r>
                      <a:endParaRPr lang="lv-LV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229" marR="55229" marT="0" marB="0"/>
                </a:tc>
              </a:tr>
              <a:tr h="26670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98755" algn="l"/>
                        </a:tabLst>
                      </a:pPr>
                      <a:r>
                        <a:rPr lang="en-GB" sz="1200">
                          <a:effectLst/>
                        </a:rPr>
                        <a:t>to prevent cross-border violation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29" marR="5522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198755" algn="l"/>
                        </a:tabLst>
                      </a:pP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29" marR="5522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  <a:tabLst>
                          <a:tab pos="62865" algn="l"/>
                        </a:tabLst>
                      </a:pPr>
                      <a:r>
                        <a:rPr lang="pl-PL" sz="1200" dirty="0">
                          <a:effectLst/>
                        </a:rPr>
                        <a:t>novērst pārrobežu pārkāpumu</a:t>
                      </a:r>
                      <a:endParaRPr lang="lv-L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29" marR="5522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t-L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lt-LT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t-L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užkirsti kelią sienos kirtimo pažeidimams</a:t>
                      </a:r>
                      <a:endParaRPr lang="lv-LV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229" marR="55229" marT="0" marB="0"/>
                </a:tc>
              </a:tr>
              <a:tr h="144465"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profiling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29" marR="55229" marT="0" marB="0"/>
                </a:tc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29" marR="552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200" dirty="0">
                          <a:effectLst/>
                        </a:rPr>
                        <a:t>profilēšana</a:t>
                      </a:r>
                      <a:endParaRPr lang="lv-L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29" marR="5522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t-L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profiliavimas </a:t>
                      </a:r>
                      <a:endParaRPr lang="lv-LV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229" marR="55229" marT="0" marB="0"/>
                </a:tc>
              </a:tr>
              <a:tr h="133060"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to protect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29" marR="55229" marT="0" marB="0"/>
                </a:tc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29" marR="552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200">
                          <a:effectLst/>
                        </a:rPr>
                        <a:t>aizsargāt</a:t>
                      </a:r>
                      <a:endParaRPr lang="lv-L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29" marR="5522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" algn="l"/>
                        </a:tabLst>
                      </a:pPr>
                      <a:r>
                        <a:rPr lang="lv-LV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lv-LV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apginti</a:t>
                      </a:r>
                      <a:endParaRPr lang="lv-LV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229" marR="55229" marT="0" marB="0"/>
                </a:tc>
              </a:tr>
            </a:tbl>
          </a:graphicData>
        </a:graphic>
      </p:graphicFrame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3702579" y="1563001"/>
            <a:ext cx="180000" cy="1800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3692577" y="1773277"/>
            <a:ext cx="180000" cy="1800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3706811" y="2015982"/>
            <a:ext cx="180000" cy="1800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3702886" y="2260633"/>
            <a:ext cx="180000" cy="1800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3715062" y="2476644"/>
            <a:ext cx="180000" cy="1800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3715062" y="2689176"/>
            <a:ext cx="180000" cy="1800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3712088" y="2940780"/>
            <a:ext cx="180000" cy="1800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3705934" y="3143505"/>
            <a:ext cx="180000" cy="1800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3717852" y="3333719"/>
            <a:ext cx="180000" cy="1800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3722717" y="3539043"/>
            <a:ext cx="180000" cy="1800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3723350" y="3784470"/>
            <a:ext cx="180000" cy="1800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3722717" y="4069465"/>
            <a:ext cx="180000" cy="1800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3710923" y="4377821"/>
            <a:ext cx="180000" cy="1800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3704152" y="4584643"/>
            <a:ext cx="180000" cy="180000"/>
          </a:xfrm>
          <a:prstGeom prst="rect">
            <a:avLst/>
          </a:prstGeom>
        </p:spPr>
      </p:pic>
      <p:pic>
        <p:nvPicPr>
          <p:cNvPr id="25" name="Recorded Sound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3702579" y="4771103"/>
            <a:ext cx="180000" cy="180000"/>
          </a:xfrm>
          <a:prstGeom prst="rect">
            <a:avLst/>
          </a:prstGeom>
        </p:spPr>
      </p:pic>
      <p:pic>
        <p:nvPicPr>
          <p:cNvPr id="26" name="Recorded Sound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3702579" y="4988675"/>
            <a:ext cx="180000" cy="180000"/>
          </a:xfrm>
          <a:prstGeom prst="rect">
            <a:avLst/>
          </a:prstGeom>
        </p:spPr>
      </p:pic>
      <p:pic>
        <p:nvPicPr>
          <p:cNvPr id="27" name="Recorded Sound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3708020" y="5221069"/>
            <a:ext cx="180000" cy="180000"/>
          </a:xfrm>
          <a:prstGeom prst="rect">
            <a:avLst/>
          </a:prstGeom>
        </p:spPr>
      </p:pic>
      <p:pic>
        <p:nvPicPr>
          <p:cNvPr id="28" name="Recorded Sound">
            <a:hlinkClick r:id="" action="ppaction://media"/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3719898" y="5476578"/>
            <a:ext cx="180000" cy="180000"/>
          </a:xfrm>
          <a:prstGeom prst="rect">
            <a:avLst/>
          </a:prstGeom>
        </p:spPr>
      </p:pic>
      <p:pic>
        <p:nvPicPr>
          <p:cNvPr id="29" name="Recorded Sound">
            <a:hlinkClick r:id="" action="ppaction://media"/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3718239" y="5723409"/>
            <a:ext cx="180000" cy="180000"/>
          </a:xfrm>
          <a:prstGeom prst="rect">
            <a:avLst/>
          </a:prstGeom>
        </p:spPr>
      </p:pic>
      <p:pic>
        <p:nvPicPr>
          <p:cNvPr id="31" name="Recorded Sound">
            <a:hlinkClick r:id="" action="ppaction://media"/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3708020" y="5914141"/>
            <a:ext cx="180000" cy="18000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10030972" y="353074"/>
            <a:ext cx="1803675" cy="1496747"/>
            <a:chOff x="0" y="0"/>
            <a:chExt cx="1162050" cy="1120775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3850"/>
              <a:ext cx="511810" cy="796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25" y="381000"/>
              <a:ext cx="468630" cy="600075"/>
            </a:xfrm>
            <a:prstGeom prst="rect">
              <a:avLst/>
            </a:prstGeom>
          </p:spPr>
        </p:pic>
        <p:pic>
          <p:nvPicPr>
            <p:cNvPr id="34" name="Picture 33" descr="C:\Users\Marina\AppData\Local\Temp\image002.jpg"/>
            <p:cNvPicPr>
              <a:picLocks noChangeAspect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62050" cy="32639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63549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4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50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53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50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01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04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5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50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53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52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404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251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250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1532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3529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3529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404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2043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2043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1208</TotalTime>
  <Words>1457</Words>
  <Application>Microsoft Office PowerPoint</Application>
  <PresentationFormat>Widescreen</PresentationFormat>
  <Paragraphs>613</Paragraphs>
  <Slides>11</Slides>
  <Notes>0</Notes>
  <HiddenSlides>0</HiddenSlides>
  <MMClips>180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 Žukova</dc:creator>
  <cp:lastModifiedBy>Marina Žukova</cp:lastModifiedBy>
  <cp:revision>57</cp:revision>
  <dcterms:created xsi:type="dcterms:W3CDTF">2020-07-16T08:22:42Z</dcterms:created>
  <dcterms:modified xsi:type="dcterms:W3CDTF">2020-11-13T07:20:04Z</dcterms:modified>
</cp:coreProperties>
</file>