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56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4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4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5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8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1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6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7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4.png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image" Target="../media/image3.jp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1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openxmlformats.org/officeDocument/2006/relationships/slideLayout" Target="../slideLayouts/slideLayout1.xml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24.m4a"/><Relationship Id="rId18" Type="http://schemas.openxmlformats.org/officeDocument/2006/relationships/audio" Target="../media/media26.m4a"/><Relationship Id="rId26" Type="http://schemas.openxmlformats.org/officeDocument/2006/relationships/audio" Target="../media/media30.m4a"/><Relationship Id="rId39" Type="http://schemas.openxmlformats.org/officeDocument/2006/relationships/image" Target="../media/image4.png"/><Relationship Id="rId21" Type="http://schemas.microsoft.com/office/2007/relationships/media" Target="../media/media28.m4a"/><Relationship Id="rId34" Type="http://schemas.openxmlformats.org/officeDocument/2006/relationships/audio" Target="../media/media34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6.m4a"/><Relationship Id="rId25" Type="http://schemas.microsoft.com/office/2007/relationships/media" Target="../media/media30.m4a"/><Relationship Id="rId33" Type="http://schemas.microsoft.com/office/2007/relationships/media" Target="../media/media34.m4a"/><Relationship Id="rId38" Type="http://schemas.openxmlformats.org/officeDocument/2006/relationships/image" Target="../media/image3.jpg"/><Relationship Id="rId2" Type="http://schemas.openxmlformats.org/officeDocument/2006/relationships/audio" Target="../media/media18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29" Type="http://schemas.microsoft.com/office/2007/relationships/media" Target="../media/media32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9.m4a"/><Relationship Id="rId32" Type="http://schemas.openxmlformats.org/officeDocument/2006/relationships/audio" Target="../media/media33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5" Type="http://schemas.microsoft.com/office/2007/relationships/media" Target="../media/media20.m4a"/><Relationship Id="rId15" Type="http://schemas.microsoft.com/office/2007/relationships/media" Target="../media/media25.m4a"/><Relationship Id="rId23" Type="http://schemas.microsoft.com/office/2007/relationships/media" Target="../media/media29.m4a"/><Relationship Id="rId28" Type="http://schemas.openxmlformats.org/officeDocument/2006/relationships/audio" Target="../media/media31.m4a"/><Relationship Id="rId36" Type="http://schemas.openxmlformats.org/officeDocument/2006/relationships/image" Target="../media/image1.png"/><Relationship Id="rId10" Type="http://schemas.openxmlformats.org/officeDocument/2006/relationships/audio" Target="../media/media22.m4a"/><Relationship Id="rId19" Type="http://schemas.microsoft.com/office/2007/relationships/media" Target="../media/media27.m4a"/><Relationship Id="rId31" Type="http://schemas.microsoft.com/office/2007/relationships/media" Target="../media/media33.m4a"/><Relationship Id="rId4" Type="http://schemas.openxmlformats.org/officeDocument/2006/relationships/audio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24.m4a"/><Relationship Id="rId22" Type="http://schemas.openxmlformats.org/officeDocument/2006/relationships/audio" Target="../media/media28.m4a"/><Relationship Id="rId27" Type="http://schemas.microsoft.com/office/2007/relationships/media" Target="../media/media31.m4a"/><Relationship Id="rId30" Type="http://schemas.openxmlformats.org/officeDocument/2006/relationships/audio" Target="../media/media32.m4a"/><Relationship Id="rId35" Type="http://schemas.openxmlformats.org/officeDocument/2006/relationships/slideLayout" Target="../slideLayouts/slideLayout1.xml"/><Relationship Id="rId8" Type="http://schemas.openxmlformats.org/officeDocument/2006/relationships/audio" Target="../media/media21.m4a"/><Relationship Id="rId3" Type="http://schemas.microsoft.com/office/2007/relationships/media" Target="../media/media19.m4a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41.m4a"/><Relationship Id="rId18" Type="http://schemas.openxmlformats.org/officeDocument/2006/relationships/audio" Target="../media/media43.m4a"/><Relationship Id="rId26" Type="http://schemas.openxmlformats.org/officeDocument/2006/relationships/audio" Target="../media/media47.m4a"/><Relationship Id="rId39" Type="http://schemas.openxmlformats.org/officeDocument/2006/relationships/image" Target="../media/image4.png"/><Relationship Id="rId21" Type="http://schemas.microsoft.com/office/2007/relationships/media" Target="../media/media45.m4a"/><Relationship Id="rId34" Type="http://schemas.openxmlformats.org/officeDocument/2006/relationships/audio" Target="../media/media51.m4a"/><Relationship Id="rId7" Type="http://schemas.microsoft.com/office/2007/relationships/media" Target="../media/media38.m4a"/><Relationship Id="rId12" Type="http://schemas.openxmlformats.org/officeDocument/2006/relationships/audio" Target="../media/media40.m4a"/><Relationship Id="rId17" Type="http://schemas.microsoft.com/office/2007/relationships/media" Target="../media/media43.m4a"/><Relationship Id="rId25" Type="http://schemas.microsoft.com/office/2007/relationships/media" Target="../media/media47.m4a"/><Relationship Id="rId33" Type="http://schemas.microsoft.com/office/2007/relationships/media" Target="../media/media51.m4a"/><Relationship Id="rId38" Type="http://schemas.openxmlformats.org/officeDocument/2006/relationships/image" Target="../media/image3.jpg"/><Relationship Id="rId2" Type="http://schemas.openxmlformats.org/officeDocument/2006/relationships/audio" Target="../media/media35.m4a"/><Relationship Id="rId16" Type="http://schemas.openxmlformats.org/officeDocument/2006/relationships/audio" Target="../media/media42.m4a"/><Relationship Id="rId20" Type="http://schemas.openxmlformats.org/officeDocument/2006/relationships/audio" Target="../media/media44.m4a"/><Relationship Id="rId29" Type="http://schemas.microsoft.com/office/2007/relationships/media" Target="../media/media49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40.m4a"/><Relationship Id="rId24" Type="http://schemas.openxmlformats.org/officeDocument/2006/relationships/audio" Target="../media/media46.m4a"/><Relationship Id="rId32" Type="http://schemas.openxmlformats.org/officeDocument/2006/relationships/audio" Target="../media/media50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5" Type="http://schemas.microsoft.com/office/2007/relationships/media" Target="../media/media37.m4a"/><Relationship Id="rId15" Type="http://schemas.microsoft.com/office/2007/relationships/media" Target="../media/media42.m4a"/><Relationship Id="rId23" Type="http://schemas.microsoft.com/office/2007/relationships/media" Target="../media/media46.m4a"/><Relationship Id="rId28" Type="http://schemas.openxmlformats.org/officeDocument/2006/relationships/audio" Target="../media/media48.m4a"/><Relationship Id="rId36" Type="http://schemas.openxmlformats.org/officeDocument/2006/relationships/image" Target="../media/image1.png"/><Relationship Id="rId10" Type="http://schemas.openxmlformats.org/officeDocument/2006/relationships/audio" Target="../media/media39.m4a"/><Relationship Id="rId19" Type="http://schemas.microsoft.com/office/2007/relationships/media" Target="../media/media44.m4a"/><Relationship Id="rId31" Type="http://schemas.microsoft.com/office/2007/relationships/media" Target="../media/media50.m4a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audio" Target="../media/media41.m4a"/><Relationship Id="rId22" Type="http://schemas.openxmlformats.org/officeDocument/2006/relationships/audio" Target="../media/media45.m4a"/><Relationship Id="rId27" Type="http://schemas.microsoft.com/office/2007/relationships/media" Target="../media/media48.m4a"/><Relationship Id="rId30" Type="http://schemas.openxmlformats.org/officeDocument/2006/relationships/audio" Target="../media/media49.m4a"/><Relationship Id="rId35" Type="http://schemas.openxmlformats.org/officeDocument/2006/relationships/slideLayout" Target="../slideLayouts/slideLayout1.xml"/><Relationship Id="rId8" Type="http://schemas.openxmlformats.org/officeDocument/2006/relationships/audio" Target="../media/media38.m4a"/><Relationship Id="rId3" Type="http://schemas.microsoft.com/office/2007/relationships/media" Target="../media/media36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58.m4a"/><Relationship Id="rId18" Type="http://schemas.openxmlformats.org/officeDocument/2006/relationships/audio" Target="../media/media60.m4a"/><Relationship Id="rId26" Type="http://schemas.openxmlformats.org/officeDocument/2006/relationships/audio" Target="../media/media64.m4a"/><Relationship Id="rId3" Type="http://schemas.microsoft.com/office/2007/relationships/media" Target="../media/media53.m4a"/><Relationship Id="rId21" Type="http://schemas.microsoft.com/office/2007/relationships/media" Target="../media/media62.m4a"/><Relationship Id="rId34" Type="http://schemas.openxmlformats.org/officeDocument/2006/relationships/image" Target="../media/image3.jpg"/><Relationship Id="rId7" Type="http://schemas.microsoft.com/office/2007/relationships/media" Target="../media/media55.m4a"/><Relationship Id="rId12" Type="http://schemas.openxmlformats.org/officeDocument/2006/relationships/audio" Target="../media/media57.m4a"/><Relationship Id="rId17" Type="http://schemas.microsoft.com/office/2007/relationships/media" Target="../media/media60.m4a"/><Relationship Id="rId25" Type="http://schemas.microsoft.com/office/2007/relationships/media" Target="../media/media64.m4a"/><Relationship Id="rId33" Type="http://schemas.openxmlformats.org/officeDocument/2006/relationships/image" Target="../media/image2.png"/><Relationship Id="rId2" Type="http://schemas.openxmlformats.org/officeDocument/2006/relationships/audio" Target="../media/media52.m4a"/><Relationship Id="rId16" Type="http://schemas.openxmlformats.org/officeDocument/2006/relationships/audio" Target="../media/media59.m4a"/><Relationship Id="rId20" Type="http://schemas.openxmlformats.org/officeDocument/2006/relationships/audio" Target="../media/media61.m4a"/><Relationship Id="rId29" Type="http://schemas.microsoft.com/office/2007/relationships/media" Target="../media/media66.m4a"/><Relationship Id="rId1" Type="http://schemas.microsoft.com/office/2007/relationships/media" Target="../media/media52.m4a"/><Relationship Id="rId6" Type="http://schemas.openxmlformats.org/officeDocument/2006/relationships/audio" Target="../media/media54.m4a"/><Relationship Id="rId11" Type="http://schemas.microsoft.com/office/2007/relationships/media" Target="../media/media57.m4a"/><Relationship Id="rId24" Type="http://schemas.openxmlformats.org/officeDocument/2006/relationships/audio" Target="../media/media63.m4a"/><Relationship Id="rId32" Type="http://schemas.openxmlformats.org/officeDocument/2006/relationships/image" Target="../media/image1.png"/><Relationship Id="rId5" Type="http://schemas.microsoft.com/office/2007/relationships/media" Target="../media/media54.m4a"/><Relationship Id="rId15" Type="http://schemas.microsoft.com/office/2007/relationships/media" Target="../media/media59.m4a"/><Relationship Id="rId23" Type="http://schemas.microsoft.com/office/2007/relationships/media" Target="../media/media63.m4a"/><Relationship Id="rId28" Type="http://schemas.openxmlformats.org/officeDocument/2006/relationships/audio" Target="../media/media65.m4a"/><Relationship Id="rId36" Type="http://schemas.openxmlformats.org/officeDocument/2006/relationships/image" Target="../media/image5.png"/><Relationship Id="rId10" Type="http://schemas.openxmlformats.org/officeDocument/2006/relationships/audio" Target="../media/media56.m4a"/><Relationship Id="rId19" Type="http://schemas.microsoft.com/office/2007/relationships/media" Target="../media/media61.m4a"/><Relationship Id="rId31" Type="http://schemas.openxmlformats.org/officeDocument/2006/relationships/slideLayout" Target="../slideLayouts/slideLayout1.xml"/><Relationship Id="rId4" Type="http://schemas.openxmlformats.org/officeDocument/2006/relationships/audio" Target="../media/media53.m4a"/><Relationship Id="rId9" Type="http://schemas.microsoft.com/office/2007/relationships/media" Target="../media/media56.m4a"/><Relationship Id="rId14" Type="http://schemas.openxmlformats.org/officeDocument/2006/relationships/audio" Target="../media/media58.m4a"/><Relationship Id="rId22" Type="http://schemas.openxmlformats.org/officeDocument/2006/relationships/audio" Target="../media/media62.m4a"/><Relationship Id="rId27" Type="http://schemas.microsoft.com/office/2007/relationships/media" Target="../media/media65.m4a"/><Relationship Id="rId30" Type="http://schemas.openxmlformats.org/officeDocument/2006/relationships/audio" Target="../media/media66.m4a"/><Relationship Id="rId35" Type="http://schemas.openxmlformats.org/officeDocument/2006/relationships/image" Target="../media/image4.png"/><Relationship Id="rId8" Type="http://schemas.openxmlformats.org/officeDocument/2006/relationships/audio" Target="../media/media5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INTRODUCTION TO LEGISLATION</a:t>
            </a:r>
            <a:endParaRPr lang="lv-LV" b="1" i="1" dirty="0"/>
          </a:p>
          <a:p>
            <a:endParaRPr lang="lv-LV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86974"/>
              </p:ext>
            </p:extLst>
          </p:nvPr>
        </p:nvGraphicFramePr>
        <p:xfrm>
          <a:off x="904875" y="1406463"/>
          <a:ext cx="8761170" cy="4964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(to) absorb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įsiminti;perimti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applicable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piemērots, pielietojams 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tinkamas, galiojantis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76336034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arbitrary action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patvaļīga rīcība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savavališkas veiksmas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431643874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asylum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patvērums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prieglobstis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62465799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asylum procedure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patvēruma procedūra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prieglobsčio</a:t>
                      </a:r>
                      <a:r>
                        <a:rPr lang="lt-LT" sz="1400" baseline="0" dirty="0" smtClean="0">
                          <a:latin typeface="+mn-lt"/>
                        </a:rPr>
                        <a:t> procedūra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17997350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binding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saistošs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privalomas; įpareigojantis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90378108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binding agreements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saistoši nolīgumi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įpareigojantis</a:t>
                      </a:r>
                      <a:r>
                        <a:rPr lang="lt-LT" sz="1400" baseline="0" dirty="0" smtClean="0">
                          <a:latin typeface="+mn-lt"/>
                        </a:rPr>
                        <a:t> susitarimas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citizenship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pilsonība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pilietybė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civil servant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ierēdnis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v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alstybės tarnautojas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(to) consolidate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nostiprināt, apvienot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s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uvienyti;</a:t>
                      </a:r>
                      <a:r>
                        <a:rPr lang="lt-LT" sz="1400" baseline="0" dirty="0" smtClean="0">
                          <a:effectLst/>
                          <a:latin typeface="+mn-lt"/>
                        </a:rPr>
                        <a:t> sutvirtinti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(to) comprise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ietvert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a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pimti;susidaryti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(to) constitute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veidot, sastādīt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s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udaryti; būti;</a:t>
                      </a:r>
                      <a:r>
                        <a:rPr lang="lt-LT" sz="1400" baseline="0" dirty="0" smtClean="0">
                          <a:effectLst/>
                          <a:latin typeface="+mn-lt"/>
                        </a:rPr>
                        <a:t> išleisti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death penalty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nāvessods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mirties bausmė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degrading treatment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pazumošā attieksme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žeminantis elgesys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dignity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cieņa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orumas;kilnumas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directive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direktīva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d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irektyva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discrimination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diskriminācija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 d</a:t>
                      </a:r>
                      <a:r>
                        <a:rPr lang="lt-LT" sz="1400" dirty="0" smtClean="0">
                          <a:effectLst/>
                          <a:latin typeface="+mn-lt"/>
                        </a:rPr>
                        <a:t>iskriminacija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1939271"/>
            <a:ext cx="252000" cy="25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2192711"/>
            <a:ext cx="252000" cy="252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2468367"/>
            <a:ext cx="252000" cy="252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2747569"/>
            <a:ext cx="252000" cy="252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3018678"/>
            <a:ext cx="252000" cy="252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3302352"/>
            <a:ext cx="252000" cy="252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3555774"/>
            <a:ext cx="252000" cy="252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3860464"/>
            <a:ext cx="252000" cy="25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4161690"/>
            <a:ext cx="252000" cy="252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4423758"/>
            <a:ext cx="252000" cy="25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4722163"/>
            <a:ext cx="252000" cy="252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5001751"/>
            <a:ext cx="252000" cy="252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5543477"/>
            <a:ext cx="252000" cy="252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5266959"/>
            <a:ext cx="252000" cy="252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5833578"/>
            <a:ext cx="248941" cy="252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6133019"/>
            <a:ext cx="252000" cy="252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200" y="163897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3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5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9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4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22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45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40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Development of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ommunication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kills in English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anguage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uards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Frontex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Grant 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Agreement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No. 2019/301/TRU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LEGISLATION</a:t>
            </a:r>
            <a:endParaRPr kumimoji="0" lang="lv-LV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15762"/>
              </p:ext>
            </p:extLst>
          </p:nvPr>
        </p:nvGraphicFramePr>
        <p:xfrm>
          <a:off x="904875" y="1406463"/>
          <a:ext cx="8761170" cy="4964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enable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dot iespēju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įgalinti;duoti teisę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(to) ensure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nodrošināt, garantēt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garantuoti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61363302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uropean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community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smtClean="0"/>
                        <a:t>eiropas kopiena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Europos bendruomenė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76336034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execution 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izpilde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įsakymo</a:t>
                      </a:r>
                      <a:r>
                        <a:rPr lang="lt-LT" sz="1400" baseline="0" dirty="0" smtClean="0"/>
                        <a:t> vykdymas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431643874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exercise power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izmantotvaru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vykdyti; įgyvendinti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62465799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exile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izsūtīt, izraidīt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ištremti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17997350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equality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vienlīdzība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lygybė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90378108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flee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bēgt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bėgti;vengti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 rights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pamattiesības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  <a:r>
                        <a:rPr lang="lt-LT" sz="1400" dirty="0" smtClean="0">
                          <a:effectLst/>
                        </a:rPr>
                        <a:t>pagrindinės</a:t>
                      </a:r>
                      <a:r>
                        <a:rPr lang="lt-LT" sz="1400" baseline="0" dirty="0" smtClean="0">
                          <a:effectLst/>
                        </a:rPr>
                        <a:t> teisės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governing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valdošais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v</a:t>
                      </a:r>
                      <a:r>
                        <a:rPr lang="lt-LT" sz="1400" dirty="0" smtClean="0">
                          <a:effectLst/>
                        </a:rPr>
                        <a:t>adovaujamasis;pagrindinis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grant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piešķirt 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s</a:t>
                      </a:r>
                      <a:r>
                        <a:rPr lang="lt-LT" sz="1400" dirty="0" smtClean="0">
                          <a:effectLst/>
                        </a:rPr>
                        <a:t>uteikti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habitual residence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pastāvīga</a:t>
                      </a:r>
                      <a:r>
                        <a:rPr lang="lt-LT" sz="1400" baseline="0" dirty="0" smtClean="0"/>
                        <a:t> dzīvesvieta 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n</a:t>
                      </a:r>
                      <a:r>
                        <a:rPr lang="lt-LT" sz="1400" dirty="0" smtClean="0">
                          <a:effectLst/>
                        </a:rPr>
                        <a:t>uolatinė gyvenamoji vieta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affairs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iekšlietas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v</a:t>
                      </a:r>
                      <a:r>
                        <a:rPr lang="lt-LT" sz="1400" dirty="0" smtClean="0">
                          <a:effectLst/>
                        </a:rPr>
                        <a:t>idaus reikalai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dignity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cilvēka cieņa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ž</a:t>
                      </a:r>
                      <a:r>
                        <a:rPr lang="lt-LT" sz="1400" dirty="0" smtClean="0">
                          <a:effectLst/>
                        </a:rPr>
                        <a:t>mogaus orumas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accordance with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saskaņā ar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p</a:t>
                      </a:r>
                      <a:r>
                        <a:rPr lang="lt-LT" sz="1400" dirty="0" smtClean="0">
                          <a:effectLst/>
                        </a:rPr>
                        <a:t>agal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innate right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iedzimtas tiesības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į</a:t>
                      </a:r>
                      <a:r>
                        <a:rPr lang="lt-LT" sz="1400" dirty="0" smtClean="0">
                          <a:effectLst/>
                        </a:rPr>
                        <a:t>gimta teisė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inhuman treatment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necilvēcīga izturēšanās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n</a:t>
                      </a:r>
                      <a:r>
                        <a:rPr lang="lt-LT" sz="1400" dirty="0" smtClean="0">
                          <a:effectLst/>
                        </a:rPr>
                        <a:t>ežmoniškas</a:t>
                      </a:r>
                      <a:r>
                        <a:rPr lang="lt-LT" sz="1400" baseline="0" dirty="0" smtClean="0">
                          <a:effectLst/>
                        </a:rPr>
                        <a:t> elgesys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1645312"/>
            <a:ext cx="216000" cy="216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1915620"/>
            <a:ext cx="216000" cy="216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2193168"/>
            <a:ext cx="216000" cy="216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2495005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2734996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3035284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3291186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3580485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3855574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4139482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4422526"/>
            <a:ext cx="216000" cy="216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4709118"/>
            <a:ext cx="216000" cy="216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4976384"/>
            <a:ext cx="216000" cy="216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5308454"/>
            <a:ext cx="216000" cy="216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5542820"/>
            <a:ext cx="216000" cy="216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5783255"/>
            <a:ext cx="216000" cy="216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1600" y="608058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2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36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6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22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73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Development of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ommunication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kills in English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anguage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uards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Frontex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Grant 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Agreement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No. 2019/301/TRU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LEGISLATION</a:t>
            </a:r>
            <a:endParaRPr kumimoji="0" lang="lv-LV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75515"/>
              </p:ext>
            </p:extLst>
          </p:nvPr>
        </p:nvGraphicFramePr>
        <p:xfrm>
          <a:off x="904875" y="1406463"/>
          <a:ext cx="8761170" cy="4964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 protection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starptautiskā </a:t>
                      </a:r>
                      <a:r>
                        <a:rPr lang="lt-LT" sz="1400" dirty="0" smtClean="0"/>
                        <a:t>aizsardzība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tarptautinė</a:t>
                      </a:r>
                      <a:r>
                        <a:rPr lang="lt-LT" sz="1400" baseline="0" dirty="0" smtClean="0"/>
                        <a:t> apsauga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judicial cooperation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tiesu iestāžu sadarbība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teisminis bendradarbiavimas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61363302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justice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taisnīgums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teisingumas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76336034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instruments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juridisks instruments 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įstatymo</a:t>
                      </a:r>
                      <a:r>
                        <a:rPr lang="lt-LT" sz="1400" baseline="0" dirty="0" smtClean="0"/>
                        <a:t> leidžiami dokumentai/aktai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431643874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framework 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tiesiskais</a:t>
                      </a:r>
                      <a:r>
                        <a:rPr lang="lt-LT" sz="1400" baseline="0" dirty="0" smtClean="0"/>
                        <a:t> regulējums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teisinė sistema/struktūra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62465799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likumdošana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įstatymų</a:t>
                      </a:r>
                      <a:r>
                        <a:rPr lang="lt-LT" sz="1400" baseline="0" dirty="0" smtClean="0"/>
                        <a:t> leidimas; įstatymai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17997350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legitimate fear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likumīgas bailes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pagrįsta</a:t>
                      </a:r>
                      <a:r>
                        <a:rPr lang="lt-LT" sz="1400" baseline="0" dirty="0" smtClean="0"/>
                        <a:t> baimė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90378108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pasākums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priemonė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non-discrimination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nediskriminācija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n</a:t>
                      </a:r>
                      <a:r>
                        <a:rPr lang="lt-LT" sz="1400" dirty="0" smtClean="0">
                          <a:effectLst/>
                        </a:rPr>
                        <a:t>ediskriminavimas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refoulement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neizraidīšana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n</a:t>
                      </a:r>
                      <a:r>
                        <a:rPr lang="lt-LT" sz="1400" dirty="0" smtClean="0">
                          <a:effectLst/>
                        </a:rPr>
                        <a:t>egrąžinimas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persecution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vajāšana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p</a:t>
                      </a:r>
                      <a:r>
                        <a:rPr lang="lt-LT" sz="1400" dirty="0" smtClean="0">
                          <a:effectLst/>
                        </a:rPr>
                        <a:t>ersekiojimas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preventive measure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preventīvs</a:t>
                      </a:r>
                      <a:r>
                        <a:rPr lang="lt-LT" sz="1400" baseline="0" dirty="0" smtClean="0"/>
                        <a:t> pasākums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a</a:t>
                      </a:r>
                      <a:r>
                        <a:rPr lang="lt-LT" sz="1400" dirty="0" smtClean="0">
                          <a:effectLst/>
                        </a:rPr>
                        <a:t>psisaugojimo priemonės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legislation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primārie tiesību akti 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p</a:t>
                      </a:r>
                      <a:r>
                        <a:rPr lang="lt-LT" sz="1400" dirty="0" smtClean="0">
                          <a:effectLst/>
                        </a:rPr>
                        <a:t>irminės</a:t>
                      </a:r>
                      <a:r>
                        <a:rPr lang="lt-LT" sz="1400" baseline="0" dirty="0" smtClean="0">
                          <a:effectLst/>
                        </a:rPr>
                        <a:t> teisės aktai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prohibition of torture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spīdzināšanas aizliegums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k</a:t>
                      </a:r>
                      <a:r>
                        <a:rPr lang="lt-LT" sz="1400" dirty="0" smtClean="0">
                          <a:effectLst/>
                        </a:rPr>
                        <a:t>ankinimo draudimas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noteikums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  <a:r>
                        <a:rPr lang="lt-LT" sz="1400" dirty="0" smtClean="0">
                          <a:effectLst/>
                        </a:rPr>
                        <a:t>nuostata; sąlyga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refrain from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atturēties </a:t>
                      </a:r>
                      <a:r>
                        <a:rPr lang="lt-LT" sz="1400" dirty="0" smtClean="0"/>
                        <a:t>no 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s</a:t>
                      </a:r>
                      <a:r>
                        <a:rPr lang="lt-LT" sz="1400" dirty="0" smtClean="0">
                          <a:effectLst/>
                        </a:rPr>
                        <a:t>usilaikyti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refugee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bēglis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p</a:t>
                      </a:r>
                      <a:r>
                        <a:rPr lang="lt-LT" sz="1400" dirty="0" smtClean="0">
                          <a:effectLst/>
                        </a:rPr>
                        <a:t>abėgėlis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1648400"/>
            <a:ext cx="252000" cy="252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1925640"/>
            <a:ext cx="252000" cy="252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2232860"/>
            <a:ext cx="252000" cy="252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2459352"/>
            <a:ext cx="252000" cy="252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2766572"/>
            <a:ext cx="252000" cy="252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3011060"/>
            <a:ext cx="252000" cy="252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3286348"/>
            <a:ext cx="252000" cy="25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3578407"/>
            <a:ext cx="252000" cy="25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3832076"/>
            <a:ext cx="252000" cy="25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4126694"/>
            <a:ext cx="252000" cy="252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4406238"/>
            <a:ext cx="252000" cy="252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4704723"/>
            <a:ext cx="252000" cy="252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4985508"/>
            <a:ext cx="252000" cy="252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5231844"/>
            <a:ext cx="252000" cy="252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5536876"/>
            <a:ext cx="252000" cy="252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5812769"/>
            <a:ext cx="252000" cy="252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3600" y="6074747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9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73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1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0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17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84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61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Development of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ommunication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kills in English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anguage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uards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Frontex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Grant 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Agreement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No. 2019/301/TRU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5230"/>
            <a:ext cx="66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i="1" dirty="0" smtClean="0">
                <a:solidFill>
                  <a:prstClr val="black"/>
                </a:solidFill>
                <a:latin typeface="Calibri" panose="020F0502020204030204"/>
              </a:rPr>
              <a:t>INTRODUCTION TO LEGISLATION</a:t>
            </a:r>
            <a:endParaRPr kumimoji="0" lang="lv-LV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79430"/>
              </p:ext>
            </p:extLst>
          </p:nvPr>
        </p:nvGraphicFramePr>
        <p:xfrm>
          <a:off x="904875" y="1406463"/>
          <a:ext cx="8761170" cy="5128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refugee status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bēgļa statuss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pabėgėlio</a:t>
                      </a:r>
                      <a:r>
                        <a:rPr lang="lt-LT" sz="1400" baseline="0" dirty="0" smtClean="0"/>
                        <a:t> statusas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regulate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regulēt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reglamentuoti, tvarkyti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61363302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noteikumi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reglamentavimas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76336034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to asylum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tiesības uz patvērumu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teisė į prieglobstį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431643874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to life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tiesības uz dzīvi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teisė į</a:t>
                      </a:r>
                      <a:r>
                        <a:rPr lang="lt-LT" sz="1400" baseline="0" dirty="0" smtClean="0"/>
                        <a:t> gyvybę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62465799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ruling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nolēmums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valdymas; nutarimas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17997350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legislation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sekundārie tiesību akti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antrinės</a:t>
                      </a:r>
                      <a:r>
                        <a:rPr lang="lt-LT" sz="1400" baseline="0" dirty="0" smtClean="0"/>
                        <a:t> teisės aktai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90378108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solidarity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solidaritāte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solidarumas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shivering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drebuļi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d</a:t>
                      </a:r>
                      <a:r>
                        <a:rPr lang="lt-LT" sz="1400" dirty="0" smtClean="0">
                          <a:effectLst/>
                        </a:rPr>
                        <a:t>rebulys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stammering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stostīšanās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  <a:r>
                        <a:rPr lang="lt-LT" sz="1400" dirty="0" smtClean="0">
                          <a:effectLst/>
                        </a:rPr>
                        <a:t>mikčiojimas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stipulate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noteikt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  <a:r>
                        <a:rPr lang="lt-LT" sz="1400" dirty="0" smtClean="0">
                          <a:effectLst/>
                        </a:rPr>
                        <a:t>nustatyti;kelti sąlygą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take appeal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iesniegt apelāciju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a</a:t>
                      </a:r>
                      <a:r>
                        <a:rPr lang="lt-LT" sz="1400" dirty="0" smtClean="0">
                          <a:effectLst/>
                        </a:rPr>
                        <a:t>pskųsti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torture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spīdzināšana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k</a:t>
                      </a:r>
                      <a:r>
                        <a:rPr lang="lt-LT" sz="1400" dirty="0" smtClean="0">
                          <a:effectLst/>
                        </a:rPr>
                        <a:t>ankinimas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international law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saskaņā ar starptautiskajām tiesībām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p</a:t>
                      </a:r>
                      <a:r>
                        <a:rPr lang="lt-LT" sz="1400" dirty="0" smtClean="0">
                          <a:effectLst/>
                        </a:rPr>
                        <a:t>agal tarptautinę</a:t>
                      </a:r>
                      <a:r>
                        <a:rPr lang="lt-LT" sz="1400" baseline="0" dirty="0" smtClean="0">
                          <a:effectLst/>
                        </a:rPr>
                        <a:t> teisę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the law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saskaņā ar likumu</a:t>
                      </a:r>
                      <a:endParaRPr lang="lt-LT" sz="140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  <a:r>
                        <a:rPr lang="lt-LT" sz="1400" dirty="0" smtClean="0">
                          <a:effectLst/>
                        </a:rPr>
                        <a:t>pagal įstatymą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4716" y="1646737"/>
            <a:ext cx="253439" cy="25343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1925832"/>
            <a:ext cx="252000" cy="252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2209251"/>
            <a:ext cx="252000" cy="252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2484170"/>
            <a:ext cx="252000" cy="252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2754554"/>
            <a:ext cx="252000" cy="25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3016768"/>
            <a:ext cx="252000" cy="252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3286117"/>
            <a:ext cx="252000" cy="252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3555951"/>
            <a:ext cx="252000" cy="252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3842450"/>
            <a:ext cx="252000" cy="252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4120098"/>
            <a:ext cx="252000" cy="252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4408011"/>
            <a:ext cx="252000" cy="252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4677822"/>
            <a:ext cx="252000" cy="252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4995041"/>
            <a:ext cx="252000" cy="25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5280495"/>
            <a:ext cx="252000" cy="25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93600" y="5719073"/>
            <a:ext cx="28024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6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8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0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6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563</Words>
  <Application>Microsoft Office PowerPoint</Application>
  <PresentationFormat>Widescreen</PresentationFormat>
  <Paragraphs>219</Paragraphs>
  <Slides>4</Slides>
  <Notes>0</Notes>
  <HiddenSlides>0</HiddenSlides>
  <MMClips>66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Marek</cp:lastModifiedBy>
  <cp:revision>26</cp:revision>
  <dcterms:created xsi:type="dcterms:W3CDTF">2020-07-24T11:42:56Z</dcterms:created>
  <dcterms:modified xsi:type="dcterms:W3CDTF">2020-11-28T15:47:42Z</dcterms:modified>
</cp:coreProperties>
</file>