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94" r:id="rId4"/>
    <p:sldId id="295" r:id="rId5"/>
    <p:sldId id="286" r:id="rId6"/>
    <p:sldId id="287" r:id="rId7"/>
    <p:sldId id="288" r:id="rId8"/>
    <p:sldId id="289" r:id="rId9"/>
    <p:sldId id="290" r:id="rId10"/>
    <p:sldId id="291" r:id="rId11"/>
    <p:sldId id="293" r:id="rId12"/>
    <p:sldId id="292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31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Izglītojamā </a:t>
            </a:r>
            <a:r>
              <a:rPr lang="lv-LV" dirty="0" smtClean="0"/>
              <a:t>pienākumi praktiskās šaušanas nodarbību laikā un drošības prasības</a:t>
            </a:r>
            <a:endParaRPr lang="lv-LV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581128"/>
            <a:ext cx="6400800" cy="2277438"/>
          </a:xfrm>
        </p:spPr>
        <p:txBody>
          <a:bodyPr/>
          <a:lstStyle/>
          <a:p>
            <a:r>
              <a:rPr lang="lv-LV" dirty="0" smtClean="0"/>
              <a:t>Sagatavoja: MFSPK</a:t>
            </a:r>
          </a:p>
          <a:p>
            <a:endParaRPr lang="lv-LV" dirty="0" smtClean="0"/>
          </a:p>
          <a:p>
            <a:pPr algn="l"/>
            <a:r>
              <a:rPr lang="lv-LV" dirty="0" smtClean="0"/>
              <a:t>2021.gads</a:t>
            </a:r>
            <a:endParaRPr 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lv-LV" dirty="0"/>
              <a:t>Dod rīkojumus un </a:t>
            </a:r>
            <a:r>
              <a:rPr lang="lv-LV" dirty="0" err="1"/>
              <a:t>izpildkomandas</a:t>
            </a:r>
            <a:r>
              <a:rPr lang="lv-LV" dirty="0"/>
              <a:t> praktiskās šaušanas vingrinājumu izpildes laikā;</a:t>
            </a:r>
          </a:p>
          <a:p>
            <a:r>
              <a:rPr lang="lv-LV" dirty="0"/>
              <a:t>Kontrolē praktiskās šaušanas vingrinājuma izpildi;</a:t>
            </a:r>
          </a:p>
          <a:p>
            <a:r>
              <a:rPr lang="lv-LV" dirty="0"/>
              <a:t>Pēc nodarbības pārbauda ieročus;</a:t>
            </a:r>
          </a:p>
          <a:p>
            <a:r>
              <a:rPr lang="lv-LV" dirty="0"/>
              <a:t>Organizē neizlietotās munīcijas nodošanu munīcijas izsniegšanas punkta priekšniekam;</a:t>
            </a:r>
          </a:p>
          <a:p>
            <a:r>
              <a:rPr lang="lv-LV" dirty="0"/>
              <a:t>Apkopo šaušanas rezultātus un iepazīstina apmācāmos;</a:t>
            </a:r>
          </a:p>
          <a:p>
            <a:r>
              <a:rPr lang="lv-LV" dirty="0"/>
              <a:t>Organizē ieroču tīrīšanu;</a:t>
            </a:r>
          </a:p>
          <a:p>
            <a:r>
              <a:rPr lang="lv-LV" dirty="0"/>
              <a:t>Kontrolē neizlietotās munīcijas un ieroču nodošanu;</a:t>
            </a:r>
          </a:p>
          <a:p>
            <a:r>
              <a:rPr lang="lv-LV" dirty="0"/>
              <a:t>Ziņo par nodarbību rezultātiem.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17792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Šaušanas iecirkņa vadītājs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Šaušanas</a:t>
            </a:r>
            <a:r>
              <a:rPr lang="en-GB" dirty="0"/>
              <a:t> </a:t>
            </a:r>
            <a:r>
              <a:rPr lang="en-GB" dirty="0" err="1"/>
              <a:t>iecirkņa</a:t>
            </a:r>
            <a:r>
              <a:rPr lang="en-GB" dirty="0"/>
              <a:t> </a:t>
            </a:r>
            <a:r>
              <a:rPr lang="en-GB" dirty="0" err="1"/>
              <a:t>vadītājs</a:t>
            </a:r>
            <a:r>
              <a:rPr lang="en-GB" dirty="0"/>
              <a:t> </a:t>
            </a:r>
            <a:r>
              <a:rPr lang="en-GB" dirty="0" err="1"/>
              <a:t>var</a:t>
            </a:r>
            <a:r>
              <a:rPr lang="en-GB" dirty="0"/>
              <a:t> </a:t>
            </a:r>
            <a:r>
              <a:rPr lang="en-GB" dirty="0" err="1"/>
              <a:t>būt</a:t>
            </a:r>
            <a:r>
              <a:rPr lang="en-GB" dirty="0"/>
              <a:t> </a:t>
            </a:r>
            <a:r>
              <a:rPr lang="en-GB" dirty="0" err="1"/>
              <a:t>Valsts</a:t>
            </a:r>
            <a:r>
              <a:rPr lang="en-GB" dirty="0"/>
              <a:t> </a:t>
            </a:r>
            <a:r>
              <a:rPr lang="en-GB" dirty="0" err="1"/>
              <a:t>robežsardzes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Koledžas</a:t>
            </a:r>
            <a:r>
              <a:rPr lang="en-GB" dirty="0"/>
              <a:t> </a:t>
            </a:r>
            <a:r>
              <a:rPr lang="en-GB" dirty="0" err="1"/>
              <a:t>amatpersona</a:t>
            </a:r>
            <a:r>
              <a:rPr lang="en-GB" dirty="0"/>
              <a:t>, </a:t>
            </a:r>
            <a:r>
              <a:rPr lang="en-GB" dirty="0" err="1"/>
              <a:t>kurai</a:t>
            </a:r>
            <a:r>
              <a:rPr lang="en-GB" dirty="0"/>
              <a:t>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spēkā</a:t>
            </a:r>
            <a:r>
              <a:rPr lang="en-GB" dirty="0"/>
              <a:t> </a:t>
            </a:r>
            <a:r>
              <a:rPr lang="en-GB" dirty="0" err="1"/>
              <a:t>esošs</a:t>
            </a:r>
            <a:r>
              <a:rPr lang="en-GB" dirty="0"/>
              <a:t> </a:t>
            </a:r>
            <a:r>
              <a:rPr lang="en-GB" dirty="0" err="1"/>
              <a:t>sertifikāts</a:t>
            </a:r>
            <a:r>
              <a:rPr lang="en-GB" dirty="0"/>
              <a:t>, un </a:t>
            </a:r>
            <a:r>
              <a:rPr lang="en-GB" dirty="0" err="1"/>
              <a:t>apliecība</a:t>
            </a:r>
            <a:r>
              <a:rPr lang="en-GB" dirty="0"/>
              <a:t>,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izsniegti</a:t>
            </a:r>
            <a:r>
              <a:rPr lang="en-GB" dirty="0"/>
              <a:t> </a:t>
            </a:r>
            <a:r>
              <a:rPr lang="en-GB" dirty="0" err="1"/>
              <a:t>saskaņā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iekšējiem</a:t>
            </a:r>
            <a:r>
              <a:rPr lang="en-GB" dirty="0"/>
              <a:t> </a:t>
            </a:r>
            <a:r>
              <a:rPr lang="en-GB" dirty="0" err="1"/>
              <a:t>noteikumiem</a:t>
            </a:r>
            <a:r>
              <a:rPr lang="en-GB" dirty="0"/>
              <a:t> </a:t>
            </a:r>
            <a:r>
              <a:rPr lang="en-GB" dirty="0" err="1"/>
              <a:t>šaušanas</a:t>
            </a:r>
            <a:r>
              <a:rPr lang="en-GB" dirty="0"/>
              <a:t> </a:t>
            </a:r>
            <a:r>
              <a:rPr lang="en-GB" dirty="0" err="1"/>
              <a:t>instruktoru</a:t>
            </a:r>
            <a:r>
              <a:rPr lang="en-GB" dirty="0"/>
              <a:t> </a:t>
            </a:r>
            <a:r>
              <a:rPr lang="en-GB" dirty="0" err="1"/>
              <a:t>sertificēšanas</a:t>
            </a:r>
            <a:r>
              <a:rPr lang="en-GB" dirty="0"/>
              <a:t>, </a:t>
            </a:r>
            <a:r>
              <a:rPr lang="en-GB" dirty="0" err="1"/>
              <a:t>resertificēšanas</a:t>
            </a:r>
            <a:r>
              <a:rPr lang="en-GB" dirty="0"/>
              <a:t> un </a:t>
            </a:r>
            <a:r>
              <a:rPr lang="en-GB" dirty="0" err="1"/>
              <a:t>apmācības</a:t>
            </a:r>
            <a:r>
              <a:rPr lang="en-GB" dirty="0"/>
              <a:t> </a:t>
            </a:r>
            <a:r>
              <a:rPr lang="en-GB" dirty="0" err="1"/>
              <a:t>jomā</a:t>
            </a:r>
            <a:r>
              <a:rPr lang="en-GB" dirty="0"/>
              <a:t> </a:t>
            </a:r>
            <a:r>
              <a:rPr lang="en-GB" dirty="0" err="1"/>
              <a:t>noteiktajā</a:t>
            </a:r>
            <a:r>
              <a:rPr lang="en-GB" dirty="0"/>
              <a:t> </a:t>
            </a:r>
            <a:r>
              <a:rPr lang="en-GB" dirty="0" err="1"/>
              <a:t>kārtībā</a:t>
            </a:r>
            <a:r>
              <a:rPr lang="en-GB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63136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Šaušanas iecirkņa </a:t>
            </a:r>
            <a:r>
              <a:rPr lang="lv-LV" dirty="0" smtClean="0"/>
              <a:t>vadītāja pienākumi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lv-LV" dirty="0" smtClean="0"/>
              <a:t>Pildīt nodarbību vadītāja rīkojumus;</a:t>
            </a:r>
          </a:p>
          <a:p>
            <a:r>
              <a:rPr lang="lv-LV" dirty="0" smtClean="0"/>
              <a:t>Kontrolēt komandu precīzu izpildi, praktiskās šaušanas vingrinājumu izpildi un drošības prasību ievērošanu;</a:t>
            </a:r>
          </a:p>
          <a:p>
            <a:r>
              <a:rPr lang="lv-LV" dirty="0" smtClean="0"/>
              <a:t>Novērst kļūmes praktiskās šaušanas vingrinājumu izpildes laikā.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9887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Izglītojamā </a:t>
            </a:r>
            <a:r>
              <a:rPr lang="lv-LV" dirty="0" smtClean="0"/>
              <a:t>pienākumi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 smtClean="0"/>
          </a:p>
          <a:p>
            <a:pPr marL="0" indent="0" algn="just">
              <a:buNone/>
            </a:pPr>
            <a:r>
              <a:rPr lang="lv-LV" sz="4400" b="1" i="1" u="sng" dirty="0" smtClean="0"/>
              <a:t>Pildīt nodarbību vadītāja rīkojumus un </a:t>
            </a:r>
            <a:r>
              <a:rPr lang="lv-LV" sz="4400" b="1" i="1" u="sng" dirty="0" err="1" smtClean="0"/>
              <a:t>izpildkomandas</a:t>
            </a:r>
            <a:r>
              <a:rPr lang="lv-LV" sz="4400" b="1" i="1" u="sng" dirty="0" smtClean="0"/>
              <a:t>.</a:t>
            </a:r>
            <a:endParaRPr lang="lv-LV" sz="4400" b="1" i="1" u="sng" dirty="0"/>
          </a:p>
        </p:txBody>
      </p:sp>
    </p:spTree>
    <p:extLst>
      <p:ext uri="{BB962C8B-B14F-4D97-AF65-F5344CB8AC3E}">
        <p14:creationId xmlns:p14="http://schemas.microsoft.com/office/powerpoint/2010/main" val="4025468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Izglītojamais </a:t>
            </a:r>
            <a:r>
              <a:rPr lang="lv-LV" dirty="0" smtClean="0"/>
              <a:t>pirms šaušanas pārbauda: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Saņemtā munīcija atbilst attiecīgajam šaujamierocim, ir tīra un nav deformēta;</a:t>
            </a:r>
          </a:p>
          <a:p>
            <a:r>
              <a:rPr lang="lv-LV" dirty="0" smtClean="0"/>
              <a:t>Šaujamieroča stobrs, patrontelpa, magazīnas vai aptveres ir tīras, nesatur svešķermeņus (smiltis, sniegu, ledu, ūdeni </a:t>
            </a:r>
            <a:r>
              <a:rPr lang="lv-LV" dirty="0" err="1" smtClean="0"/>
              <a:t>u.tml</a:t>
            </a:r>
            <a:r>
              <a:rPr lang="lv-LV" dirty="0" smtClean="0"/>
              <a:t>.) un nav deformēts;</a:t>
            </a:r>
          </a:p>
          <a:p>
            <a:r>
              <a:rPr lang="lv-LV" dirty="0" smtClean="0"/>
              <a:t>Šaujamierocim nav pievienots </a:t>
            </a:r>
            <a:r>
              <a:rPr lang="lv-LV" dirty="0" err="1" smtClean="0"/>
              <a:t>salūtsprūds</a:t>
            </a:r>
            <a:r>
              <a:rPr lang="lv-LV" dirty="0" smtClean="0"/>
              <a:t>;</a:t>
            </a:r>
          </a:p>
          <a:p>
            <a:r>
              <a:rPr lang="lv-LV" dirty="0" smtClean="0"/>
              <a:t>Liesmu slāpētājs labi nostiprināts (ja ir paredzēts);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18127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Šaušanas laikā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Atrasties šaušanas pozīcijā un uz ugunslīnijas tikai ar nodarbību vadītāja atļauju;</a:t>
            </a:r>
          </a:p>
          <a:p>
            <a:r>
              <a:rPr lang="lv-LV" dirty="0" smtClean="0"/>
              <a:t>Šaujamieroci pielādēt pēc nodarbību vadītāja komandas «</a:t>
            </a:r>
            <a:r>
              <a:rPr lang="lv-LV" b="1" u="sng" dirty="0" smtClean="0"/>
              <a:t>PIELĀDĒT </a:t>
            </a:r>
            <a:r>
              <a:rPr lang="lv-LV" b="1" u="sng" dirty="0" smtClean="0"/>
              <a:t>ŠAUJAMIEROČUS/KAUJAI</a:t>
            </a:r>
            <a:r>
              <a:rPr lang="lv-LV" dirty="0" smtClean="0"/>
              <a:t>»;</a:t>
            </a:r>
            <a:endParaRPr lang="lv-LV" dirty="0" smtClean="0"/>
          </a:p>
          <a:p>
            <a:r>
              <a:rPr lang="lv-LV" dirty="0" smtClean="0"/>
              <a:t>Šaujamieroča pielādēšanas laika turēt šaujamieroci drošā virzienā mērķu virzienā;</a:t>
            </a:r>
          </a:p>
          <a:p>
            <a:r>
              <a:rPr lang="lv-LV" dirty="0" smtClean="0"/>
              <a:t>Pēc šaujamieroča pielādēšanas ziņot nodarbību vadītājam par gatavību šaušanai, </a:t>
            </a:r>
            <a:r>
              <a:rPr lang="lv-LV" dirty="0" err="1" smtClean="0"/>
              <a:t>piem</a:t>
            </a:r>
            <a:r>
              <a:rPr lang="lv-LV" dirty="0" smtClean="0"/>
              <a:t>., </a:t>
            </a:r>
            <a:r>
              <a:rPr lang="lv-LV" u="sng" dirty="0" smtClean="0"/>
              <a:t>ierindnieks Bērziņš šaušanai gatavs</a:t>
            </a:r>
            <a:r>
              <a:rPr lang="lv-LV" dirty="0" smtClean="0"/>
              <a:t>;</a:t>
            </a:r>
          </a:p>
          <a:p>
            <a:r>
              <a:rPr lang="lv-LV" dirty="0" smtClean="0"/>
              <a:t>Šaut pēc nodarbību vadītāja komandas «</a:t>
            </a:r>
            <a:r>
              <a:rPr lang="lv-LV" b="1" u="sng" dirty="0" smtClean="0"/>
              <a:t>UGUNI</a:t>
            </a:r>
            <a:r>
              <a:rPr lang="lv-LV" dirty="0" smtClean="0"/>
              <a:t>»;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55627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lv-LV" dirty="0" smtClean="0"/>
              <a:t>Nekavējoties pārtraukt šaušanu pēc nodarbību vadītāja komandas «</a:t>
            </a:r>
            <a:r>
              <a:rPr lang="lv-LV" b="1" u="sng" dirty="0" smtClean="0"/>
              <a:t>PĀRTRAUKT UGUNI</a:t>
            </a:r>
            <a:r>
              <a:rPr lang="lv-LV" dirty="0" smtClean="0"/>
              <a:t>» vai «</a:t>
            </a:r>
            <a:r>
              <a:rPr lang="lv-LV" b="1" u="sng" dirty="0" smtClean="0"/>
              <a:t>STOP</a:t>
            </a:r>
            <a:r>
              <a:rPr lang="lv-LV" dirty="0" smtClean="0"/>
              <a:t>»!</a:t>
            </a:r>
          </a:p>
          <a:p>
            <a:r>
              <a:rPr lang="lv-LV" dirty="0" smtClean="0"/>
              <a:t>Pēc šaušanas ziņot nodarbību vadītājām par šaušanas beigšanu, </a:t>
            </a:r>
            <a:r>
              <a:rPr lang="lv-LV" dirty="0" err="1" smtClean="0"/>
              <a:t>piem</a:t>
            </a:r>
            <a:r>
              <a:rPr lang="lv-LV" dirty="0" smtClean="0"/>
              <a:t>., «</a:t>
            </a:r>
            <a:r>
              <a:rPr lang="lv-LV" u="sng" dirty="0" smtClean="0"/>
              <a:t>ierindnieks Bērziņš šaušanu beidzis</a:t>
            </a:r>
            <a:r>
              <a:rPr lang="lv-LV" dirty="0" smtClean="0"/>
              <a:t>»;</a:t>
            </a:r>
          </a:p>
          <a:p>
            <a:r>
              <a:rPr lang="lv-LV" dirty="0" smtClean="0"/>
              <a:t>Nekavējoties izlādēt, nolikt un nodrošināt šaujamieroci, kā arī, neatstājot savu vietu uz ugunslīnijas, uzrādīt šaujamieroci nodarbību vadītājam pēc komandas «</a:t>
            </a:r>
            <a:r>
              <a:rPr lang="lv-LV" b="1" u="sng" dirty="0" smtClean="0"/>
              <a:t>IZLĀDĒT,</a:t>
            </a:r>
            <a:r>
              <a:rPr lang="lv-LV" dirty="0" smtClean="0"/>
              <a:t>»! </a:t>
            </a:r>
            <a:r>
              <a:rPr lang="lv-LV" dirty="0" smtClean="0"/>
              <a:t>«</a:t>
            </a:r>
            <a:r>
              <a:rPr lang="lv-LV" b="1" u="sng" dirty="0" smtClean="0"/>
              <a:t>ŠAUJAMIEROČUS APSKATEI</a:t>
            </a:r>
            <a:r>
              <a:rPr lang="lv-LV" dirty="0" smtClean="0"/>
              <a:t>»;</a:t>
            </a:r>
          </a:p>
        </p:txBody>
      </p:sp>
    </p:spTree>
    <p:extLst>
      <p:ext uri="{BB962C8B-B14F-4D97-AF65-F5344CB8AC3E}">
        <p14:creationId xmlns:p14="http://schemas.microsoft.com/office/powerpoint/2010/main" val="2951836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Šaujamieroča kļūmes gadījumā </a:t>
            </a:r>
            <a:r>
              <a:rPr lang="lv-LV" u="sng" dirty="0" smtClean="0"/>
              <a:t>turēt šaujamieroci mērķu virzienā</a:t>
            </a:r>
            <a:r>
              <a:rPr lang="lv-LV" dirty="0" smtClean="0"/>
              <a:t> un neizlādēt to bez nodarbību vadītāja </a:t>
            </a:r>
            <a:r>
              <a:rPr lang="lv-LV" dirty="0" smtClean="0"/>
              <a:t>komandas, par kļūmi informējot nodarbību vadītāju paceļot brīvo roku vai saliekt kāju celī (atkarīgs no šaušanas stāvokļa);</a:t>
            </a:r>
            <a:endParaRPr lang="lv-LV" dirty="0" smtClean="0"/>
          </a:p>
          <a:p>
            <a:r>
              <a:rPr lang="lv-LV" dirty="0" smtClean="0"/>
              <a:t>Pēc šaušanas palikt uz ugunslīnijas un pie mērķiem doties pēc nodarbību vadītāja komandas «</a:t>
            </a:r>
            <a:r>
              <a:rPr lang="lv-LV" b="1" u="sng" dirty="0" smtClean="0"/>
              <a:t>PIE MĒRĶIEM!</a:t>
            </a:r>
            <a:r>
              <a:rPr lang="lv-LV" dirty="0" smtClean="0"/>
              <a:t>»;</a:t>
            </a:r>
          </a:p>
          <a:p>
            <a:r>
              <a:rPr lang="lv-LV" dirty="0" smtClean="0"/>
              <a:t>Aizejot no ugunslīnijas, pārliecinies, vai šaujamieroča patrontelpā un aptverē nav palikusi munīcija. Aizliegts aiziet no ugunslīnijas, ja šaujamierocis ir sagatavots šaušanai.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78295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Pēc šaušanas pārliecinies, kā: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u="sng" dirty="0" smtClean="0"/>
              <a:t>Šaujamierocis ir izlādēts un nodrošināts;</a:t>
            </a:r>
          </a:p>
          <a:p>
            <a:pPr marL="0" indent="0">
              <a:buNone/>
            </a:pPr>
            <a:endParaRPr lang="lv-LV" b="1" u="sng" dirty="0" smtClean="0"/>
          </a:p>
          <a:p>
            <a:r>
              <a:rPr lang="lv-LV" b="1" u="sng" dirty="0" smtClean="0"/>
              <a:t>Bojāta vai neizlietota munīcija ir nodota munīcijas izsniegšanas punkta priekšniekam;</a:t>
            </a:r>
          </a:p>
          <a:p>
            <a:pPr marL="0" indent="0">
              <a:buNone/>
            </a:pPr>
            <a:endParaRPr lang="lv-LV" b="1" u="sng" dirty="0" smtClean="0"/>
          </a:p>
          <a:p>
            <a:r>
              <a:rPr lang="lv-LV" b="1" u="sng" dirty="0" smtClean="0"/>
              <a:t>Munīcija nav palikusi apģērbā vai citā ekipējumā.</a:t>
            </a:r>
            <a:endParaRPr lang="lv-LV" b="1" u="sng" dirty="0"/>
          </a:p>
        </p:txBody>
      </p:sp>
    </p:spTree>
    <p:extLst>
      <p:ext uri="{BB962C8B-B14F-4D97-AF65-F5344CB8AC3E}">
        <p14:creationId xmlns:p14="http://schemas.microsoft.com/office/powerpoint/2010/main" val="1514258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Drošības prasības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dirty="0" smtClean="0"/>
              <a:t>Drošības prasības nodarbību laikā un nodarbību vadītāja rīkojumi ir saistoši visām amatpersonām.</a:t>
            </a:r>
          </a:p>
          <a:p>
            <a:pPr marL="0" indent="0">
              <a:buNone/>
            </a:pPr>
            <a:r>
              <a:rPr lang="lv-LV" dirty="0" smtClean="0"/>
              <a:t>Amatpersonai aizliegts:</a:t>
            </a:r>
          </a:p>
          <a:p>
            <a:r>
              <a:rPr lang="lv-LV" dirty="0" smtClean="0"/>
              <a:t>Smēķēt un lietot atklātu uguni;</a:t>
            </a:r>
          </a:p>
          <a:p>
            <a:r>
              <a:rPr lang="lv-LV" dirty="0" smtClean="0"/>
              <a:t>Ēst un dzert;</a:t>
            </a:r>
          </a:p>
          <a:p>
            <a:r>
              <a:rPr lang="lv-LV" dirty="0" smtClean="0"/>
              <a:t>Veikt darbības, kuras var kaitēt paša vai citu personu veselībai un drošībai;</a:t>
            </a:r>
          </a:p>
          <a:p>
            <a:r>
              <a:rPr lang="lv-LV" u="sng" dirty="0" smtClean="0"/>
              <a:t>Saņemto šaujamieroci un munīciju atstāt bez uzraudzības;</a:t>
            </a:r>
            <a:endParaRPr lang="lv-LV" u="sng" dirty="0"/>
          </a:p>
        </p:txBody>
      </p:sp>
    </p:spTree>
    <p:extLst>
      <p:ext uri="{BB962C8B-B14F-4D97-AF65-F5344CB8AC3E}">
        <p14:creationId xmlns:p14="http://schemas.microsoft.com/office/powerpoint/2010/main" val="3534721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2011.gada 7.jūlija Valsts robežsardzes noteikumi Nr.10 «Praktiskās šaušanas nodarbību organizēšanas un vadīšanas kārtība Valsts robežsardzē un Valsts robežsardzes koledžā»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Nodarbības vada Valsts robežsardzes vai Valsts robežsardzes koledžas amatpersona, kurai ir derīgs sertifikāts par šaušanas instruktoru vai šaušanas instruktoru </a:t>
            </a:r>
            <a:r>
              <a:rPr lang="lv-LV" dirty="0" err="1" smtClean="0"/>
              <a:t>resertificēšanas</a:t>
            </a:r>
            <a:r>
              <a:rPr lang="lv-LV" dirty="0" smtClean="0"/>
              <a:t> kursa programmas apguvi.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5154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lv-LV" dirty="0" smtClean="0"/>
              <a:t>Ņemt citas amatpersonas šaujamieroci un atdot savu šaujamieroci citai amatpersonai bez nodarbību vadītāja komandas;</a:t>
            </a:r>
          </a:p>
          <a:p>
            <a:r>
              <a:rPr lang="lv-LV" dirty="0" smtClean="0"/>
              <a:t>Lietot munīciju, kura neatbilst attiecīgajam šaujamierocim, izjaukt munīciju vai lietot to citiem nolūkiem;</a:t>
            </a:r>
          </a:p>
          <a:p>
            <a:r>
              <a:rPr lang="lv-LV" dirty="0" smtClean="0"/>
              <a:t>Novērst uzmanību vai citādi traucēt amatpersonu, kura izpilda praktiskās šaušanas vingrinājumu;</a:t>
            </a:r>
          </a:p>
          <a:p>
            <a:r>
              <a:rPr lang="lv-LV" dirty="0" smtClean="0"/>
              <a:t>Tēmēt vai vērst šaujamieroci uz sevi, jebkuru citu cilvēku, kā arī  uz dzīvniekiem un transporta līdzekļiem.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25331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37772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5400" b="1" u="sng" dirty="0" smtClean="0"/>
              <a:t>Amatpersona ir personīgi atbildīga par drošības noteikumu ievērošanu!!!</a:t>
            </a:r>
            <a:endParaRPr lang="lv-LV" sz="5400" b="1" u="sng" dirty="0"/>
          </a:p>
        </p:txBody>
      </p:sp>
    </p:spTree>
    <p:extLst>
      <p:ext uri="{BB962C8B-B14F-4D97-AF65-F5344CB8AC3E}">
        <p14:creationId xmlns:p14="http://schemas.microsoft.com/office/powerpoint/2010/main" val="1410282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Aizliegts </a:t>
            </a:r>
            <a:r>
              <a:rPr lang="lv-LV" dirty="0" smtClean="0"/>
              <a:t>izglītojamai </a:t>
            </a:r>
            <a:r>
              <a:rPr lang="lv-LV" dirty="0" smtClean="0"/>
              <a:t>amatpersonai uzsākt šaušanu, ja: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Amatpersona nejūtas vesela;</a:t>
            </a:r>
          </a:p>
          <a:p>
            <a:r>
              <a:rPr lang="lv-LV" dirty="0" smtClean="0"/>
              <a:t>Šaujamierocis nav tehniskā kārtībā;</a:t>
            </a:r>
          </a:p>
          <a:p>
            <a:r>
              <a:rPr lang="lv-LV" dirty="0" smtClean="0"/>
              <a:t>Nav izsniegti vai ir bojāti individuālie aizsardzības līdzekļi (ausu aizbāžņi, austiņas, aizsargbrilles);</a:t>
            </a:r>
          </a:p>
          <a:p>
            <a:r>
              <a:rPr lang="lv-LV" dirty="0" smtClean="0"/>
              <a:t>Izsniegts jauna parauga šaujamierocis un apmācāmā amatpersona nav iepazinusies ar tā lietošanas un drošības noteikumiem.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09675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lv-LV" dirty="0" smtClean="0"/>
              <a:t>Paldies par uzmanību!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75503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Nodarbību vada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Nodarbības</a:t>
            </a:r>
            <a:r>
              <a:rPr lang="en-GB" dirty="0"/>
              <a:t> </a:t>
            </a:r>
            <a:r>
              <a:rPr lang="en-GB" dirty="0" err="1"/>
              <a:t>vada</a:t>
            </a:r>
            <a:r>
              <a:rPr lang="en-GB" dirty="0"/>
              <a:t> </a:t>
            </a:r>
            <a:r>
              <a:rPr lang="en-GB" dirty="0" err="1"/>
              <a:t>Valsts</a:t>
            </a:r>
            <a:r>
              <a:rPr lang="en-GB" dirty="0"/>
              <a:t> </a:t>
            </a:r>
            <a:r>
              <a:rPr lang="en-GB" dirty="0" err="1"/>
              <a:t>robežsardzes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Koledžas</a:t>
            </a:r>
            <a:r>
              <a:rPr lang="en-GB" dirty="0"/>
              <a:t> </a:t>
            </a:r>
            <a:r>
              <a:rPr lang="en-GB" dirty="0" err="1"/>
              <a:t>amatpersona</a:t>
            </a:r>
            <a:r>
              <a:rPr lang="en-GB" dirty="0"/>
              <a:t>, </a:t>
            </a:r>
            <a:r>
              <a:rPr lang="en-GB" dirty="0" err="1"/>
              <a:t>kurai</a:t>
            </a:r>
            <a:r>
              <a:rPr lang="en-GB" dirty="0"/>
              <a:t>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spēkā</a:t>
            </a:r>
            <a:r>
              <a:rPr lang="en-GB" dirty="0"/>
              <a:t> </a:t>
            </a:r>
            <a:r>
              <a:rPr lang="en-GB" dirty="0" err="1"/>
              <a:t>esošs</a:t>
            </a:r>
            <a:r>
              <a:rPr lang="en-GB" dirty="0"/>
              <a:t> </a:t>
            </a:r>
            <a:r>
              <a:rPr lang="en-GB" dirty="0" err="1"/>
              <a:t>šaušanas</a:t>
            </a:r>
            <a:r>
              <a:rPr lang="en-GB" dirty="0"/>
              <a:t> </a:t>
            </a:r>
            <a:r>
              <a:rPr lang="en-GB" dirty="0" err="1"/>
              <a:t>instruktora</a:t>
            </a:r>
            <a:r>
              <a:rPr lang="en-GB" dirty="0"/>
              <a:t> </a:t>
            </a:r>
            <a:r>
              <a:rPr lang="en-GB" dirty="0" err="1"/>
              <a:t>sertifikāts</a:t>
            </a:r>
            <a:r>
              <a:rPr lang="en-GB" dirty="0"/>
              <a:t> un </a:t>
            </a:r>
            <a:r>
              <a:rPr lang="en-GB" dirty="0" err="1"/>
              <a:t>apliecība</a:t>
            </a:r>
            <a:r>
              <a:rPr lang="en-GB" dirty="0"/>
              <a:t> (</a:t>
            </a:r>
            <a:r>
              <a:rPr lang="en-GB" dirty="0" err="1"/>
              <a:t>turpmāk</a:t>
            </a:r>
            <a:r>
              <a:rPr lang="en-GB" dirty="0"/>
              <a:t> – </a:t>
            </a:r>
            <a:r>
              <a:rPr lang="en-GB" dirty="0" err="1"/>
              <a:t>nodarbību</a:t>
            </a:r>
            <a:r>
              <a:rPr lang="en-GB" dirty="0"/>
              <a:t> </a:t>
            </a:r>
            <a:r>
              <a:rPr lang="en-GB" dirty="0" err="1"/>
              <a:t>vadītājs</a:t>
            </a:r>
            <a:r>
              <a:rPr lang="en-GB" dirty="0"/>
              <a:t>),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izsniegti</a:t>
            </a:r>
            <a:r>
              <a:rPr lang="en-GB" dirty="0"/>
              <a:t> </a:t>
            </a:r>
            <a:r>
              <a:rPr lang="en-GB" dirty="0" err="1"/>
              <a:t>saskaņā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iekšējiem</a:t>
            </a:r>
            <a:r>
              <a:rPr lang="en-GB" dirty="0"/>
              <a:t> </a:t>
            </a:r>
            <a:r>
              <a:rPr lang="en-GB" dirty="0" err="1"/>
              <a:t>noteikumiem</a:t>
            </a:r>
            <a:r>
              <a:rPr lang="en-GB" dirty="0"/>
              <a:t> </a:t>
            </a:r>
            <a:r>
              <a:rPr lang="en-GB" dirty="0" err="1"/>
              <a:t>šaušanas</a:t>
            </a:r>
            <a:r>
              <a:rPr lang="en-GB" dirty="0"/>
              <a:t> </a:t>
            </a:r>
            <a:r>
              <a:rPr lang="en-GB" dirty="0" err="1"/>
              <a:t>instruktoru</a:t>
            </a:r>
            <a:r>
              <a:rPr lang="en-GB" dirty="0"/>
              <a:t> </a:t>
            </a:r>
            <a:r>
              <a:rPr lang="en-GB" dirty="0" err="1"/>
              <a:t>sertificēšanas</a:t>
            </a:r>
            <a:r>
              <a:rPr lang="en-GB" dirty="0"/>
              <a:t>, </a:t>
            </a:r>
            <a:r>
              <a:rPr lang="en-GB" dirty="0" err="1"/>
              <a:t>resertificēšanas</a:t>
            </a:r>
            <a:r>
              <a:rPr lang="en-GB" dirty="0"/>
              <a:t> un </a:t>
            </a:r>
            <a:r>
              <a:rPr lang="en-GB" dirty="0" err="1"/>
              <a:t>apmācības</a:t>
            </a:r>
            <a:r>
              <a:rPr lang="en-GB" dirty="0"/>
              <a:t> </a:t>
            </a:r>
            <a:r>
              <a:rPr lang="en-GB" dirty="0" err="1"/>
              <a:t>jomā</a:t>
            </a:r>
            <a:r>
              <a:rPr lang="en-GB" dirty="0"/>
              <a:t> </a:t>
            </a:r>
            <a:r>
              <a:rPr lang="en-GB" dirty="0" err="1"/>
              <a:t>noteiktajā</a:t>
            </a:r>
            <a:r>
              <a:rPr lang="en-GB" dirty="0"/>
              <a:t> </a:t>
            </a:r>
            <a:r>
              <a:rPr lang="en-GB" dirty="0" err="1"/>
              <a:t>kārtībā</a:t>
            </a:r>
            <a:r>
              <a:rPr lang="en-GB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88137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n-GB" dirty="0" err="1"/>
              <a:t>Nodarbību</a:t>
            </a:r>
            <a:r>
              <a:rPr lang="en-GB" dirty="0"/>
              <a:t> </a:t>
            </a:r>
            <a:r>
              <a:rPr lang="en-GB" dirty="0" err="1"/>
              <a:t>vadītājs</a:t>
            </a:r>
            <a:r>
              <a:rPr lang="en-GB" dirty="0"/>
              <a:t> </a:t>
            </a:r>
            <a:r>
              <a:rPr lang="en-GB" dirty="0" err="1"/>
              <a:t>var</a:t>
            </a:r>
            <a:r>
              <a:rPr lang="en-GB" dirty="0"/>
              <a:t> </a:t>
            </a:r>
            <a:r>
              <a:rPr lang="en-GB" dirty="0" err="1"/>
              <a:t>vadīt</a:t>
            </a:r>
            <a:r>
              <a:rPr lang="en-GB" dirty="0"/>
              <a:t> </a:t>
            </a:r>
            <a:r>
              <a:rPr lang="en-GB" dirty="0" err="1"/>
              <a:t>nodarbības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šaujamieročiem</a:t>
            </a:r>
            <a:r>
              <a:rPr lang="en-GB" dirty="0"/>
              <a:t>,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norādīti</a:t>
            </a:r>
            <a:r>
              <a:rPr lang="en-GB" dirty="0"/>
              <a:t> </a:t>
            </a:r>
            <a:r>
              <a:rPr lang="en-GB" dirty="0" err="1"/>
              <a:t>apliecībā</a:t>
            </a:r>
            <a:r>
              <a:rPr lang="en-GB" dirty="0"/>
              <a:t>,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izsniegti</a:t>
            </a:r>
            <a:r>
              <a:rPr lang="en-GB" dirty="0"/>
              <a:t> </a:t>
            </a:r>
            <a:r>
              <a:rPr lang="en-GB" dirty="0" err="1"/>
              <a:t>saskaņā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iekšējiem</a:t>
            </a:r>
            <a:r>
              <a:rPr lang="en-GB" dirty="0"/>
              <a:t> </a:t>
            </a:r>
            <a:r>
              <a:rPr lang="en-GB" dirty="0" err="1"/>
              <a:t>noteikumiem</a:t>
            </a:r>
            <a:r>
              <a:rPr lang="en-GB" dirty="0"/>
              <a:t> </a:t>
            </a:r>
            <a:r>
              <a:rPr lang="en-GB" dirty="0" err="1"/>
              <a:t>šaušanas</a:t>
            </a:r>
            <a:r>
              <a:rPr lang="en-GB" dirty="0"/>
              <a:t> </a:t>
            </a:r>
            <a:r>
              <a:rPr lang="en-GB" dirty="0" err="1"/>
              <a:t>instruktoru</a:t>
            </a:r>
            <a:r>
              <a:rPr lang="en-GB" dirty="0"/>
              <a:t> </a:t>
            </a:r>
            <a:r>
              <a:rPr lang="en-GB" dirty="0" err="1"/>
              <a:t>sertificēšanas</a:t>
            </a:r>
            <a:r>
              <a:rPr lang="en-GB" dirty="0"/>
              <a:t>, </a:t>
            </a:r>
            <a:r>
              <a:rPr lang="en-GB" dirty="0" err="1"/>
              <a:t>resertificēšanas</a:t>
            </a:r>
            <a:r>
              <a:rPr lang="en-GB" dirty="0"/>
              <a:t> un </a:t>
            </a:r>
            <a:r>
              <a:rPr lang="en-GB" dirty="0" err="1"/>
              <a:t>apmācības</a:t>
            </a:r>
            <a:r>
              <a:rPr lang="en-GB" dirty="0"/>
              <a:t> </a:t>
            </a:r>
            <a:r>
              <a:rPr lang="en-GB" dirty="0" err="1"/>
              <a:t>jomā</a:t>
            </a:r>
            <a:r>
              <a:rPr lang="en-GB" dirty="0"/>
              <a:t> </a:t>
            </a:r>
            <a:r>
              <a:rPr lang="en-GB" dirty="0" err="1"/>
              <a:t>noteiktajā</a:t>
            </a:r>
            <a:r>
              <a:rPr lang="en-GB" dirty="0"/>
              <a:t> </a:t>
            </a:r>
            <a:r>
              <a:rPr lang="en-GB" dirty="0" err="1"/>
              <a:t>kārtībā</a:t>
            </a:r>
            <a:r>
              <a:rPr lang="en-GB" dirty="0"/>
              <a:t>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0231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Šaušanas nodarbību organizēšana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Nodarbības organizē šautuvēs, kas izveidotas telpās vai ārpus tām atbilstoši normatīvajiem aktiem</a:t>
            </a:r>
            <a:r>
              <a:rPr lang="lv-LV" dirty="0" smtClean="0"/>
              <a:t>.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11632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88" y="54868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lv-LV" dirty="0" smtClean="0"/>
              <a:t>Nodarbību norises laiku un nodarbību vadītāju nosaka saskaņā ar VRS, VRS TP darba plānu vai Koledžas nodarbību sarakstu.</a:t>
            </a:r>
          </a:p>
          <a:p>
            <a:r>
              <a:rPr lang="lv-LV" dirty="0" smtClean="0"/>
              <a:t>Nodarbības organizē, pamatojoties uz VRS, VRS TP vai Koledžas izdotu pavēli, kurā nosaka: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Nodarbību norises laiku;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Vietu;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Praktiskās šaušanas </a:t>
            </a:r>
            <a:r>
              <a:rPr lang="lv-LV" dirty="0" err="1" smtClean="0"/>
              <a:t>vingrinājuma(u</a:t>
            </a:r>
            <a:r>
              <a:rPr lang="lv-LV" dirty="0" smtClean="0"/>
              <a:t>) veidu;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Šaujamieroču veidu;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Munīcijas un sakaru līdzekļu daudzumu;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Amatpersonas (kas piedalās nodarbībā);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 smtClean="0"/>
              <a:t>Kā arī kārtību, kādā ziņo par nodarbību rezultātiem.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13278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 smtClean="0"/>
              <a:t>Praktiskās šaušanas vingrinājumu veidus, nosacījumus nosaka un izpildes vērtēšanu veic saskaņā ar šo iekšējo noteikumu pielikumu.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1816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Nodarbību vadītāja pienākumi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/>
              <a:t>Sagatavot pavēli (ne vēlāk kā 1 darba dienu pirms nodarbības);</a:t>
            </a:r>
          </a:p>
          <a:p>
            <a:r>
              <a:rPr lang="lv-LV" dirty="0" smtClean="0"/>
              <a:t>Pirms uzsākt nodarbību, pārbaudīt pavēlē noteikto un iesaistīto amatpersonu gatavību nodarbībām (ieroči, munīcija, sakaru līdzekļi, neatliekamās palīdzības sniegšanas </a:t>
            </a:r>
            <a:r>
              <a:rPr lang="lv-LV" dirty="0" err="1" smtClean="0"/>
              <a:t>nepiec.inv</a:t>
            </a:r>
            <a:r>
              <a:rPr lang="lv-LV" dirty="0" smtClean="0"/>
              <a:t>.);</a:t>
            </a:r>
          </a:p>
          <a:p>
            <a:r>
              <a:rPr lang="lv-LV" dirty="0" smtClean="0"/>
              <a:t>Organizēt apmācāmo ierašanos šautuvē;</a:t>
            </a:r>
          </a:p>
          <a:p>
            <a:r>
              <a:rPr lang="lv-LV" dirty="0" smtClean="0"/>
              <a:t>Organizēt nodarbības tā, lai apmācāmie, izmantojot šaujamieročus neapdraudētu sevi un citus (instruktāža);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98360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r>
              <a:rPr lang="lv-LV" dirty="0" smtClean="0"/>
              <a:t>Pārbaudīt apmācāmo skaitu un gatavību nodarbībām;</a:t>
            </a:r>
          </a:p>
          <a:p>
            <a:r>
              <a:rPr lang="lv-LV" dirty="0" smtClean="0"/>
              <a:t>Pārliecināties, ka apmācāmajiem ir labas zināšanas par drošības prasībām nodarbību laikā, ieroča uzbūvi, darbības principiem, kā arī labas iemaņas šaujamieroču lietošanā;</a:t>
            </a:r>
          </a:p>
          <a:p>
            <a:r>
              <a:rPr lang="lv-LV" dirty="0" smtClean="0"/>
              <a:t>Pārbaudīt šaujamieročus un munīciju;</a:t>
            </a:r>
          </a:p>
          <a:p>
            <a:r>
              <a:rPr lang="lv-LV" dirty="0" smtClean="0"/>
              <a:t>Nolasīt pavēli. (paziņot praktiskās šaušanas vingrinājuma veidu, norisis un izpildes novērtēšanas kārtību;</a:t>
            </a:r>
          </a:p>
          <a:p>
            <a:r>
              <a:rPr lang="lv-LV" dirty="0" smtClean="0"/>
              <a:t>Apmācāmos iepazīstināt pret parakstu par drošības prasībām un komandām;</a:t>
            </a:r>
          </a:p>
          <a:p>
            <a:r>
              <a:rPr lang="lv-LV" dirty="0" smtClean="0"/>
              <a:t>Izsniegt munīciju pret parakstu;</a:t>
            </a:r>
          </a:p>
        </p:txBody>
      </p:sp>
    </p:spTree>
    <p:extLst>
      <p:ext uri="{BB962C8B-B14F-4D97-AF65-F5344CB8AC3E}">
        <p14:creationId xmlns:p14="http://schemas.microsoft.com/office/powerpoint/2010/main" val="4241056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964</Words>
  <Application>Microsoft Office PowerPoint</Application>
  <PresentationFormat>On-screen Show (4:3)</PresentationFormat>
  <Paragraphs>92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Тема Office</vt:lpstr>
      <vt:lpstr>Izglītojamā pienākumi praktiskās šaušanas nodarbību laikā un drošības prasības</vt:lpstr>
      <vt:lpstr>2011.gada 7.jūlija Valsts robežsardzes noteikumi Nr.10 «Praktiskās šaušanas nodarbību organizēšanas un vadīšanas kārtība Valsts robežsardzē un Valsts robežsardzes koledžā»</vt:lpstr>
      <vt:lpstr>Nodarbību vada</vt:lpstr>
      <vt:lpstr>PowerPoint Presentation</vt:lpstr>
      <vt:lpstr>Šaušanas nodarbību organizēšana</vt:lpstr>
      <vt:lpstr>PowerPoint Presentation</vt:lpstr>
      <vt:lpstr>PowerPoint Presentation</vt:lpstr>
      <vt:lpstr>Nodarbību vadītāja pienākumi</vt:lpstr>
      <vt:lpstr>PowerPoint Presentation</vt:lpstr>
      <vt:lpstr>PowerPoint Presentation</vt:lpstr>
      <vt:lpstr>Šaušanas iecirkņa vadītājs</vt:lpstr>
      <vt:lpstr>Šaušanas iecirkņa vadītāja pienākumi</vt:lpstr>
      <vt:lpstr>Izglītojamā pienākumi</vt:lpstr>
      <vt:lpstr>Izglītojamais pirms šaušanas pārbauda:</vt:lpstr>
      <vt:lpstr>Šaušanas laikā</vt:lpstr>
      <vt:lpstr>PowerPoint Presentation</vt:lpstr>
      <vt:lpstr>PowerPoint Presentation</vt:lpstr>
      <vt:lpstr>Pēc šaušanas pārliecinies, kā:</vt:lpstr>
      <vt:lpstr>Drošības prasības</vt:lpstr>
      <vt:lpstr>PowerPoint Presentation</vt:lpstr>
      <vt:lpstr>PowerPoint Presentation</vt:lpstr>
      <vt:lpstr>Aizliegts izglītojamai amatpersonai uzsākt šaušanu, ja:</vt:lpstr>
      <vt:lpstr>Paldies par uzmanību!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Arvils</dc:creator>
  <cp:lastModifiedBy>Arvils Mikažāns</cp:lastModifiedBy>
  <cp:revision>36</cp:revision>
  <dcterms:created xsi:type="dcterms:W3CDTF">2020-03-16T15:24:15Z</dcterms:created>
  <dcterms:modified xsi:type="dcterms:W3CDTF">2021-07-23T14:14:52Z</dcterms:modified>
</cp:coreProperties>
</file>