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4" r:id="rId5"/>
    <p:sldId id="261" r:id="rId6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 autoAdjust="0"/>
  </p:normalViewPr>
  <p:slideViewPr>
    <p:cSldViewPr snapToGrid="0">
      <p:cViewPr varScale="1">
        <p:scale>
          <a:sx n="43" d="100"/>
          <a:sy n="43" d="100"/>
        </p:scale>
        <p:origin x="608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751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7565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0985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3142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041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357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0896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016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860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8274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474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073C5-333A-4BFD-B090-CFA599C81E08}" type="datetimeFigureOut">
              <a:rPr lang="lv-LV" smtClean="0"/>
              <a:pPr/>
              <a:t>15.12.2020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7C058-7CD2-4D40-83B6-CA7E9F26C1F7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8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microsoft.com/office/2007/relationships/media" Target="../media/media7.WAV"/><Relationship Id="rId18" Type="http://schemas.openxmlformats.org/officeDocument/2006/relationships/audio" Target="../media/media9.WAV"/><Relationship Id="rId26" Type="http://schemas.openxmlformats.org/officeDocument/2006/relationships/image" Target="../media/image1.png"/><Relationship Id="rId3" Type="http://schemas.microsoft.com/office/2007/relationships/media" Target="../media/media2.WAV"/><Relationship Id="rId21" Type="http://schemas.microsoft.com/office/2007/relationships/media" Target="../media/media11.WAV"/><Relationship Id="rId7" Type="http://schemas.microsoft.com/office/2007/relationships/media" Target="../media/media4.WAV"/><Relationship Id="rId12" Type="http://schemas.openxmlformats.org/officeDocument/2006/relationships/audio" Target="../media/media6.WAV"/><Relationship Id="rId17" Type="http://schemas.microsoft.com/office/2007/relationships/media" Target="../media/media9.WAV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6" Type="http://schemas.openxmlformats.org/officeDocument/2006/relationships/audio" Target="../media/media8.WAV"/><Relationship Id="rId20" Type="http://schemas.openxmlformats.org/officeDocument/2006/relationships/audio" Target="../media/media10.WAV"/><Relationship Id="rId29" Type="http://schemas.openxmlformats.org/officeDocument/2006/relationships/image" Target="../media/image4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microsoft.com/office/2007/relationships/media" Target="../media/media6.WAV"/><Relationship Id="rId24" Type="http://schemas.openxmlformats.org/officeDocument/2006/relationships/audio" Target="../media/media12.WAV"/><Relationship Id="rId5" Type="http://schemas.microsoft.com/office/2007/relationships/media" Target="../media/media3.WAV"/><Relationship Id="rId15" Type="http://schemas.microsoft.com/office/2007/relationships/media" Target="../media/media8.WAV"/><Relationship Id="rId23" Type="http://schemas.microsoft.com/office/2007/relationships/media" Target="../media/media12.WAV"/><Relationship Id="rId28" Type="http://schemas.openxmlformats.org/officeDocument/2006/relationships/image" Target="../media/image3.png"/><Relationship Id="rId10" Type="http://schemas.openxmlformats.org/officeDocument/2006/relationships/audio" Target="../media/media5.WAV"/><Relationship Id="rId19" Type="http://schemas.microsoft.com/office/2007/relationships/media" Target="../media/media10.WAV"/><Relationship Id="rId31" Type="http://schemas.openxmlformats.org/officeDocument/2006/relationships/image" Target="../media/image6.png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audio" Target="../media/media7.WAV"/><Relationship Id="rId22" Type="http://schemas.openxmlformats.org/officeDocument/2006/relationships/audio" Target="../media/media11.WAV"/><Relationship Id="rId27" Type="http://schemas.openxmlformats.org/officeDocument/2006/relationships/image" Target="../media/image2.png"/><Relationship Id="rId30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WAV"/><Relationship Id="rId13" Type="http://schemas.microsoft.com/office/2007/relationships/media" Target="../media/media19.WAV"/><Relationship Id="rId18" Type="http://schemas.openxmlformats.org/officeDocument/2006/relationships/audio" Target="../media/media21.WAV"/><Relationship Id="rId26" Type="http://schemas.openxmlformats.org/officeDocument/2006/relationships/image" Target="../media/image3.png"/><Relationship Id="rId3" Type="http://schemas.microsoft.com/office/2007/relationships/media" Target="../media/media14.WAV"/><Relationship Id="rId21" Type="http://schemas.microsoft.com/office/2007/relationships/media" Target="../media/media23.WAV"/><Relationship Id="rId7" Type="http://schemas.microsoft.com/office/2007/relationships/media" Target="../media/media16.WAV"/><Relationship Id="rId12" Type="http://schemas.openxmlformats.org/officeDocument/2006/relationships/audio" Target="../media/media18.WAV"/><Relationship Id="rId17" Type="http://schemas.microsoft.com/office/2007/relationships/media" Target="../media/media21.WAV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13.WAV"/><Relationship Id="rId16" Type="http://schemas.openxmlformats.org/officeDocument/2006/relationships/audio" Target="../media/media20.WAV"/><Relationship Id="rId20" Type="http://schemas.openxmlformats.org/officeDocument/2006/relationships/audio" Target="../media/media22.WAV"/><Relationship Id="rId29" Type="http://schemas.openxmlformats.org/officeDocument/2006/relationships/image" Target="../media/image7.png"/><Relationship Id="rId1" Type="http://schemas.microsoft.com/office/2007/relationships/media" Target="../media/media13.WAV"/><Relationship Id="rId6" Type="http://schemas.openxmlformats.org/officeDocument/2006/relationships/audio" Target="../media/media15.WAV"/><Relationship Id="rId11" Type="http://schemas.microsoft.com/office/2007/relationships/media" Target="../media/media18.WAV"/><Relationship Id="rId24" Type="http://schemas.openxmlformats.org/officeDocument/2006/relationships/audio" Target="../media/media24.WAV"/><Relationship Id="rId5" Type="http://schemas.microsoft.com/office/2007/relationships/media" Target="../media/media15.WAV"/><Relationship Id="rId15" Type="http://schemas.microsoft.com/office/2007/relationships/media" Target="../media/media20.WAV"/><Relationship Id="rId23" Type="http://schemas.microsoft.com/office/2007/relationships/media" Target="../media/media24.WAV"/><Relationship Id="rId28" Type="http://schemas.openxmlformats.org/officeDocument/2006/relationships/image" Target="../media/image5.jpg"/><Relationship Id="rId10" Type="http://schemas.openxmlformats.org/officeDocument/2006/relationships/audio" Target="../media/media17.WAV"/><Relationship Id="rId19" Type="http://schemas.microsoft.com/office/2007/relationships/media" Target="../media/media22.WAV"/><Relationship Id="rId4" Type="http://schemas.openxmlformats.org/officeDocument/2006/relationships/audio" Target="../media/media14.WAV"/><Relationship Id="rId9" Type="http://schemas.microsoft.com/office/2007/relationships/media" Target="../media/media17.WAV"/><Relationship Id="rId14" Type="http://schemas.openxmlformats.org/officeDocument/2006/relationships/audio" Target="../media/media19.WAV"/><Relationship Id="rId22" Type="http://schemas.openxmlformats.org/officeDocument/2006/relationships/audio" Target="../media/media23.WAV"/><Relationship Id="rId27" Type="http://schemas.openxmlformats.org/officeDocument/2006/relationships/image" Target="../media/image4.png"/><Relationship Id="rId30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WAV"/><Relationship Id="rId13" Type="http://schemas.microsoft.com/office/2007/relationships/media" Target="../media/media31.WAV"/><Relationship Id="rId18" Type="http://schemas.openxmlformats.org/officeDocument/2006/relationships/audio" Target="../media/media33.WAV"/><Relationship Id="rId26" Type="http://schemas.openxmlformats.org/officeDocument/2006/relationships/image" Target="../media/image3.png"/><Relationship Id="rId3" Type="http://schemas.microsoft.com/office/2007/relationships/media" Target="../media/media26.WAV"/><Relationship Id="rId21" Type="http://schemas.microsoft.com/office/2007/relationships/media" Target="../media/media35.WAV"/><Relationship Id="rId7" Type="http://schemas.microsoft.com/office/2007/relationships/media" Target="../media/media28.WAV"/><Relationship Id="rId12" Type="http://schemas.openxmlformats.org/officeDocument/2006/relationships/audio" Target="../media/media30.WAV"/><Relationship Id="rId17" Type="http://schemas.microsoft.com/office/2007/relationships/media" Target="../media/media33.WAV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25.WAV"/><Relationship Id="rId16" Type="http://schemas.openxmlformats.org/officeDocument/2006/relationships/audio" Target="../media/media32.WAV"/><Relationship Id="rId20" Type="http://schemas.openxmlformats.org/officeDocument/2006/relationships/audio" Target="../media/media34.WAV"/><Relationship Id="rId29" Type="http://schemas.openxmlformats.org/officeDocument/2006/relationships/image" Target="../media/image7.png"/><Relationship Id="rId1" Type="http://schemas.microsoft.com/office/2007/relationships/media" Target="../media/media25.WAV"/><Relationship Id="rId6" Type="http://schemas.openxmlformats.org/officeDocument/2006/relationships/audio" Target="../media/media27.WAV"/><Relationship Id="rId11" Type="http://schemas.microsoft.com/office/2007/relationships/media" Target="../media/media30.WAV"/><Relationship Id="rId24" Type="http://schemas.openxmlformats.org/officeDocument/2006/relationships/audio" Target="../media/media36.WAV"/><Relationship Id="rId5" Type="http://schemas.microsoft.com/office/2007/relationships/media" Target="../media/media27.WAV"/><Relationship Id="rId15" Type="http://schemas.microsoft.com/office/2007/relationships/media" Target="../media/media32.WAV"/><Relationship Id="rId23" Type="http://schemas.microsoft.com/office/2007/relationships/media" Target="../media/media36.WAV"/><Relationship Id="rId28" Type="http://schemas.openxmlformats.org/officeDocument/2006/relationships/image" Target="../media/image5.jpg"/><Relationship Id="rId10" Type="http://schemas.openxmlformats.org/officeDocument/2006/relationships/audio" Target="../media/media29.WAV"/><Relationship Id="rId19" Type="http://schemas.microsoft.com/office/2007/relationships/media" Target="../media/media34.WAV"/><Relationship Id="rId4" Type="http://schemas.openxmlformats.org/officeDocument/2006/relationships/audio" Target="../media/media26.WAV"/><Relationship Id="rId9" Type="http://schemas.microsoft.com/office/2007/relationships/media" Target="../media/media29.WAV"/><Relationship Id="rId14" Type="http://schemas.openxmlformats.org/officeDocument/2006/relationships/audio" Target="../media/media31.WAV"/><Relationship Id="rId22" Type="http://schemas.openxmlformats.org/officeDocument/2006/relationships/audio" Target="../media/media35.WAV"/><Relationship Id="rId27" Type="http://schemas.openxmlformats.org/officeDocument/2006/relationships/image" Target="../media/image4.png"/><Relationship Id="rId30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0.WAV"/><Relationship Id="rId13" Type="http://schemas.microsoft.com/office/2007/relationships/media" Target="../media/media43.WAV"/><Relationship Id="rId18" Type="http://schemas.openxmlformats.org/officeDocument/2006/relationships/audio" Target="../media/media45.WAV"/><Relationship Id="rId26" Type="http://schemas.openxmlformats.org/officeDocument/2006/relationships/image" Target="../media/image3.png"/><Relationship Id="rId3" Type="http://schemas.microsoft.com/office/2007/relationships/media" Target="../media/media38.WAV"/><Relationship Id="rId21" Type="http://schemas.microsoft.com/office/2007/relationships/media" Target="../media/media47.WAV"/><Relationship Id="rId7" Type="http://schemas.microsoft.com/office/2007/relationships/media" Target="../media/media40.WAV"/><Relationship Id="rId12" Type="http://schemas.openxmlformats.org/officeDocument/2006/relationships/audio" Target="../media/media42.WAV"/><Relationship Id="rId17" Type="http://schemas.microsoft.com/office/2007/relationships/media" Target="../media/media45.WAV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37.WAV"/><Relationship Id="rId16" Type="http://schemas.openxmlformats.org/officeDocument/2006/relationships/audio" Target="../media/media44.WAV"/><Relationship Id="rId20" Type="http://schemas.openxmlformats.org/officeDocument/2006/relationships/audio" Target="../media/media46.WAV"/><Relationship Id="rId29" Type="http://schemas.openxmlformats.org/officeDocument/2006/relationships/image" Target="../media/image7.png"/><Relationship Id="rId1" Type="http://schemas.microsoft.com/office/2007/relationships/media" Target="../media/media37.WAV"/><Relationship Id="rId6" Type="http://schemas.openxmlformats.org/officeDocument/2006/relationships/audio" Target="../media/media39.WAV"/><Relationship Id="rId11" Type="http://schemas.microsoft.com/office/2007/relationships/media" Target="../media/media42.WAV"/><Relationship Id="rId24" Type="http://schemas.openxmlformats.org/officeDocument/2006/relationships/audio" Target="../media/media48.WAV"/><Relationship Id="rId5" Type="http://schemas.microsoft.com/office/2007/relationships/media" Target="../media/media39.WAV"/><Relationship Id="rId15" Type="http://schemas.microsoft.com/office/2007/relationships/media" Target="../media/media44.WAV"/><Relationship Id="rId23" Type="http://schemas.microsoft.com/office/2007/relationships/media" Target="../media/media48.WAV"/><Relationship Id="rId28" Type="http://schemas.openxmlformats.org/officeDocument/2006/relationships/image" Target="../media/image5.jpg"/><Relationship Id="rId10" Type="http://schemas.openxmlformats.org/officeDocument/2006/relationships/audio" Target="../media/media41.WAV"/><Relationship Id="rId19" Type="http://schemas.microsoft.com/office/2007/relationships/media" Target="../media/media46.WAV"/><Relationship Id="rId4" Type="http://schemas.openxmlformats.org/officeDocument/2006/relationships/audio" Target="../media/media38.WAV"/><Relationship Id="rId9" Type="http://schemas.microsoft.com/office/2007/relationships/media" Target="../media/media41.WAV"/><Relationship Id="rId14" Type="http://schemas.openxmlformats.org/officeDocument/2006/relationships/audio" Target="../media/media43.WAV"/><Relationship Id="rId22" Type="http://schemas.openxmlformats.org/officeDocument/2006/relationships/audio" Target="../media/media47.WAV"/><Relationship Id="rId27" Type="http://schemas.openxmlformats.org/officeDocument/2006/relationships/image" Target="../media/image4.png"/><Relationship Id="rId30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2.WAV"/><Relationship Id="rId13" Type="http://schemas.microsoft.com/office/2007/relationships/media" Target="../media/media55.WAV"/><Relationship Id="rId18" Type="http://schemas.openxmlformats.org/officeDocument/2006/relationships/audio" Target="../media/media57.WAV"/><Relationship Id="rId26" Type="http://schemas.openxmlformats.org/officeDocument/2006/relationships/image" Target="../media/image3.png"/><Relationship Id="rId3" Type="http://schemas.microsoft.com/office/2007/relationships/media" Target="../media/media50.WAV"/><Relationship Id="rId21" Type="http://schemas.microsoft.com/office/2007/relationships/media" Target="../media/media59.WAV"/><Relationship Id="rId7" Type="http://schemas.microsoft.com/office/2007/relationships/media" Target="../media/media52.WAV"/><Relationship Id="rId12" Type="http://schemas.openxmlformats.org/officeDocument/2006/relationships/audio" Target="../media/media54.WAV"/><Relationship Id="rId17" Type="http://schemas.microsoft.com/office/2007/relationships/media" Target="../media/media57.WAV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49.WAV"/><Relationship Id="rId16" Type="http://schemas.openxmlformats.org/officeDocument/2006/relationships/audio" Target="../media/media56.WAV"/><Relationship Id="rId20" Type="http://schemas.openxmlformats.org/officeDocument/2006/relationships/audio" Target="../media/media58.WAV"/><Relationship Id="rId29" Type="http://schemas.openxmlformats.org/officeDocument/2006/relationships/image" Target="../media/image7.png"/><Relationship Id="rId1" Type="http://schemas.microsoft.com/office/2007/relationships/media" Target="../media/media49.WAV"/><Relationship Id="rId6" Type="http://schemas.openxmlformats.org/officeDocument/2006/relationships/audio" Target="../media/media51.WAV"/><Relationship Id="rId11" Type="http://schemas.microsoft.com/office/2007/relationships/media" Target="../media/media54.WAV"/><Relationship Id="rId24" Type="http://schemas.openxmlformats.org/officeDocument/2006/relationships/audio" Target="../media/media60.WAV"/><Relationship Id="rId5" Type="http://schemas.microsoft.com/office/2007/relationships/media" Target="../media/media51.WAV"/><Relationship Id="rId15" Type="http://schemas.microsoft.com/office/2007/relationships/media" Target="../media/media56.WAV"/><Relationship Id="rId23" Type="http://schemas.microsoft.com/office/2007/relationships/media" Target="../media/media60.WAV"/><Relationship Id="rId28" Type="http://schemas.openxmlformats.org/officeDocument/2006/relationships/image" Target="../media/image5.jpg"/><Relationship Id="rId10" Type="http://schemas.openxmlformats.org/officeDocument/2006/relationships/audio" Target="../media/media53.WAV"/><Relationship Id="rId19" Type="http://schemas.microsoft.com/office/2007/relationships/media" Target="../media/media58.WAV"/><Relationship Id="rId31" Type="http://schemas.openxmlformats.org/officeDocument/2006/relationships/image" Target="../media/image8.png"/><Relationship Id="rId4" Type="http://schemas.openxmlformats.org/officeDocument/2006/relationships/audio" Target="../media/media50.WAV"/><Relationship Id="rId9" Type="http://schemas.microsoft.com/office/2007/relationships/media" Target="../media/media53.WAV"/><Relationship Id="rId14" Type="http://schemas.openxmlformats.org/officeDocument/2006/relationships/audio" Target="../media/media55.WAV"/><Relationship Id="rId22" Type="http://schemas.openxmlformats.org/officeDocument/2006/relationships/audio" Target="../media/media59.WAV"/><Relationship Id="rId27" Type="http://schemas.openxmlformats.org/officeDocument/2006/relationships/image" Target="../media/image4.png"/><Relationship Id="rId30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663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/>
              <a:t>COMMUNICATION WITH TRAVELLERS</a:t>
            </a:r>
          </a:p>
          <a:p>
            <a:endParaRPr lang="lv-LV" b="1" i="1" dirty="0"/>
          </a:p>
          <a:p>
            <a:r>
              <a:rPr lang="lv-LV" b="1" i="1" dirty="0" err="1"/>
              <a:t>Basic</a:t>
            </a:r>
            <a:r>
              <a:rPr lang="lv-LV" b="1" i="1" dirty="0"/>
              <a:t> interview phrases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758834"/>
              </p:ext>
            </p:extLst>
          </p:nvPr>
        </p:nvGraphicFramePr>
        <p:xfrm>
          <a:off x="886265" y="1836241"/>
          <a:ext cx="8781610" cy="4096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12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8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r>
                        <a:rPr lang="en-US" altLang="zh-CN" sz="1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Can I see your documents, please?</a:t>
                      </a:r>
                      <a:endParaRPr lang="zh-CN" altLang="en-US" sz="1400" b="1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varētu, lūdzu, Jūsu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dokumentus?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altLang="zh-CN" sz="14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Prašau pateikti Jūsų</a:t>
                      </a:r>
                      <a:r>
                        <a:rPr lang="zh-CN" altLang="en-US" sz="14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CN" sz="14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dokumentus</a:t>
                      </a:r>
                      <a:r>
                        <a:rPr lang="en-US" altLang="zh-CN" sz="14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.</a:t>
                      </a:r>
                      <a:endParaRPr lang="zh-CN" altLang="en-US" sz="140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r>
                        <a:rPr lang="en-US" altLang="zh-CN" sz="1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Is this your passport</a:t>
                      </a:r>
                      <a:r>
                        <a:rPr lang="lt-LT" altLang="zh-CN" sz="1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tā ir Jūsu pase?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r>
                        <a:rPr lang="lt-LT" altLang="zh-CN" sz="14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Ar tai Jūsų</a:t>
                      </a:r>
                      <a:r>
                        <a:rPr lang="zh-CN" altLang="en-US" sz="14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zh-CN" sz="1400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pasas</a:t>
                      </a:r>
                      <a:r>
                        <a:rPr lang="en-US" altLang="zh-CN" sz="1400" baseline="0" dirty="0">
                          <a:solidFill>
                            <a:srgbClr val="000000"/>
                          </a:solidFill>
                          <a:latin typeface="+mn-lt"/>
                        </a:rPr>
                        <a:t>?</a:t>
                      </a:r>
                      <a:endParaRPr lang="zh-CN" altLang="en-US" sz="1400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Where are you going?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 kurieni Jūs braucat?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Kur jūs vykstat?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countries are you going to pass through in transit?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Kādas valstis Jūs plānojat šķērsot tranzītā?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Kokias šalis pravažiuosite tranzitu?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are you going</a:t>
                      </a:r>
                      <a:r>
                        <a:rPr lang="lv-LV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visit?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 Jūs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grasāties apmeklēt?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Pas ką jūs vykstate?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is the purpose of your trip?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Kāds ir Jūsu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ceļojuma mērķis?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Koks jūsų kelionės tikslas?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have any documents to prove the purpose and length of your trip?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jums ir kādi dokumenti, kas pierāda jūsu ceļojuma mērķi un ilgumu?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Ar turite dokumentą, patvirtinantį jūsų kelionės tikslą ir trukmę?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have any supporting documents?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Jums ir kādi apstiprinājuma dokumenti?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Ar turite kokių nors patvirtinančių dokumentų?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have a letter of</a:t>
                      </a:r>
                      <a:r>
                        <a:rPr lang="lv-LV" sz="14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invitation?</a:t>
                      </a:r>
                      <a:endParaRPr lang="lv-LV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Jums ir ielūguma vēstule?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turite kvietimą?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country do you come from?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kādas valsts Jūs esat?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Iš kurios šalies Jūs atvykote?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 is travelling with you?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Kas ceļo ar Jums?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Kas vyksta kartu su Jumis?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is your place of birth?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Kāds ir Jūsu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dzimšanas datums?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Kokia Jūsų gimimo vieta?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 cstate="print"/>
          <a:stretch>
            <a:fillRect/>
          </a:stretch>
        </p:blipFill>
        <p:spPr>
          <a:xfrm>
            <a:off x="3873600" y="2099053"/>
            <a:ext cx="216000" cy="216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3873600" y="2320825"/>
            <a:ext cx="216000" cy="216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3873600" y="2569907"/>
            <a:ext cx="216000" cy="216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3873600" y="2868637"/>
            <a:ext cx="216000" cy="216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3873600" y="3248464"/>
            <a:ext cx="216000" cy="216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3873600" y="3581951"/>
            <a:ext cx="216000" cy="216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3873600" y="3883992"/>
            <a:ext cx="216000" cy="216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3873600" y="4550141"/>
            <a:ext cx="216000" cy="216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3873600" y="4982101"/>
            <a:ext cx="216000" cy="216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3873600" y="5200564"/>
            <a:ext cx="216000" cy="216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3873600" y="5485228"/>
            <a:ext cx="216000" cy="216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3873600" y="5738446"/>
            <a:ext cx="216000" cy="216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939042" y="353275"/>
            <a:ext cx="1765278" cy="1230739"/>
            <a:chOff x="9859032" y="266591"/>
            <a:chExt cx="2030528" cy="1456084"/>
          </a:xfrm>
        </p:grpSpPr>
        <p:grpSp>
          <p:nvGrpSpPr>
            <p:cNvPr id="26" name="Group 25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4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3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6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52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5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66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90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92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38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27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16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13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50111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663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/>
              <a:t>COMMUNICATION WITH TRAVELLERS</a:t>
            </a:r>
          </a:p>
          <a:p>
            <a:endParaRPr lang="lv-LV" b="1" i="1" dirty="0"/>
          </a:p>
          <a:p>
            <a:r>
              <a:rPr lang="lv-LV" b="1" i="1" dirty="0" err="1"/>
              <a:t>Basic</a:t>
            </a:r>
            <a:r>
              <a:rPr lang="lv-LV" b="1" i="1" dirty="0"/>
              <a:t> interview questions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484120"/>
              </p:ext>
            </p:extLst>
          </p:nvPr>
        </p:nvGraphicFramePr>
        <p:xfrm>
          <a:off x="956603" y="1428278"/>
          <a:ext cx="8739407" cy="4998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8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were you born?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 Jūs piedzimāt?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Kada Jūs gimėte?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What’s your nationality/citizenship?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Kāda ir Jūsu tautība/ pilsonība?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Kokia </a:t>
                      </a:r>
                      <a:r>
                        <a:rPr lang="lv-LV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Jūsų pilietybė?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this your child?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tas ir Jūsu bērns?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tai jūsų vaikas?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05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Could</a:t>
                      </a:r>
                      <a:r>
                        <a:rPr lang="lv-LV" sz="14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you show me you child’s birth certificate?</a:t>
                      </a:r>
                      <a:endParaRPr lang="lv-LV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varētu uzradīt jūsu bērna dzimšanas apliecību?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Parodykit prašom savo vaiko gimimo liudijimą.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What’s his/her date of birth?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Kāds ir viņa/ viņas dzimšanas datums?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Kokia jo/jos gimimo data?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 long are you going to stay in Schengen</a:t>
                      </a:r>
                      <a:r>
                        <a:rPr lang="lv-LV" sz="14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Area?</a:t>
                      </a:r>
                      <a:endParaRPr lang="lv-LV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Cik ilgi Jūs grasāties palikt Šengenas zonā? 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Kiek laiko ketinate viešėti Šengeno erdvėje?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have a visa?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Jums ir vīza?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turite vizą?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I’m afraid your visa has expired.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Baidos, ka Jūsu vīzai ir beidzies derīguma termiņš.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Deja, jūsų vizos galiojimo terminas pasibaigė.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have travel</a:t>
                      </a:r>
                      <a:r>
                        <a:rPr lang="lv-LV" sz="14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medical insurance?</a:t>
                      </a:r>
                      <a:endParaRPr lang="lv-LV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Jums ir ceļojuma medicīniska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apdrošināšana? 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turite kelionės  medicininių išlaidų draudimą?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have enough means </a:t>
                      </a:r>
                      <a:r>
                        <a:rPr lang="lv-LV" sz="14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lv-LV" sz="1400" b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subsistence </a:t>
                      </a: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stay here?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Jums ir pietiekami daudz iztikas līdzekļu, lai paliktu šeit?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Jūs</a:t>
                      </a:r>
                      <a:r>
                        <a:rPr lang="lt-LT" sz="1400" baseline="0" dirty="0">
                          <a:effectLst/>
                        </a:rPr>
                        <a:t> turite pakankamai lėšų viešėti šalyje?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</a:t>
                      </a:r>
                      <a:r>
                        <a:rPr lang="lv-LV" sz="14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you packed your luggage yourself?</a:t>
                      </a:r>
                      <a:endParaRPr lang="lv-LV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Jūs pats sapakojāt savu bagāžu?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Jūs pats/pati </a:t>
                      </a:r>
                      <a:r>
                        <a:rPr lang="lt-LT" sz="1400" baseline="0" dirty="0">
                          <a:effectLst/>
                        </a:rPr>
                        <a:t> supakavot bagažą?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2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do you have in your luggage?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Kas Jums ir bagāžā?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Ką Jūs turite savo bagaže?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5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15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600000" y="1673713"/>
            <a:ext cx="216000" cy="216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600000" y="1955066"/>
            <a:ext cx="216000" cy="216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600000" y="2348961"/>
            <a:ext cx="216000" cy="216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600000" y="2756925"/>
            <a:ext cx="216000" cy="216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600000" y="3066414"/>
            <a:ext cx="216000" cy="216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600000" y="3404038"/>
            <a:ext cx="216000" cy="216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600000" y="3840137"/>
            <a:ext cx="216000" cy="216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600000" y="4248100"/>
            <a:ext cx="216000" cy="216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600000" y="4656063"/>
            <a:ext cx="216000" cy="216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600000" y="5106229"/>
            <a:ext cx="216000" cy="216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600000" y="5514192"/>
            <a:ext cx="216000" cy="216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600000" y="6034697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9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8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61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16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99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0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73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69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5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56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20607" y="6407990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8519" y="353074"/>
            <a:ext cx="663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/>
              <a:t>COMMUNICATION WITH TRAVELLERS</a:t>
            </a:r>
          </a:p>
          <a:p>
            <a:endParaRPr lang="lv-LV" b="1" i="1" dirty="0"/>
          </a:p>
          <a:p>
            <a:r>
              <a:rPr lang="lv-LV" b="1" i="1" dirty="0" err="1"/>
              <a:t>Refusal</a:t>
            </a:r>
            <a:r>
              <a:rPr lang="lv-LV" b="1" i="1" dirty="0"/>
              <a:t> of entry</a:t>
            </a:r>
            <a:r>
              <a:rPr lang="en-US" b="1" i="1" dirty="0"/>
              <a:t> phrases</a:t>
            </a:r>
            <a:endParaRPr lang="lv-LV" b="1" i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08502"/>
              </p:ext>
            </p:extLst>
          </p:nvPr>
        </p:nvGraphicFramePr>
        <p:xfrm>
          <a:off x="1139482" y="1421244"/>
          <a:ext cx="8725340" cy="48445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3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There is a problem, please follow me.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Radās problēma, lūdzu, sekojiet man.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Iškilo problema, prašau sekite paskui mane.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are subject to refusal of entry.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Uz jums attiecas ieceļošanas atteikums.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Dėl Jūsų bus priimtas sprendimas neįleisti.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US" sz="1400" b="1" baseline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have broken the law/regulation.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Jūs</a:t>
                      </a:r>
                      <a:r>
                        <a:rPr lang="lv-LV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esat pārkāpis likumu/ noteikumus.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Jūs pažeidėte įstatymą/taisykles.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have committed a violation of law/offence</a:t>
                      </a:r>
                      <a:r>
                        <a:rPr lang="en-US" sz="1400" b="1" baseline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...(the country).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Jūs esat izdarījis likuma pārkāpumu/ noziegumu</a:t>
                      </a:r>
                      <a:r>
                        <a:rPr lang="lv-LV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… (valstī).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Jūs padarėte teisės pažeidimą.....valstybėje.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have not paid the fine.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Jūs neesat</a:t>
                      </a:r>
                      <a:r>
                        <a:rPr lang="lv-LV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samaksājis naudas sodu.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Jūs nesumokėjote baudos.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have violated the border regime regulations.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Jūs esat pārkāpis robežas režīma noteikumus.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Jūs pažeidėte pasienio teisinio režimo taisykles.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don’t have enough</a:t>
                      </a:r>
                      <a:r>
                        <a:rPr lang="en-US" sz="1400" b="1" baseline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means of subsistence to stay (in the country).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Jums nav pietiekami daudz iztikas līdzekļu,</a:t>
                      </a:r>
                      <a:r>
                        <a:rPr lang="lv-LV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 paliktu</a:t>
                      </a:r>
                      <a:r>
                        <a:rPr lang="lv-LV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(valstī).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Jūs turite</a:t>
                      </a:r>
                      <a:r>
                        <a:rPr lang="lt-LT" sz="1400" baseline="0" dirty="0">
                          <a:effectLst/>
                          <a:latin typeface="+mn-lt"/>
                        </a:rPr>
                        <a:t> nepakankamai lėšų viešėti šalyje.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US" sz="1400" b="1" baseline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don’t have a visa.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Jums nav vīzas.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Jūs neturite vizos.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Your child doesn’t have a travel document.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Jūsu</a:t>
                      </a:r>
                      <a:r>
                        <a:rPr lang="lv-LV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bērnam nav ceļošanas dokumenta.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Jūsų vaikas neturi kelionės dokumento.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Your child doesn’t have a visa.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Jūsu bērnam nav vīzas.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Jūsų vaikas neturi vizos.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are wanted by the police.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Jūs meklē policija.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Jūsų ieško policija.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will be interviewed by the second line officer/shift</a:t>
                      </a:r>
                      <a:r>
                        <a:rPr lang="en-US" sz="1400" b="1" baseline="0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leader.</a:t>
                      </a:r>
                      <a:endParaRPr lang="en-US" sz="1400" b="1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Jūs intervēs otrajā</a:t>
                      </a:r>
                      <a:r>
                        <a:rPr lang="lv-LV" sz="140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līnijā/ maiņas vecākais. 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lt-LT" sz="1400" dirty="0">
                          <a:effectLst/>
                          <a:latin typeface="+mn-lt"/>
                        </a:rPr>
                        <a:t>Jus apklaus antros linijos pareigūnas/pamainos vyresnysis.</a:t>
                      </a:r>
                      <a:endParaRPr lang="lv-LV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2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3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046400" y="1715915"/>
            <a:ext cx="216000" cy="216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046400" y="2142084"/>
            <a:ext cx="216000" cy="216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046400" y="2566596"/>
            <a:ext cx="216000" cy="216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046400" y="3001043"/>
            <a:ext cx="216000" cy="216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046400" y="3460735"/>
            <a:ext cx="216000" cy="216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046400" y="3729253"/>
            <a:ext cx="216000" cy="216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046400" y="4195967"/>
            <a:ext cx="216000" cy="216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046400" y="4617992"/>
            <a:ext cx="216000" cy="216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046400" y="4929962"/>
            <a:ext cx="216000" cy="216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046400" y="5295722"/>
            <a:ext cx="216000" cy="216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046400" y="5545631"/>
            <a:ext cx="216000" cy="216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046400" y="5875808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6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44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05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41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92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61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93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92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96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50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20608" y="6404829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663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/>
              <a:t>COMMUNICATION WITH TRAVELLERS</a:t>
            </a:r>
          </a:p>
          <a:p>
            <a:endParaRPr lang="lv-LV" b="1" i="1" dirty="0"/>
          </a:p>
          <a:p>
            <a:r>
              <a:rPr lang="lv-LV" b="1" i="1" dirty="0" err="1"/>
              <a:t>Asylum</a:t>
            </a:r>
            <a:r>
              <a:rPr lang="lv-LV" b="1" i="1" dirty="0"/>
              <a:t> procedures phrases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707016"/>
              </p:ext>
            </p:extLst>
          </p:nvPr>
        </p:nvGraphicFramePr>
        <p:xfrm>
          <a:off x="872197" y="1428278"/>
          <a:ext cx="8781610" cy="48446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have any health problems?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Jums ir veselības problēmas?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turite sveikatos sutrikimų?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need any medical help?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Jums ir nepieciešamas medicīniskā palīdzība?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Jums reikia medicininės pagalbos?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 you been in contact with someone who has Coronavirus?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esat kontaktējies ar kādu, kam ir </a:t>
                      </a:r>
                      <a:r>
                        <a:rPr lang="lv-LV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koronavīruss</a:t>
                      </a: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Jūs turėjote kontaktą su kuo nors, kas serga koronavirusu?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you wish to apply for asylum, you have to  fill in this application form.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 Jūs vēlaties pieteikties patvērumam, Jums vajag aizpildīt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šo iesnieguma veidlapu? 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Jeigu norite kreiptis dėl prieglobsčio, Jūs turiteužpildyti  šią prašymo formą.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must take your photo.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Mums jāuzņem jūsu fotogrāfija.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Mes privalome Jus nufotografuoti.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must/take/collect your fingerprints.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Mums jāsavāc Jūsu pirkstu nospiedumi.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Mes privalome paimti Jūsų pirštų antspaudus.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need an interpreter?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Jums ir nepieciešams tulks?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Jums reikalingas vertėjas?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understand me?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jūs saprotat mani?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Jūs mane suprantate?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is your mother tongue?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Kāda ir Jūsu dzimtā valoda?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Kokia  yra  Jūsų gimtoji kalba?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When and how did you leave your country?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 un kā jūs pametāt savu valsti?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Kada ir kokiu būdu Jūs išvykote iš savo šalies?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</a:t>
                      </a: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you leave your country legally or illegally?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jūs pametāt savu valsti likumīgi vai nelegāli?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Jūs išvykote iš savo šalies teisėtai ar neteisėtai?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2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 you travelling alone?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Jūs ceļojat viens?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Jūs keliaujate vienas?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2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3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823200" y="1667092"/>
            <a:ext cx="216000" cy="216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823200" y="1954237"/>
            <a:ext cx="216000" cy="216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823200" y="2401093"/>
            <a:ext cx="216000" cy="216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823200" y="2947252"/>
            <a:ext cx="216000" cy="216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823200" y="3554644"/>
            <a:ext cx="216000" cy="216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823200" y="3946059"/>
            <a:ext cx="216000" cy="216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823200" y="4311819"/>
            <a:ext cx="216000" cy="216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823200" y="4570828"/>
            <a:ext cx="216000" cy="216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812442" y="4813288"/>
            <a:ext cx="216000" cy="216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823200" y="5064849"/>
            <a:ext cx="216000" cy="216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823200" y="5563844"/>
            <a:ext cx="216000" cy="216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3823200" y="5981736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1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51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7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6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04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86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55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80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43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15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09850" y="6425804"/>
            <a:ext cx="12239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ommunication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kills in English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anguage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GB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order 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GB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uards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Frontex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Grant </a:t>
            </a:r>
            <a:r>
              <a:rPr lang="lv-LV" sz="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Agreement</a:t>
            </a:r>
            <a:r>
              <a:rPr lang="lv-LV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2019/301/TRU</a:t>
            </a:r>
            <a:endParaRPr lang="lv-LV" sz="1200" dirty="0"/>
          </a:p>
          <a:p>
            <a:endParaRPr lang="lv-LV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875" y="353074"/>
            <a:ext cx="663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i="1" dirty="0"/>
              <a:t>COMMUNICATION WITH TRAVELLERS</a:t>
            </a:r>
          </a:p>
          <a:p>
            <a:r>
              <a:rPr lang="lv-LV" b="1" i="1" dirty="0"/>
              <a:t>Asylums procedures phrases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82972"/>
              </p:ext>
            </p:extLst>
          </p:nvPr>
        </p:nvGraphicFramePr>
        <p:xfrm>
          <a:off x="991111" y="1028310"/>
          <a:ext cx="8761170" cy="5468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6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2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Latvian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Lithuanian</a:t>
                      </a:r>
                      <a:endParaRPr lang="lv-LV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have close relatives  in (the country)?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jums ir tuvi radinieki</a:t>
                      </a: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(valstī)?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 Jūs turite artimų giminių šalyje?</a:t>
                      </a: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2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have to stay at the border crossing point in order to verify the facts  necessary for processing your application.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Lai pārbaudītu pieteikuma apstrādei nepieciešamos faktus, jums jāpaliek robežas šķērsošanas vietā.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Jūs privalote likti  pasienio kontrolės punkte,</a:t>
                      </a:r>
                      <a:r>
                        <a:rPr lang="lv-LV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tam kad būtų  patikrinti faktai reikalingi nagrinėjant jūsų prašymą.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accept the application for asylum.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Mēs pieņemam patvēruma pieteikumu.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Mes priimame prašymą dėl prieglobsčio.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will convoy you to the temporary place of accommodation.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Mēs jūs konvojēsim uz pagaidu izmitināšanas vietu.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Mes jus nugabensime į laikinojo</a:t>
                      </a:r>
                      <a:r>
                        <a:rPr lang="lt-LT" sz="1400" baseline="0" dirty="0">
                          <a:effectLst/>
                        </a:rPr>
                        <a:t> apgyvendinimo viatą.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268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have any forbidden items?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pt-B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jums ir aizliegtas lietas?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Jūs turite draudžiamų daiktų?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 will conduct fast asylum procedure.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Mēs veiksim ātru patvēruma procedūru.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Mes atliksime greitą prieglobsčio procedūrą.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Give reasons why you apply</a:t>
                      </a:r>
                      <a:r>
                        <a:rPr lang="lv-LV" sz="1400" b="1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for the status of refugee.</a:t>
                      </a:r>
                      <a:endParaRPr lang="lv-LV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Norādiet iemeslus, kāpēc jūs piesakāties bēgļa statusam.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Pateikite priežastis kodėl Jūs  kreipiatės</a:t>
                      </a:r>
                      <a:r>
                        <a:rPr lang="lt-LT" sz="1400" baseline="0" dirty="0">
                          <a:effectLst/>
                        </a:rPr>
                        <a:t> dėl pabėgėlio statuso.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 you being persecuted?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jūs vajā?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Jūs esate persekiojamas?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your life in danger?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jūsu dzīvībai draud briesmas?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Jūsų gyvybei gresia</a:t>
                      </a:r>
                      <a:r>
                        <a:rPr lang="lt-LT" sz="1400" baseline="0" dirty="0">
                          <a:effectLst/>
                        </a:rPr>
                        <a:t> pavojus?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6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Have you applied for asylum in any other  EU country?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esat pieteicies patvērumam kādā citā ES valstī?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Jūs kada nors kreipetės</a:t>
                      </a:r>
                      <a:r>
                        <a:rPr lang="lt-LT" sz="1400" baseline="0" dirty="0">
                          <a:effectLst/>
                        </a:rPr>
                        <a:t> dėl  prieglobsčio  kitoje EU šalyje?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5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decision have you received?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Char char="-"/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 panose="020F0502020204030204" pitchFamily="34" charset="0"/>
                        <a:buNone/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Kādu lēmumu esat saņēmis?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Koks sprendimas buvo priimtas?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noProof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you have any documents issued by our country?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v-LV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 jums ir kādi dokumenti, ko izdevusi mūsu valsts?</a:t>
                      </a:r>
                    </a:p>
                  </a:txBody>
                  <a:tcPr marL="52032" marR="520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r>
                        <a:rPr lang="lt-LT" sz="1400" dirty="0">
                          <a:effectLst/>
                        </a:rPr>
                        <a:t>Ar Jūs turite mūsų valstybės išduotų dokumentų?</a:t>
                      </a:r>
                      <a:endParaRPr lang="lv-L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032" marR="5203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2" name="Group 14">
            <a:extLst>
              <a:ext uri="{FF2B5EF4-FFF2-40B4-BE49-F238E27FC236}">
                <a16:creationId xmlns:a16="http://schemas.microsoft.com/office/drawing/2014/main" id="{72693D5B-EF5B-42B9-8057-6965BA836D28}"/>
              </a:ext>
            </a:extLst>
          </p:cNvPr>
          <p:cNvGrpSpPr/>
          <p:nvPr/>
        </p:nvGrpSpPr>
        <p:grpSpPr>
          <a:xfrm>
            <a:off x="9859032" y="266591"/>
            <a:ext cx="2030528" cy="1456084"/>
            <a:chOff x="9859032" y="266591"/>
            <a:chExt cx="2030528" cy="1456084"/>
          </a:xfrm>
        </p:grpSpPr>
        <p:grpSp>
          <p:nvGrpSpPr>
            <p:cNvPr id="3" name="Group 4"/>
            <p:cNvGrpSpPr/>
            <p:nvPr/>
          </p:nvGrpSpPr>
          <p:grpSpPr>
            <a:xfrm>
              <a:off x="10087865" y="266591"/>
              <a:ext cx="1771002" cy="1456084"/>
              <a:chOff x="0" y="0"/>
              <a:chExt cx="1867535" cy="1764665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47700"/>
                <a:ext cx="790575" cy="11169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867535" cy="65722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9650" y="733425"/>
                <a:ext cx="723900" cy="840740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26861B-8D80-47CF-92A0-56B27EF533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859032" y="296527"/>
              <a:ext cx="2030528" cy="441628"/>
            </a:xfrm>
            <a:prstGeom prst="rect">
              <a:avLst/>
            </a:prstGeom>
          </p:spPr>
        </p:pic>
      </p:grp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140000" y="1303814"/>
            <a:ext cx="216000" cy="2160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140000" y="1796183"/>
            <a:ext cx="216000" cy="216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140000" y="2647691"/>
            <a:ext cx="216000" cy="216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1" cstate="print"/>
          <a:stretch>
            <a:fillRect/>
          </a:stretch>
        </p:blipFill>
        <p:spPr>
          <a:xfrm>
            <a:off x="4140000" y="3202951"/>
            <a:ext cx="216000" cy="216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140000" y="3591057"/>
            <a:ext cx="216000" cy="2160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140000" y="3868272"/>
            <a:ext cx="216000" cy="216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140000" y="4342435"/>
            <a:ext cx="216000" cy="216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140000" y="4986239"/>
            <a:ext cx="216000" cy="216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140000" y="4750398"/>
            <a:ext cx="216000" cy="216000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140000" y="5369376"/>
            <a:ext cx="216000" cy="216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140000" y="5664798"/>
            <a:ext cx="216000" cy="2160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0" cstate="print"/>
          <a:stretch>
            <a:fillRect/>
          </a:stretch>
        </p:blipFill>
        <p:spPr>
          <a:xfrm>
            <a:off x="4140000" y="6002423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7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7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02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50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44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86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60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39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28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01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15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1555</Words>
  <Application>Microsoft Office PowerPoint</Application>
  <PresentationFormat>Widescreen</PresentationFormat>
  <Paragraphs>214</Paragraphs>
  <Slides>5</Slides>
  <Notes>0</Notes>
  <HiddenSlides>0</HiddenSlides>
  <MMClips>60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Žukova</dc:creator>
  <cp:lastModifiedBy>Mārtiņš Spridzāns</cp:lastModifiedBy>
  <cp:revision>41</cp:revision>
  <dcterms:created xsi:type="dcterms:W3CDTF">2020-07-24T11:42:56Z</dcterms:created>
  <dcterms:modified xsi:type="dcterms:W3CDTF">2020-12-15T08:18:32Z</dcterms:modified>
</cp:coreProperties>
</file>