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0" r:id="rId6"/>
    <p:sldId id="261" r:id="rId7"/>
    <p:sldId id="262" r:id="rId8"/>
    <p:sldId id="266" r:id="rId9"/>
    <p:sldId id="284" r:id="rId10"/>
    <p:sldId id="263" r:id="rId11"/>
    <p:sldId id="264" r:id="rId12"/>
    <p:sldId id="285" r:id="rId13"/>
    <p:sldId id="287" r:id="rId14"/>
    <p:sldId id="315" r:id="rId15"/>
    <p:sldId id="288" r:id="rId16"/>
    <p:sldId id="289" r:id="rId17"/>
    <p:sldId id="290" r:id="rId18"/>
    <p:sldId id="291" r:id="rId19"/>
    <p:sldId id="292" r:id="rId20"/>
    <p:sldId id="293" r:id="rId21"/>
    <p:sldId id="294" r:id="rId22"/>
    <p:sldId id="295" r:id="rId23"/>
    <p:sldId id="296" r:id="rId24"/>
    <p:sldId id="297" r:id="rId25"/>
    <p:sldId id="298" r:id="rId26"/>
    <p:sldId id="299" r:id="rId27"/>
    <p:sldId id="300" r:id="rId28"/>
    <p:sldId id="301" r:id="rId29"/>
    <p:sldId id="302" r:id="rId30"/>
    <p:sldId id="303" r:id="rId31"/>
    <p:sldId id="304" r:id="rId32"/>
    <p:sldId id="305" r:id="rId33"/>
    <p:sldId id="306" r:id="rId34"/>
    <p:sldId id="307" r:id="rId35"/>
    <p:sldId id="308" r:id="rId36"/>
    <p:sldId id="309" r:id="rId37"/>
    <p:sldId id="310" r:id="rId38"/>
    <p:sldId id="311" r:id="rId39"/>
    <p:sldId id="312" r:id="rId40"/>
    <p:sldId id="313" r:id="rId41"/>
    <p:sldId id="314" r:id="rId42"/>
    <p:sldId id="316" r:id="rId43"/>
    <p:sldId id="317" r:id="rId44"/>
    <p:sldId id="318" r:id="rId45"/>
    <p:sldId id="319" r:id="rId46"/>
    <p:sldId id="270" r:id="rId47"/>
    <p:sldId id="271" r:id="rId48"/>
    <p:sldId id="272" r:id="rId49"/>
    <p:sldId id="280" r:id="rId50"/>
    <p:sldId id="281" r:id="rId51"/>
    <p:sldId id="273" r:id="rId52"/>
    <p:sldId id="282" r:id="rId53"/>
    <p:sldId id="283" r:id="rId54"/>
    <p:sldId id="269" r:id="rId55"/>
    <p:sldId id="279" r:id="rId56"/>
    <p:sldId id="274" r:id="rId5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rvils Mikažāns" initials="AM" lastIdx="1" clrIdx="0">
    <p:extLst>
      <p:ext uri="{19B8F6BF-5375-455C-9EA6-DF929625EA0E}">
        <p15:presenceInfo xmlns:p15="http://schemas.microsoft.com/office/powerpoint/2012/main" userId="S-1-5-21-2000478354-1563985344-1957994488-499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1315"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commentAuthors" Target="commentAuthors.xml"/><Relationship Id="rId5" Type="http://schemas.openxmlformats.org/officeDocument/2006/relationships/slide" Target="slides/slide4.xml"/><Relationship Id="rId61"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25.07.2021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25.07.2021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25.07.2021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25.07.2021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25.07.2021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25.07.2021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25.07.2021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25.07.2021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25.07.2021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25.07.2021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25.07.2021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25.07.2021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hyperlink" Target="https://likumi.lv/ta/id/63405-militara-dienesta-likums" TargetMode="External"/><Relationship Id="rId2" Type="http://schemas.openxmlformats.org/officeDocument/2006/relationships/hyperlink" Target="https://likumi.lv/ta/id/67957-par-policiju" TargetMode="Externa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55576" y="980728"/>
            <a:ext cx="7772400" cy="1470025"/>
          </a:xfrm>
        </p:spPr>
        <p:txBody>
          <a:bodyPr>
            <a:normAutofit fontScale="90000"/>
          </a:bodyPr>
          <a:lstStyle/>
          <a:p>
            <a:r>
              <a:rPr lang="lv-LV" dirty="0" smtClean="0"/>
              <a:t>Šaujamieroču, bruņojuma, speclīdzekļu glabāšana, uzskaite un pielietošana Valsts robežsardzē</a:t>
            </a:r>
            <a:endParaRPr lang="lv-LV" dirty="0"/>
          </a:p>
        </p:txBody>
      </p:sp>
      <p:sp>
        <p:nvSpPr>
          <p:cNvPr id="4" name="Подзаголовок 2"/>
          <p:cNvSpPr>
            <a:spLocks noGrp="1"/>
          </p:cNvSpPr>
          <p:nvPr>
            <p:ph type="subTitle" idx="1"/>
          </p:nvPr>
        </p:nvSpPr>
        <p:spPr>
          <a:xfrm>
            <a:off x="3635896" y="5073321"/>
            <a:ext cx="6400800" cy="1752600"/>
          </a:xfrm>
        </p:spPr>
        <p:txBody>
          <a:bodyPr/>
          <a:lstStyle/>
          <a:p>
            <a:r>
              <a:rPr lang="lv-LV" dirty="0" smtClean="0"/>
              <a:t>         </a:t>
            </a:r>
            <a:endParaRPr lang="lv-LV"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lvl="0"/>
            <a:r>
              <a:rPr lang="lv-LV" dirty="0"/>
              <a:t>Pārvaldes priekšnieks ar pavēli nosaka:</a:t>
            </a:r>
          </a:p>
        </p:txBody>
      </p:sp>
      <p:sp>
        <p:nvSpPr>
          <p:cNvPr id="3" name="Содержимое 2"/>
          <p:cNvSpPr>
            <a:spLocks noGrp="1"/>
          </p:cNvSpPr>
          <p:nvPr>
            <p:ph idx="1"/>
          </p:nvPr>
        </p:nvSpPr>
        <p:spPr/>
        <p:txBody>
          <a:bodyPr/>
          <a:lstStyle/>
          <a:p>
            <a:pPr lvl="1" algn="just"/>
            <a:r>
              <a:rPr lang="lv-LV" dirty="0"/>
              <a:t>par bruņojuma apriti atbildīgo amatpersonu Pārvaldē (turpmāk – atbildīgā amatpersona);</a:t>
            </a:r>
          </a:p>
          <a:p>
            <a:pPr lvl="1" algn="just"/>
            <a:r>
              <a:rPr lang="lv-LV" dirty="0"/>
              <a:t>par bruņojuma apriti atbildīgo amatpersonu Pārvaldes struktūrvienībā (turpmāk – struktūrvienības atbildīgā amatpersona), kas vienlaikus ir materiāli atbildīgā persona;</a:t>
            </a:r>
          </a:p>
          <a:p>
            <a:pPr lvl="1" algn="just"/>
            <a:r>
              <a:rPr lang="lv-LV" dirty="0"/>
              <a:t>atbildīgo amatpersonu par bruņojumu noliktavā (turpmāk – noliktavas pārzinis), kas vienlaikus ir materiāli atbildīgā persona.</a:t>
            </a:r>
          </a:p>
          <a:p>
            <a:pPr marL="0" lvl="0" indent="0" algn="just">
              <a:buNone/>
            </a:pPr>
            <a:endParaRPr lang="lv-LV"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lv-LV" b="1" dirty="0"/>
              <a:t>Nepieciešamā bruņojuma plānošana, bruņojuma saņemšana, pārvietošana, nodošana un uzskaite</a:t>
            </a:r>
            <a:endParaRPr lang="lv-LV" dirty="0"/>
          </a:p>
        </p:txBody>
      </p:sp>
      <p:sp>
        <p:nvSpPr>
          <p:cNvPr id="3" name="Содержимое 2"/>
          <p:cNvSpPr>
            <a:spLocks noGrp="1"/>
          </p:cNvSpPr>
          <p:nvPr>
            <p:ph idx="1"/>
          </p:nvPr>
        </p:nvSpPr>
        <p:spPr/>
        <p:txBody>
          <a:bodyPr/>
          <a:lstStyle/>
          <a:p>
            <a:pPr algn="just">
              <a:buNone/>
            </a:pPr>
            <a:r>
              <a:rPr lang="lv-LV" dirty="0"/>
              <a:t>Pārvaldes un Valsts robežsardzes koledža līdz kārtējā gada 1. februārim iesniedz Robežsardzes priekšnieka vietniekam (Galvenās pārvaldes priekšniekam) priekšlikumus par Pārvaldes un Valsts robežsardzes koledžas funkciju izpildes nodrošināšanai nepieciešamo bruņojumu nākamajam </a:t>
            </a:r>
            <a:r>
              <a:rPr lang="lv-LV" dirty="0" smtClean="0"/>
              <a:t>gadam.</a:t>
            </a:r>
            <a:endParaRPr lang="lv-LV"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2696"/>
            <a:ext cx="8229600" cy="1143000"/>
          </a:xfrm>
        </p:spPr>
        <p:txBody>
          <a:bodyPr>
            <a:normAutofit fontScale="90000"/>
          </a:bodyPr>
          <a:lstStyle/>
          <a:p>
            <a:pPr lvl="0" algn="just"/>
            <a:r>
              <a:rPr lang="lv-LV" dirty="0"/>
              <a:t>Šaujamieroču un munīcijas pārvietošanu, pamatojoties uz Robežsardzes vai Pārvaldes pavēli, organizē šādi:</a:t>
            </a:r>
          </a:p>
        </p:txBody>
      </p:sp>
      <p:sp>
        <p:nvSpPr>
          <p:cNvPr id="3" name="Content Placeholder 2"/>
          <p:cNvSpPr>
            <a:spLocks noGrp="1"/>
          </p:cNvSpPr>
          <p:nvPr>
            <p:ph idx="1"/>
          </p:nvPr>
        </p:nvSpPr>
        <p:spPr>
          <a:xfrm>
            <a:off x="457200" y="2492896"/>
            <a:ext cx="8229600" cy="3633267"/>
          </a:xfrm>
        </p:spPr>
        <p:txBody>
          <a:bodyPr>
            <a:normAutofit lnSpcReduction="10000"/>
          </a:bodyPr>
          <a:lstStyle/>
          <a:p>
            <a:pPr marL="0" indent="0" algn="just">
              <a:buNone/>
            </a:pPr>
            <a:r>
              <a:rPr lang="lv-LV" dirty="0" smtClean="0"/>
              <a:t>šaujamieročus</a:t>
            </a:r>
            <a:r>
              <a:rPr lang="lv-LV" dirty="0"/>
              <a:t>, munīciju, sprāgstvielas, spridzināšanas ietaises un degļus pārvieto ražotāja iepakojumā vai ievietotu futlārī, kastē, somā, u.c., ko varētu izmantot šaujamieroču pārvadāšanai, izlādētā veidā, nodrošinot tādus pārvadāšanas apstākļus, kas nepieļauj to nejaušu nokļūšanu pie citām personām un tā bojāšanu;</a:t>
            </a:r>
          </a:p>
          <a:p>
            <a:pPr marL="0" indent="0" algn="just">
              <a:buNone/>
            </a:pPr>
            <a:endParaRPr lang="lv-LV" dirty="0"/>
          </a:p>
        </p:txBody>
      </p:sp>
    </p:spTree>
    <p:extLst>
      <p:ext uri="{BB962C8B-B14F-4D97-AF65-F5344CB8AC3E}">
        <p14:creationId xmlns:p14="http://schemas.microsoft.com/office/powerpoint/2010/main" val="36978669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8640"/>
            <a:ext cx="8229600" cy="5937523"/>
          </a:xfrm>
        </p:spPr>
        <p:txBody>
          <a:bodyPr>
            <a:normAutofit lnSpcReduction="10000"/>
          </a:bodyPr>
          <a:lstStyle/>
          <a:p>
            <a:pPr marL="0" lvl="0" indent="0" algn="just">
              <a:buNone/>
            </a:pPr>
            <a:r>
              <a:rPr lang="lv-LV" dirty="0" smtClean="0">
                <a:solidFill>
                  <a:srgbClr val="FF0000"/>
                </a:solidFill>
              </a:rPr>
              <a:t>12.1. </a:t>
            </a:r>
            <a:r>
              <a:rPr lang="lv-LV" dirty="0" smtClean="0"/>
              <a:t>Ja </a:t>
            </a:r>
            <a:r>
              <a:rPr lang="lv-LV" dirty="0"/>
              <a:t>šaujamieroču skaits (neskaitot šaujamieroču maināmos stobrus) ir lielāks par 10 vai munīcijas kopējais skaits ir lielāks par 100 000 vienībām, Robežsardzes priekšnieks vai Pārvaldes priekšnieks ar pavēli:</a:t>
            </a:r>
          </a:p>
          <a:p>
            <a:pPr lvl="1" algn="just"/>
            <a:r>
              <a:rPr lang="lv-LV" dirty="0"/>
              <a:t>nosaka personas, kas nogādās šaujamieročus un munīciju bruņojuma noliktavā vai ieroču telpā (turpmāk – bruņojuma glabāšanas telpa);</a:t>
            </a:r>
          </a:p>
          <a:p>
            <a:pPr lvl="1" algn="just"/>
            <a:r>
              <a:rPr lang="lv-LV" dirty="0"/>
              <a:t>nosaka bruņojuma apsardzi un bruņojuma apsardzes vecāko; </a:t>
            </a:r>
          </a:p>
          <a:p>
            <a:pPr lvl="1" algn="just"/>
            <a:r>
              <a:rPr lang="lv-LV" dirty="0"/>
              <a:t>apstiprina bruņojuma transportēšanas maršrutu, ievērojot valsts noslēpuma objektu aizsardzības nosacījumus.</a:t>
            </a:r>
          </a:p>
          <a:p>
            <a:pPr marL="0" indent="0" algn="just">
              <a:buNone/>
            </a:pPr>
            <a:endParaRPr lang="lv-LV" dirty="0"/>
          </a:p>
        </p:txBody>
      </p:sp>
    </p:spTree>
    <p:extLst>
      <p:ext uri="{BB962C8B-B14F-4D97-AF65-F5344CB8AC3E}">
        <p14:creationId xmlns:p14="http://schemas.microsoft.com/office/powerpoint/2010/main" val="53161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5721499"/>
          </a:xfrm>
        </p:spPr>
        <p:txBody>
          <a:bodyPr/>
          <a:lstStyle/>
          <a:p>
            <a:pPr marL="0" indent="0" algn="just">
              <a:buNone/>
            </a:pPr>
            <a:r>
              <a:rPr lang="lv-LV" dirty="0" smtClean="0"/>
              <a:t>2. pārvietojot </a:t>
            </a:r>
            <a:r>
              <a:rPr lang="lv-LV" dirty="0"/>
              <a:t>šo iekšējo noteikumu </a:t>
            </a:r>
            <a:r>
              <a:rPr lang="lv-LV" dirty="0" smtClean="0"/>
              <a:t>«12.1.» apakšpunktā </a:t>
            </a:r>
            <a:r>
              <a:rPr lang="lv-LV" dirty="0"/>
              <a:t>minēto bruņojumu, amatpersonai ar speciālo dienesta pakāpi (turpmāk – amatpersona) līdzi jābūt dienesta apliecībai, Robežsardzes vai Pārvaldes pavēles kopijai vai pavadzīmei, vai nodošanas – pieņemšanas aktam.</a:t>
            </a:r>
          </a:p>
        </p:txBody>
      </p:sp>
    </p:spTree>
    <p:extLst>
      <p:ext uri="{BB962C8B-B14F-4D97-AF65-F5344CB8AC3E}">
        <p14:creationId xmlns:p14="http://schemas.microsoft.com/office/powerpoint/2010/main" val="30465333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505475"/>
          </a:xfrm>
        </p:spPr>
        <p:txBody>
          <a:bodyPr/>
          <a:lstStyle/>
          <a:p>
            <a:pPr marL="0" lvl="0" indent="0" algn="just">
              <a:buNone/>
            </a:pPr>
            <a:r>
              <a:rPr lang="lv-LV" dirty="0"/>
              <a:t>Mainoties bruņojuma daudzumam:</a:t>
            </a:r>
          </a:p>
          <a:p>
            <a:pPr lvl="1" algn="just"/>
            <a:r>
              <a:rPr lang="lv-LV" dirty="0"/>
              <a:t>struktūrvienības atbildīgā amatpersona nekavējoties veic izmaiņas konstrukcijā glabājamā bruņojuma sarakstā;</a:t>
            </a:r>
          </a:p>
          <a:p>
            <a:pPr lvl="1" algn="just"/>
            <a:r>
              <a:rPr lang="lv-LV" dirty="0"/>
              <a:t>struktūrvienības dežurants nekavējoties veic ierakstu Bruņojuma izdošanas un pieņemšanas grāmatā</a:t>
            </a:r>
            <a:r>
              <a:rPr lang="lv-LV" dirty="0" smtClean="0"/>
              <a:t>.</a:t>
            </a:r>
          </a:p>
          <a:p>
            <a:pPr marL="0" indent="0" algn="just">
              <a:buNone/>
            </a:pPr>
            <a:endParaRPr lang="lv-LV" dirty="0"/>
          </a:p>
        </p:txBody>
      </p:sp>
    </p:spTree>
    <p:extLst>
      <p:ext uri="{BB962C8B-B14F-4D97-AF65-F5344CB8AC3E}">
        <p14:creationId xmlns:p14="http://schemas.microsoft.com/office/powerpoint/2010/main" val="6577473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b="1" dirty="0"/>
              <a:t>Bruņojuma glabāšana</a:t>
            </a:r>
            <a:endParaRPr lang="lv-LV" dirty="0"/>
          </a:p>
        </p:txBody>
      </p:sp>
      <p:sp>
        <p:nvSpPr>
          <p:cNvPr id="3" name="Content Placeholder 2"/>
          <p:cNvSpPr>
            <a:spLocks noGrp="1"/>
          </p:cNvSpPr>
          <p:nvPr>
            <p:ph idx="1"/>
          </p:nvPr>
        </p:nvSpPr>
        <p:spPr/>
        <p:txBody>
          <a:bodyPr>
            <a:normAutofit lnSpcReduction="10000"/>
          </a:bodyPr>
          <a:lstStyle/>
          <a:p>
            <a:pPr lvl="0" algn="just"/>
            <a:r>
              <a:rPr lang="lv-LV" dirty="0"/>
              <a:t>Bruņojuma glabāšanas telpā:</a:t>
            </a:r>
          </a:p>
          <a:p>
            <a:pPr marL="457200" lvl="1" indent="0" algn="just">
              <a:buNone/>
            </a:pPr>
            <a:r>
              <a:rPr lang="lv-LV" dirty="0" smtClean="0"/>
              <a:t>22.1. aizliegts </a:t>
            </a:r>
            <a:r>
              <a:rPr lang="lv-LV" dirty="0"/>
              <a:t>atrasties bez struktūrvienības dežuranta vai noliktavas pārziņa uzraudzības;</a:t>
            </a:r>
          </a:p>
          <a:p>
            <a:pPr marL="457200" lvl="1" indent="0" algn="just">
              <a:buNone/>
            </a:pPr>
            <a:r>
              <a:rPr lang="lv-LV" dirty="0" smtClean="0"/>
              <a:t>22.2. atļauts </a:t>
            </a:r>
            <a:r>
              <a:rPr lang="lv-LV" dirty="0"/>
              <a:t>ieiet un atrasties struktūrvienības dežuranta un noliktavas pārziņa tiešajiem priekšniekiem, atbildīgajai amatpersonai, atbildīgajai amatpersonai Robežsardzē, pārbaudes veicējiem (piemēram, plānoto un neplānoto pārbaudes veicēji, inventarizācijas komisijas dalībnieki) ievērojot 22.1. apakšpunktā noteikto. </a:t>
            </a:r>
          </a:p>
          <a:p>
            <a:pPr algn="just"/>
            <a:endParaRPr lang="lv-LV" dirty="0"/>
          </a:p>
        </p:txBody>
      </p:sp>
    </p:spTree>
    <p:extLst>
      <p:ext uri="{BB962C8B-B14F-4D97-AF65-F5344CB8AC3E}">
        <p14:creationId xmlns:p14="http://schemas.microsoft.com/office/powerpoint/2010/main" val="7494090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r>
              <a:rPr lang="lv-LV" b="1" u="sng" dirty="0"/>
              <a:t>Bruņojumu glabāšanas telpā bruņojumu glabā </a:t>
            </a:r>
            <a:r>
              <a:rPr lang="lv-LV" b="1" u="sng" dirty="0" smtClean="0"/>
              <a:t>konstrukcijās.</a:t>
            </a:r>
          </a:p>
          <a:p>
            <a:pPr marL="0" indent="0" algn="ctr">
              <a:buNone/>
            </a:pPr>
            <a:r>
              <a:rPr lang="lv-LV" dirty="0"/>
              <a:t>(konstrukcija (piemēram, skapji, piramīdas, plaukti u.c.)) </a:t>
            </a:r>
          </a:p>
          <a:p>
            <a:pPr marL="0" indent="0" algn="ctr">
              <a:buNone/>
            </a:pPr>
            <a:endParaRPr lang="lv-LV" b="1" u="sng" dirty="0"/>
          </a:p>
        </p:txBody>
      </p:sp>
    </p:spTree>
    <p:extLst>
      <p:ext uri="{BB962C8B-B14F-4D97-AF65-F5344CB8AC3E}">
        <p14:creationId xmlns:p14="http://schemas.microsoft.com/office/powerpoint/2010/main" val="26434262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5649491"/>
          </a:xfrm>
        </p:spPr>
        <p:txBody>
          <a:bodyPr/>
          <a:lstStyle/>
          <a:p>
            <a:pPr marL="0" indent="0" algn="just">
              <a:buNone/>
            </a:pPr>
            <a:r>
              <a:rPr lang="lv-LV" dirty="0"/>
              <a:t>Struktūrvienības atbildīgā amatpersona pret katru piesaistītā šaujamieroča, tā būtiskām sastāvdaļām un munīciju </a:t>
            </a:r>
            <a:r>
              <a:rPr lang="lv-LV" dirty="0" smtClean="0"/>
              <a:t>konstrukcijā </a:t>
            </a:r>
            <a:r>
              <a:rPr lang="lv-LV" dirty="0"/>
              <a:t>piestiprina uzlīmi, uz kuras norāda </a:t>
            </a:r>
            <a:r>
              <a:rPr lang="lv-LV" i="1" u="sng" dirty="0">
                <a:solidFill>
                  <a:srgbClr val="FF0000"/>
                </a:solidFill>
              </a:rPr>
              <a:t>vietas numuru, šaujamieroča modeli, šaujamieroča sēriju un numuru, amatpersonas vārda iniciāli un uzvārdu </a:t>
            </a:r>
            <a:r>
              <a:rPr lang="lv-LV" u="sng" dirty="0"/>
              <a:t>atbilstoši bruņojuma piesaistīšanas sarakstam</a:t>
            </a:r>
            <a:r>
              <a:rPr lang="lv-LV" dirty="0"/>
              <a:t>.</a:t>
            </a:r>
          </a:p>
          <a:p>
            <a:pPr marL="0" indent="0">
              <a:buNone/>
            </a:pPr>
            <a:endParaRPr lang="lv-LV" dirty="0"/>
          </a:p>
        </p:txBody>
      </p:sp>
    </p:spTree>
    <p:extLst>
      <p:ext uri="{BB962C8B-B14F-4D97-AF65-F5344CB8AC3E}">
        <p14:creationId xmlns:p14="http://schemas.microsoft.com/office/powerpoint/2010/main" val="24037029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5721499"/>
          </a:xfrm>
        </p:spPr>
        <p:txBody>
          <a:bodyPr/>
          <a:lstStyle/>
          <a:p>
            <a:pPr marL="0" indent="0" algn="just">
              <a:buNone/>
            </a:pPr>
            <a:r>
              <a:rPr lang="lv-LV" dirty="0"/>
              <a:t>Šaujamieroci, tā būtiskās sastāvdaļas un munīciju, kas nav piesaistīts </a:t>
            </a:r>
            <a:r>
              <a:rPr lang="lv-LV" dirty="0" smtClean="0"/>
              <a:t>atļauts </a:t>
            </a:r>
            <a:r>
              <a:rPr lang="lv-LV" dirty="0"/>
              <a:t>glabāt nodalīti no piesaistītā bruņojuma atsevišķās </a:t>
            </a:r>
            <a:r>
              <a:rPr lang="lv-LV" dirty="0" smtClean="0"/>
              <a:t>konstrukcijās.</a:t>
            </a:r>
            <a:endParaRPr lang="lv-LV" dirty="0"/>
          </a:p>
        </p:txBody>
      </p:sp>
    </p:spTree>
    <p:extLst>
      <p:ext uri="{BB962C8B-B14F-4D97-AF65-F5344CB8AC3E}">
        <p14:creationId xmlns:p14="http://schemas.microsoft.com/office/powerpoint/2010/main" val="32087577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lv-LV" dirty="0" smtClean="0"/>
              <a:t>Kas ir dienesta šaujamierocis?</a:t>
            </a:r>
            <a:endParaRPr lang="lv-LV" dirty="0"/>
          </a:p>
        </p:txBody>
      </p:sp>
      <p:sp>
        <p:nvSpPr>
          <p:cNvPr id="3" name="Содержимое 2"/>
          <p:cNvSpPr>
            <a:spLocks noGrp="1"/>
          </p:cNvSpPr>
          <p:nvPr>
            <p:ph idx="1"/>
          </p:nvPr>
        </p:nvSpPr>
        <p:spPr/>
        <p:txBody>
          <a:bodyPr/>
          <a:lstStyle/>
          <a:p>
            <a:pPr algn="just">
              <a:buNone/>
            </a:pPr>
            <a:r>
              <a:rPr lang="lv-LV" b="1" dirty="0" smtClean="0"/>
              <a:t>Dienesta šaujamierocis</a:t>
            </a:r>
            <a:r>
              <a:rPr lang="lv-LV" dirty="0" smtClean="0"/>
              <a:t> — valsts un pašvaldību institūcijām, kurām tiesības iegādāties, glabāt un savā darbībā izmantot šaujamieročus piešķirtas saskaņā ar likumu, piederošs šaujamierocis, kas paredzēts dienesta vai darba pienākumu pildīšanai.</a:t>
            </a:r>
          </a:p>
          <a:p>
            <a:pPr>
              <a:buNone/>
            </a:pPr>
            <a:endParaRPr lang="lv-LV" dirty="0" smtClean="0"/>
          </a:p>
          <a:p>
            <a:pPr>
              <a:buNone/>
            </a:pPr>
            <a:r>
              <a:rPr lang="lv-LV" i="1" dirty="0" smtClean="0"/>
              <a:t>“Ieroču aprites likums”</a:t>
            </a:r>
            <a:endParaRPr lang="lv-LV" i="1"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v-LV" dirty="0"/>
              <a:t>Bruņojuma glabāšanas telpas un konstrukciju:</a:t>
            </a:r>
            <a:br>
              <a:rPr lang="lv-LV" dirty="0"/>
            </a:br>
            <a:endParaRPr lang="lv-LV" dirty="0"/>
          </a:p>
        </p:txBody>
      </p:sp>
      <p:sp>
        <p:nvSpPr>
          <p:cNvPr id="3" name="Content Placeholder 2"/>
          <p:cNvSpPr>
            <a:spLocks noGrp="1"/>
          </p:cNvSpPr>
          <p:nvPr>
            <p:ph idx="1"/>
          </p:nvPr>
        </p:nvSpPr>
        <p:spPr/>
        <p:txBody>
          <a:bodyPr>
            <a:normAutofit lnSpcReduction="10000"/>
          </a:bodyPr>
          <a:lstStyle/>
          <a:p>
            <a:pPr lvl="1"/>
            <a:r>
              <a:rPr lang="lv-LV" dirty="0"/>
              <a:t>atslēgu komplekts glabājas pie struktūrvienības dežuranta;</a:t>
            </a:r>
          </a:p>
          <a:p>
            <a:pPr lvl="1"/>
            <a:r>
              <a:rPr lang="lv-LV" dirty="0"/>
              <a:t>pirmais (rezerves) atslēgu komplekts glabājas dežūrtelpā, aizzīmogotā penālī vai drošības makā ar numurētu plombu. Struktūrvienības dežurants, saņemot un izsniedzot šīs atslēgas, izdara ierakstu Glabātuves apsardzes un seifu atslēgu pieņemšanas – nodošanas </a:t>
            </a:r>
            <a:r>
              <a:rPr lang="lv-LV" dirty="0" smtClean="0"/>
              <a:t>žurnālā;</a:t>
            </a:r>
          </a:p>
          <a:p>
            <a:pPr lvl="1"/>
            <a:r>
              <a:rPr lang="lv-LV" dirty="0" smtClean="0"/>
              <a:t>otrais </a:t>
            </a:r>
            <a:r>
              <a:rPr lang="lv-LV" dirty="0"/>
              <a:t>(rezerves) atslēgu komplekts glabājas pie struktūrvienības atbildīgās amatpersonas vai noliktavas pārziņa.</a:t>
            </a:r>
          </a:p>
          <a:p>
            <a:pPr marL="0" indent="0">
              <a:buNone/>
            </a:pPr>
            <a:endParaRPr lang="lv-LV" dirty="0"/>
          </a:p>
        </p:txBody>
      </p:sp>
    </p:spTree>
    <p:extLst>
      <p:ext uri="{BB962C8B-B14F-4D97-AF65-F5344CB8AC3E}">
        <p14:creationId xmlns:p14="http://schemas.microsoft.com/office/powerpoint/2010/main" val="18338565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v-LV" b="1" dirty="0"/>
              <a:t>Bruņojuma izsniegšana, pieņemšana, nodošana un nēsāšana</a:t>
            </a:r>
            <a:endParaRPr lang="lv-LV" dirty="0"/>
          </a:p>
        </p:txBody>
      </p:sp>
      <p:sp>
        <p:nvSpPr>
          <p:cNvPr id="3" name="Content Placeholder 2"/>
          <p:cNvSpPr>
            <a:spLocks noGrp="1"/>
          </p:cNvSpPr>
          <p:nvPr>
            <p:ph idx="1"/>
          </p:nvPr>
        </p:nvSpPr>
        <p:spPr/>
        <p:txBody>
          <a:bodyPr/>
          <a:lstStyle/>
          <a:p>
            <a:pPr marL="0" indent="0" algn="just">
              <a:buNone/>
            </a:pPr>
            <a:r>
              <a:rPr lang="lv-LV" dirty="0"/>
              <a:t>Bruņojumu piesaista amatpersonai, kura nokārtojusi pārbaudījumu par ieroču un munīcijas apriti un prasmi rīkoties ar ieroci, kā arī izpildījusi Robežsardzes noteiktos praktiskās šaušanas prasības. </a:t>
            </a:r>
          </a:p>
          <a:p>
            <a:endParaRPr lang="lv-LV" dirty="0"/>
          </a:p>
        </p:txBody>
      </p:sp>
    </p:spTree>
    <p:extLst>
      <p:ext uri="{BB962C8B-B14F-4D97-AF65-F5344CB8AC3E}">
        <p14:creationId xmlns:p14="http://schemas.microsoft.com/office/powerpoint/2010/main" val="36477646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505475"/>
          </a:xfrm>
        </p:spPr>
        <p:txBody>
          <a:bodyPr/>
          <a:lstStyle/>
          <a:p>
            <a:pPr marL="0" indent="0" algn="just">
              <a:buNone/>
            </a:pPr>
            <a:r>
              <a:rPr lang="lv-LV" dirty="0"/>
              <a:t>Pārbaudījumu kārto amatpersona, kura tiek pieņemta dienestā Robežsardzē, vai ir pārcelta dienestā uz Robežsardzi no citas Iekšlietu ministrijas sistēmas iestādes vai Ieslodzījuma vietu pārvaldes.</a:t>
            </a:r>
          </a:p>
          <a:p>
            <a:pPr marL="0" indent="0">
              <a:buNone/>
            </a:pPr>
            <a:endParaRPr lang="lv-LV" dirty="0"/>
          </a:p>
        </p:txBody>
      </p:sp>
    </p:spTree>
    <p:extLst>
      <p:ext uri="{BB962C8B-B14F-4D97-AF65-F5344CB8AC3E}">
        <p14:creationId xmlns:p14="http://schemas.microsoft.com/office/powerpoint/2010/main" val="36910345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5793507"/>
          </a:xfrm>
        </p:spPr>
        <p:txBody>
          <a:bodyPr>
            <a:normAutofit fontScale="92500"/>
          </a:bodyPr>
          <a:lstStyle/>
          <a:p>
            <a:pPr marL="0" indent="0" algn="just">
              <a:buNone/>
            </a:pPr>
            <a:r>
              <a:rPr lang="lv-LV" dirty="0"/>
              <a:t>Šo iekšējo noteikumu 47. </a:t>
            </a:r>
            <a:r>
              <a:rPr lang="lv-LV" dirty="0" smtClean="0"/>
              <a:t>punktā (</a:t>
            </a:r>
            <a:r>
              <a:rPr lang="lv-LV" dirty="0"/>
              <a:t>amatpersona, kura tiek pieņemta dienestā Robežsardzē, vai ir pārcelta dienestā uz Robežsardzi no citas Iekšlietu ministrijas sistēmas iestādes vai Ieslodzījuma vietu </a:t>
            </a:r>
            <a:r>
              <a:rPr lang="lv-LV" dirty="0" smtClean="0"/>
              <a:t>pārvaldes) </a:t>
            </a:r>
            <a:r>
              <a:rPr lang="lv-LV" u="sng" dirty="0"/>
              <a:t>minētās amatpersonas apmācības un pārbaudījumu organizē amatpersona, kurai ir derīgs sertifikāts par šaušanas instruktoru kursa programmas vai šaušanas instruktoru </a:t>
            </a:r>
            <a:r>
              <a:rPr lang="lv-LV" u="sng" dirty="0" err="1"/>
              <a:t>resertificēšanas</a:t>
            </a:r>
            <a:r>
              <a:rPr lang="lv-LV" u="sng" dirty="0"/>
              <a:t> kursa programmas apguvi, kā arī apliecība, kas apliecina šaušanas instruktora prasmi apmācīt ar apliecībā norādīto šaujamieroci </a:t>
            </a:r>
            <a:r>
              <a:rPr lang="lv-LV" dirty="0"/>
              <a:t>(turpmāk – šaušanas instruktors).</a:t>
            </a:r>
          </a:p>
          <a:p>
            <a:pPr marL="0" indent="0">
              <a:buNone/>
            </a:pPr>
            <a:endParaRPr lang="lv-LV" dirty="0"/>
          </a:p>
        </p:txBody>
      </p:sp>
    </p:spTree>
    <p:extLst>
      <p:ext uri="{BB962C8B-B14F-4D97-AF65-F5344CB8AC3E}">
        <p14:creationId xmlns:p14="http://schemas.microsoft.com/office/powerpoint/2010/main" val="17551407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92696"/>
            <a:ext cx="8229600" cy="5433467"/>
          </a:xfrm>
        </p:spPr>
        <p:txBody>
          <a:bodyPr/>
          <a:lstStyle/>
          <a:p>
            <a:pPr marL="0" indent="0" algn="just">
              <a:buNone/>
            </a:pPr>
            <a:r>
              <a:rPr lang="lv-LV" dirty="0"/>
              <a:t>Šaušanas instruktors apmācību pārbaudījuma laikā izmanto nepiesaistītu bruņojumu.</a:t>
            </a:r>
          </a:p>
          <a:p>
            <a:pPr marL="0" indent="0">
              <a:buNone/>
            </a:pPr>
            <a:endParaRPr lang="lv-LV" dirty="0"/>
          </a:p>
        </p:txBody>
      </p:sp>
    </p:spTree>
    <p:extLst>
      <p:ext uri="{BB962C8B-B14F-4D97-AF65-F5344CB8AC3E}">
        <p14:creationId xmlns:p14="http://schemas.microsoft.com/office/powerpoint/2010/main" val="27277659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5721499"/>
          </a:xfrm>
        </p:spPr>
        <p:txBody>
          <a:bodyPr/>
          <a:lstStyle/>
          <a:p>
            <a:pPr marL="0" indent="0" algn="just">
              <a:buNone/>
            </a:pPr>
            <a:r>
              <a:rPr lang="lv-LV" dirty="0"/>
              <a:t>Ja amatpersona nokārtojusi pārbaudījumu, šaušanas instruktors pēc pārbaudījuma nokārtošanas sagatavo amatpersonai apliecību par pārbaudījuma </a:t>
            </a:r>
            <a:r>
              <a:rPr lang="lv-LV" dirty="0" smtClean="0"/>
              <a:t>nokārtošanu, </a:t>
            </a:r>
            <a:r>
              <a:rPr lang="lv-LV" dirty="0"/>
              <a:t>ko ievieto amatpersonas lietā.</a:t>
            </a:r>
          </a:p>
        </p:txBody>
      </p:sp>
    </p:spTree>
    <p:extLst>
      <p:ext uri="{BB962C8B-B14F-4D97-AF65-F5344CB8AC3E}">
        <p14:creationId xmlns:p14="http://schemas.microsoft.com/office/powerpoint/2010/main" val="14202794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v-LV" dirty="0"/>
              <a:t>Ja amatpersona nav nokārtojusi pārbaudījumu, tad:</a:t>
            </a:r>
            <a:br>
              <a:rPr lang="lv-LV" dirty="0"/>
            </a:br>
            <a:endParaRPr lang="lv-LV" dirty="0"/>
          </a:p>
        </p:txBody>
      </p:sp>
      <p:sp>
        <p:nvSpPr>
          <p:cNvPr id="3" name="Content Placeholder 2"/>
          <p:cNvSpPr>
            <a:spLocks noGrp="1"/>
          </p:cNvSpPr>
          <p:nvPr>
            <p:ph idx="1"/>
          </p:nvPr>
        </p:nvSpPr>
        <p:spPr/>
        <p:txBody>
          <a:bodyPr/>
          <a:lstStyle/>
          <a:p>
            <a:pPr lvl="1"/>
            <a:r>
              <a:rPr lang="lv-LV" dirty="0"/>
              <a:t>amatpersonai nav tiesības piesaistīt dienesta ieroci un pildīt dienesta pienākumus, kas saistīti ar ieroča pielietošanu.  Amatpersona pārbaudījumu kārto atkārtoti;</a:t>
            </a:r>
          </a:p>
          <a:p>
            <a:pPr lvl="1"/>
            <a:r>
              <a:rPr lang="lv-LV" dirty="0"/>
              <a:t>šaušanas instruktors rakstiski informē attiecīgi Robežsardzes priekšnieka vietnieku (Galvenās pārvaldes priekšnieku) vai Pārvaldes priekšnieku. </a:t>
            </a:r>
          </a:p>
          <a:p>
            <a:pPr marL="0" indent="0">
              <a:buNone/>
            </a:pPr>
            <a:endParaRPr lang="lv-LV" dirty="0"/>
          </a:p>
        </p:txBody>
      </p:sp>
    </p:spTree>
    <p:extLst>
      <p:ext uri="{BB962C8B-B14F-4D97-AF65-F5344CB8AC3E}">
        <p14:creationId xmlns:p14="http://schemas.microsoft.com/office/powerpoint/2010/main" val="34244250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5793507"/>
          </a:xfrm>
        </p:spPr>
        <p:txBody>
          <a:bodyPr/>
          <a:lstStyle/>
          <a:p>
            <a:pPr marL="0" indent="0" algn="just">
              <a:buNone/>
            </a:pPr>
            <a:r>
              <a:rPr lang="lv-LV" dirty="0"/>
              <a:t>Amatpersonai bruņojumu piesaista vai atsaista pamatojoties uz Robežsardzes pavēli par amatpersonas iecelšanu amatā, pārcelšanu citā amatā, atvaļināšanu no dienesta vai atstādināšanu no dienesta pienākumu izpildes, amatpersonas atrašanos ilgstošā prombūtnē (piemēram, bērna kopšanas atvaļinājums, ārzemju komandējums), amatpersonas datu maiņu.</a:t>
            </a:r>
          </a:p>
          <a:p>
            <a:pPr marL="0" indent="0">
              <a:buNone/>
            </a:pPr>
            <a:endParaRPr lang="lv-LV" dirty="0"/>
          </a:p>
        </p:txBody>
      </p:sp>
    </p:spTree>
    <p:extLst>
      <p:ext uri="{BB962C8B-B14F-4D97-AF65-F5344CB8AC3E}">
        <p14:creationId xmlns:p14="http://schemas.microsoft.com/office/powerpoint/2010/main" val="41623954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074242"/>
          </a:xfrm>
        </p:spPr>
        <p:txBody>
          <a:bodyPr>
            <a:normAutofit fontScale="90000"/>
          </a:bodyPr>
          <a:lstStyle/>
          <a:p>
            <a:pPr lvl="0" algn="l"/>
            <a:r>
              <a:rPr lang="lv-LV" dirty="0"/>
              <a:t>Par bruņojuma piesaisti amatpersonai struktūrvienības atbildīgā amatpersona</a:t>
            </a:r>
            <a:r>
              <a:rPr lang="lv-LV" dirty="0" smtClean="0"/>
              <a:t>:</a:t>
            </a:r>
            <a:endParaRPr lang="lv-LV" dirty="0"/>
          </a:p>
        </p:txBody>
      </p:sp>
      <p:sp>
        <p:nvSpPr>
          <p:cNvPr id="3" name="Content Placeholder 2"/>
          <p:cNvSpPr>
            <a:spLocks noGrp="1"/>
          </p:cNvSpPr>
          <p:nvPr>
            <p:ph idx="1"/>
          </p:nvPr>
        </p:nvSpPr>
        <p:spPr>
          <a:xfrm>
            <a:off x="457200" y="2348880"/>
            <a:ext cx="8229600" cy="3777283"/>
          </a:xfrm>
        </p:spPr>
        <p:txBody>
          <a:bodyPr>
            <a:normAutofit fontScale="92500"/>
          </a:bodyPr>
          <a:lstStyle/>
          <a:p>
            <a:r>
              <a:rPr lang="lv-LV" dirty="0" smtClean="0"/>
              <a:t>Aizpilda:</a:t>
            </a:r>
          </a:p>
          <a:p>
            <a:pPr lvl="2"/>
            <a:r>
              <a:rPr lang="lv-LV" dirty="0"/>
              <a:t> sarakstu ar piesaistīto </a:t>
            </a:r>
            <a:r>
              <a:rPr lang="lv-LV" dirty="0" smtClean="0"/>
              <a:t>bruņojumu;</a:t>
            </a:r>
            <a:endParaRPr lang="lv-LV" dirty="0"/>
          </a:p>
          <a:p>
            <a:pPr lvl="2"/>
            <a:r>
              <a:rPr lang="lv-LV" dirty="0"/>
              <a:t>ieroču pases 3. sadaļu;</a:t>
            </a:r>
          </a:p>
          <a:p>
            <a:pPr marL="0" indent="0">
              <a:buNone/>
            </a:pPr>
            <a:r>
              <a:rPr lang="lv-LV" dirty="0" smtClean="0"/>
              <a:t>Sagatavo:</a:t>
            </a:r>
          </a:p>
          <a:p>
            <a:pPr lvl="2"/>
            <a:r>
              <a:rPr lang="lv-LV" dirty="0"/>
              <a:t>sarakstu, kurā norāda amatpersonas vārdu un uzvārdu, kā arī piesaistītā bruņojuma atrašanās vietu bruņojuma glabāšanas telpā, ko novieto bruņojuma saņemšanas </a:t>
            </a:r>
            <a:r>
              <a:rPr lang="lv-LV" dirty="0" smtClean="0"/>
              <a:t>vietā;</a:t>
            </a:r>
            <a:endParaRPr lang="lv-LV" dirty="0"/>
          </a:p>
          <a:p>
            <a:pPr lvl="2"/>
            <a:r>
              <a:rPr lang="lv-LV" dirty="0"/>
              <a:t>piesaistītā bruņojuma izsniegšanas sarakstu trauksmes vai ārkārtas </a:t>
            </a:r>
            <a:r>
              <a:rPr lang="lv-LV" dirty="0" smtClean="0"/>
              <a:t>gadījumā, kas </a:t>
            </a:r>
            <a:r>
              <a:rPr lang="lv-LV" dirty="0"/>
              <a:t>glabājas bruņojuma glabāšanas telpā.</a:t>
            </a:r>
          </a:p>
          <a:p>
            <a:pPr marL="0" indent="0">
              <a:buNone/>
            </a:pPr>
            <a:endParaRPr lang="lv-LV" dirty="0" smtClean="0"/>
          </a:p>
        </p:txBody>
      </p:sp>
    </p:spTree>
    <p:extLst>
      <p:ext uri="{BB962C8B-B14F-4D97-AF65-F5344CB8AC3E}">
        <p14:creationId xmlns:p14="http://schemas.microsoft.com/office/powerpoint/2010/main" val="7296930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58218"/>
          </a:xfrm>
        </p:spPr>
        <p:txBody>
          <a:bodyPr>
            <a:normAutofit fontScale="90000"/>
          </a:bodyPr>
          <a:lstStyle/>
          <a:p>
            <a:r>
              <a:rPr lang="lv-LV" dirty="0"/>
              <a:t>Struktūrvienības dežurants amatpersonai bruņojumu izsniedz pamatojoties uz:</a:t>
            </a:r>
            <a:br>
              <a:rPr lang="lv-LV" dirty="0"/>
            </a:br>
            <a:endParaRPr lang="lv-LV" dirty="0"/>
          </a:p>
        </p:txBody>
      </p:sp>
      <p:sp>
        <p:nvSpPr>
          <p:cNvPr id="3" name="Content Placeholder 2"/>
          <p:cNvSpPr>
            <a:spLocks noGrp="1"/>
          </p:cNvSpPr>
          <p:nvPr>
            <p:ph idx="1"/>
          </p:nvPr>
        </p:nvSpPr>
        <p:spPr>
          <a:xfrm>
            <a:off x="457200" y="1844824"/>
            <a:ext cx="8229600" cy="4281339"/>
          </a:xfrm>
        </p:spPr>
        <p:txBody>
          <a:bodyPr>
            <a:normAutofit fontScale="62500" lnSpcReduction="20000"/>
          </a:bodyPr>
          <a:lstStyle/>
          <a:p>
            <a:pPr lvl="1"/>
            <a:r>
              <a:rPr lang="lv-LV" dirty="0"/>
              <a:t>Robežsardzes pavēli;</a:t>
            </a:r>
          </a:p>
          <a:p>
            <a:pPr lvl="1"/>
            <a:r>
              <a:rPr lang="lv-LV" dirty="0"/>
              <a:t>Robežsardzes priekšnieka vietnieka (Galvenās pārvaldes priekšnieka), Pārvaldes priekšnieka pavēli vai rakstisku atļauju;</a:t>
            </a:r>
          </a:p>
          <a:p>
            <a:pPr lvl="1"/>
            <a:r>
              <a:rPr lang="lv-LV" dirty="0"/>
              <a:t>Robežsardzes priekšnieka, Robežsardzes priekšnieka vietnieka (dienesta organizācijas jautājumos), Robežsardzes priekšnieka vietnieka (Galvenās pārvaldes priekšnieka), Pārvaldes struktūrvienības priekšnieka mutisku rīkojumu ārkārtas gadījumos vai norīkojuma pastiprinājuma gadījumā;</a:t>
            </a:r>
          </a:p>
          <a:p>
            <a:pPr lvl="1"/>
            <a:r>
              <a:rPr lang="lv-LV" dirty="0"/>
              <a:t>Robežsardzes Kriminālizmeklēšanas pārvaldes, Pārvaldes priekšnieka, vai Pārvaldes priekšnieka vietnieka (Kriminālizmeklēšanas dienesta priekšnieka) mutisku rīkojumu –Robežsardzes amatpersonām, kuras veic operatīvo darbību vai speciālās operācijas; </a:t>
            </a:r>
          </a:p>
          <a:p>
            <a:pPr lvl="1"/>
            <a:r>
              <a:rPr lang="lv-LV" dirty="0"/>
              <a:t>dienesta pienākumu izpildes grafiku;</a:t>
            </a:r>
          </a:p>
          <a:p>
            <a:pPr lvl="1"/>
            <a:r>
              <a:rPr lang="lv-LV" dirty="0"/>
              <a:t>Robežsardzes dienesta organizācijas jomu regulējošajos normatīvajos aktos noteiktā norīkojuma uzdevumu;</a:t>
            </a:r>
          </a:p>
          <a:p>
            <a:pPr lvl="1"/>
            <a:r>
              <a:rPr lang="lv-LV" dirty="0"/>
              <a:t>konvoja uzdevumu</a:t>
            </a:r>
            <a:r>
              <a:rPr lang="lv-LV" dirty="0" smtClean="0"/>
              <a:t>.</a:t>
            </a:r>
            <a:endParaRPr lang="lv-LV" dirty="0"/>
          </a:p>
        </p:txBody>
      </p:sp>
    </p:spTree>
    <p:extLst>
      <p:ext uri="{BB962C8B-B14F-4D97-AF65-F5344CB8AC3E}">
        <p14:creationId xmlns:p14="http://schemas.microsoft.com/office/powerpoint/2010/main" val="11684881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lv-LV" dirty="0" smtClean="0"/>
              <a:t>Kas ir ierocis?</a:t>
            </a:r>
            <a:endParaRPr lang="lv-LV" dirty="0"/>
          </a:p>
        </p:txBody>
      </p:sp>
      <p:sp>
        <p:nvSpPr>
          <p:cNvPr id="3" name="Содержимое 2"/>
          <p:cNvSpPr>
            <a:spLocks noGrp="1"/>
          </p:cNvSpPr>
          <p:nvPr>
            <p:ph idx="1"/>
          </p:nvPr>
        </p:nvSpPr>
        <p:spPr/>
        <p:txBody>
          <a:bodyPr/>
          <a:lstStyle/>
          <a:p>
            <a:pPr algn="just">
              <a:buNone/>
            </a:pPr>
            <a:r>
              <a:rPr lang="lv-LV" b="1" dirty="0" smtClean="0"/>
              <a:t>Ierocis</a:t>
            </a:r>
            <a:r>
              <a:rPr lang="lv-LV" dirty="0" smtClean="0"/>
              <a:t> - priekšmets vai mehānisms, kas speciāli radīts dzīvu vai nedzīvu mērķu iznīcināšanai vai bojāšanai vai arī salūtpatronu, kairinošu vielu, citu aktīvu vielu vai pirotehniskas signālmunīcijas izšaušanai.</a:t>
            </a:r>
          </a:p>
          <a:p>
            <a:pPr>
              <a:buNone/>
            </a:pPr>
            <a:endParaRPr lang="lv-LV" dirty="0" smtClean="0"/>
          </a:p>
          <a:p>
            <a:pPr>
              <a:buNone/>
            </a:pPr>
            <a:endParaRPr lang="lv-LV" dirty="0" smtClean="0"/>
          </a:p>
          <a:p>
            <a:pPr>
              <a:buNone/>
            </a:pPr>
            <a:r>
              <a:rPr lang="lv-LV" i="1" dirty="0" smtClean="0"/>
              <a:t>“Ieroču aprites likums”</a:t>
            </a:r>
            <a:endParaRPr lang="lv-LV" i="1"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98178"/>
          </a:xfrm>
        </p:spPr>
        <p:txBody>
          <a:bodyPr>
            <a:normAutofit fontScale="90000"/>
          </a:bodyPr>
          <a:lstStyle/>
          <a:p>
            <a:r>
              <a:rPr lang="lv-LV" dirty="0"/>
              <a:t>Nepiesaistītu </a:t>
            </a:r>
            <a:r>
              <a:rPr lang="lv-LV" dirty="0" smtClean="0"/>
              <a:t>bruņojumu struktūrvienības </a:t>
            </a:r>
            <a:r>
              <a:rPr lang="lv-LV" dirty="0"/>
              <a:t>dežurants izsniedz:</a:t>
            </a:r>
            <a:br>
              <a:rPr lang="lv-LV" dirty="0"/>
            </a:br>
            <a:endParaRPr lang="lv-LV" dirty="0"/>
          </a:p>
        </p:txBody>
      </p:sp>
      <p:sp>
        <p:nvSpPr>
          <p:cNvPr id="3" name="Content Placeholder 2"/>
          <p:cNvSpPr>
            <a:spLocks noGrp="1"/>
          </p:cNvSpPr>
          <p:nvPr>
            <p:ph idx="1"/>
          </p:nvPr>
        </p:nvSpPr>
        <p:spPr>
          <a:xfrm>
            <a:off x="457200" y="2132856"/>
            <a:ext cx="8229600" cy="3993307"/>
          </a:xfrm>
        </p:spPr>
        <p:txBody>
          <a:bodyPr>
            <a:normAutofit fontScale="77500" lnSpcReduction="20000"/>
          </a:bodyPr>
          <a:lstStyle/>
          <a:p>
            <a:pPr lvl="1"/>
            <a:r>
              <a:rPr lang="lv-LV" dirty="0"/>
              <a:t>pārbaudījumam, teorētiskai vai praktiskās šaušanas nodarbībai, šaušanas treniņam, šaušanas sacensībām – šaušanas instruktoram;</a:t>
            </a:r>
          </a:p>
          <a:p>
            <a:pPr lvl="1"/>
            <a:r>
              <a:rPr lang="lv-LV" dirty="0"/>
              <a:t>trauksmes vai ārkārtas gadījumā – Robežsardzes priekšnieka, Robežsardzes priekšnieka vietnieka (dienesta organizācijas jautājumos), Robežsardzes priekšnieka vietnieka (Galvenās pārvaldes priekšnieka), Pārvaldes priekšnieka noteiktām amatpersonām;</a:t>
            </a:r>
          </a:p>
          <a:p>
            <a:pPr lvl="1"/>
            <a:r>
              <a:rPr lang="lv-LV" dirty="0"/>
              <a:t>publiskā pasākuma demonstrēšanai paredzēto – Robežsardzes, Galvenās pārvaldes vai Pārvaldes pavēlē noteiktai amatpersonai;</a:t>
            </a:r>
          </a:p>
          <a:p>
            <a:pPr lvl="1"/>
            <a:r>
              <a:rPr lang="lv-LV" dirty="0"/>
              <a:t>amatpersonām, kuras tiek komandētas ārpus Latvijas Republikas.</a:t>
            </a:r>
          </a:p>
          <a:p>
            <a:pPr marL="0" indent="0">
              <a:buNone/>
            </a:pPr>
            <a:endParaRPr lang="lv-LV" dirty="0"/>
          </a:p>
        </p:txBody>
      </p:sp>
    </p:spTree>
    <p:extLst>
      <p:ext uri="{BB962C8B-B14F-4D97-AF65-F5344CB8AC3E}">
        <p14:creationId xmlns:p14="http://schemas.microsoft.com/office/powerpoint/2010/main" val="45090440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5649491"/>
          </a:xfrm>
        </p:spPr>
        <p:txBody>
          <a:bodyPr/>
          <a:lstStyle/>
          <a:p>
            <a:pPr marL="0" indent="0" algn="just">
              <a:buNone/>
            </a:pPr>
            <a:r>
              <a:rPr lang="lv-LV" dirty="0"/>
              <a:t>Robežsardzes priekšnieks vai Pārvaldes priekšnieks ar pavēli nosaka šaujamieroču pielādēšanas – izlādēšanas un tīrīšanas vietu (turpmāk – pielādēšanas vieta), kas atbilst šo iekšējo noteikumu 13. pielikumā noteiktām prasībām.</a:t>
            </a:r>
          </a:p>
          <a:p>
            <a:pPr marL="0" indent="0">
              <a:buNone/>
            </a:pPr>
            <a:endParaRPr lang="lv-LV" dirty="0"/>
          </a:p>
        </p:txBody>
      </p:sp>
    </p:spTree>
    <p:extLst>
      <p:ext uri="{BB962C8B-B14F-4D97-AF65-F5344CB8AC3E}">
        <p14:creationId xmlns:p14="http://schemas.microsoft.com/office/powerpoint/2010/main" val="140266481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5721499"/>
          </a:xfrm>
        </p:spPr>
        <p:txBody>
          <a:bodyPr>
            <a:normAutofit fontScale="92500" lnSpcReduction="20000"/>
          </a:bodyPr>
          <a:lstStyle/>
          <a:p>
            <a:pPr lvl="0"/>
            <a:r>
              <a:rPr lang="lv-LV" b="1" u="sng" dirty="0"/>
              <a:t>Amatpersonas pienākums: </a:t>
            </a:r>
          </a:p>
          <a:p>
            <a:pPr lvl="1"/>
            <a:r>
              <a:rPr lang="lv-LV" dirty="0"/>
              <a:t>pirms bruņojuma saņemšanas uzrādīt dienesta apliecību;</a:t>
            </a:r>
          </a:p>
          <a:p>
            <a:pPr lvl="1"/>
            <a:r>
              <a:rPr lang="lv-LV" dirty="0"/>
              <a:t>par saņemto bruņojumu parakstīties:</a:t>
            </a:r>
          </a:p>
          <a:p>
            <a:pPr lvl="2"/>
            <a:r>
              <a:rPr lang="lv-LV" dirty="0"/>
              <a:t>Bruņojuma izdošanas un pieņemšanas grāmatā;</a:t>
            </a:r>
          </a:p>
          <a:p>
            <a:pPr lvl="2"/>
            <a:r>
              <a:rPr lang="lv-LV" dirty="0"/>
              <a:t>trauksmes vai ārkārtas gadījumā </a:t>
            </a:r>
            <a:r>
              <a:rPr lang="lv-LV" dirty="0" smtClean="0"/>
              <a:t>– </a:t>
            </a:r>
            <a:r>
              <a:rPr lang="lv-LV" dirty="0"/>
              <a:t>piesaistītā bruņojuma izsniegšanas </a:t>
            </a:r>
            <a:r>
              <a:rPr lang="lv-LV" u="sng" dirty="0" smtClean="0"/>
              <a:t>saraksts</a:t>
            </a:r>
            <a:r>
              <a:rPr lang="lv-LV" dirty="0" smtClean="0"/>
              <a:t> </a:t>
            </a:r>
            <a:r>
              <a:rPr lang="lv-LV" dirty="0"/>
              <a:t>trauksmes vai ārkārtas gadījumā </a:t>
            </a:r>
            <a:r>
              <a:rPr lang="lv-LV" dirty="0" smtClean="0"/>
              <a:t>;</a:t>
            </a:r>
            <a:endParaRPr lang="lv-LV" dirty="0"/>
          </a:p>
          <a:p>
            <a:pPr lvl="2"/>
            <a:r>
              <a:rPr lang="lv-LV" dirty="0"/>
              <a:t>Munīcijas izdošanas un norakstīšanas </a:t>
            </a:r>
            <a:r>
              <a:rPr lang="lv-LV" dirty="0" smtClean="0"/>
              <a:t>sarakstā </a:t>
            </a:r>
            <a:r>
              <a:rPr lang="lv-LV" dirty="0"/>
              <a:t>– ja amatpersonai ar Robežsardzes vai Pārvaldes pavēli uzlikts pienākums saņemt  praktiskās šaušanas nodarbībai, šaušanas treniņam vai šaušanas sacensībai paredzēto munīciju, ko noliktavas pārzinis, struktūrvienības atbildīgā amatpersona vai struktūrvienības dežurants reģistrē Munīcijas izdošanas un norakstīšanas sarakstu reģistrācijas </a:t>
            </a:r>
            <a:r>
              <a:rPr lang="lv-LV" dirty="0" smtClean="0"/>
              <a:t>žurnālā, </a:t>
            </a:r>
            <a:r>
              <a:rPr lang="lv-LV" dirty="0"/>
              <a:t>ko glabā bruņojuma glabāšanas telpā;</a:t>
            </a:r>
          </a:p>
          <a:p>
            <a:pPr lvl="2"/>
            <a:r>
              <a:rPr lang="lv-LV" dirty="0"/>
              <a:t>Izlietotā bruņojuma sarakstā </a:t>
            </a:r>
            <a:r>
              <a:rPr lang="lv-LV" dirty="0" smtClean="0"/>
              <a:t>– </a:t>
            </a:r>
            <a:r>
              <a:rPr lang="lv-LV" dirty="0"/>
              <a:t>ja amatpersona piedalās praktiskās šaušanas nodarbībā, šaušanas treniņā vai šaušanas sacensībās;</a:t>
            </a:r>
          </a:p>
          <a:p>
            <a:pPr marL="0" indent="0">
              <a:buNone/>
            </a:pPr>
            <a:endParaRPr lang="lv-LV" dirty="0"/>
          </a:p>
        </p:txBody>
      </p:sp>
    </p:spTree>
    <p:extLst>
      <p:ext uri="{BB962C8B-B14F-4D97-AF65-F5344CB8AC3E}">
        <p14:creationId xmlns:p14="http://schemas.microsoft.com/office/powerpoint/2010/main" val="355148245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5721499"/>
          </a:xfrm>
        </p:spPr>
        <p:txBody>
          <a:bodyPr/>
          <a:lstStyle/>
          <a:p>
            <a:pPr marL="0" indent="0">
              <a:buNone/>
            </a:pPr>
            <a:r>
              <a:rPr lang="lv-LV" dirty="0"/>
              <a:t>pielādēt šaujamieroci pielādēšanas vietā vai praktiskās šaušanas nodarbības vietā, šaušanas treniņa vietā vai šaušanas sacensību vietā, ievērojot šo iekšējo noteikumu 13. pielikumā noteikto vai šaušanas instruktora norādījumus</a:t>
            </a:r>
          </a:p>
        </p:txBody>
      </p:sp>
    </p:spTree>
    <p:extLst>
      <p:ext uri="{BB962C8B-B14F-4D97-AF65-F5344CB8AC3E}">
        <p14:creationId xmlns:p14="http://schemas.microsoft.com/office/powerpoint/2010/main" val="172631912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8229600" cy="5865515"/>
          </a:xfrm>
        </p:spPr>
        <p:txBody>
          <a:bodyPr/>
          <a:lstStyle/>
          <a:p>
            <a:pPr lvl="1"/>
            <a:r>
              <a:rPr lang="lv-LV" dirty="0"/>
              <a:t>nodrošināt piesaistītā bruņojuma tīrību un tehnisko kārtību;</a:t>
            </a:r>
          </a:p>
          <a:p>
            <a:pPr lvl="1"/>
            <a:r>
              <a:rPr lang="lv-LV" dirty="0"/>
              <a:t>bruņojumu nēsāt pie civilā apģērba slēpti, pie formas tērpa slēpti vai atklāti pie bruņojuma uzkabes (ieroču jostas, uzkabes vestes u.c.);</a:t>
            </a:r>
          </a:p>
          <a:p>
            <a:pPr lvl="1"/>
            <a:r>
              <a:rPr lang="lv-LV" dirty="0"/>
              <a:t>par bruņojuma nozaudēšanu vai zādzību nekavējoties ziņot savam tiešajam priekšniekam, kurš nekavējoties ziņo tālāk pakļautības kārtībā un organizē bruņojuma meklēšanu.</a:t>
            </a:r>
          </a:p>
          <a:p>
            <a:pPr marL="0" indent="0">
              <a:buNone/>
            </a:pPr>
            <a:endParaRPr lang="lv-LV" dirty="0"/>
          </a:p>
        </p:txBody>
      </p:sp>
    </p:spTree>
    <p:extLst>
      <p:ext uri="{BB962C8B-B14F-4D97-AF65-F5344CB8AC3E}">
        <p14:creationId xmlns:p14="http://schemas.microsoft.com/office/powerpoint/2010/main" val="210308117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v-LV" b="1" u="sng" dirty="0"/>
              <a:t>Amatpersonai aizliegts:</a:t>
            </a:r>
            <a:r>
              <a:rPr lang="lv-LV" dirty="0"/>
              <a:t/>
            </a:r>
            <a:br>
              <a:rPr lang="lv-LV" dirty="0"/>
            </a:br>
            <a:endParaRPr lang="lv-LV" dirty="0"/>
          </a:p>
        </p:txBody>
      </p:sp>
      <p:sp>
        <p:nvSpPr>
          <p:cNvPr id="3" name="Content Placeholder 2"/>
          <p:cNvSpPr>
            <a:spLocks noGrp="1"/>
          </p:cNvSpPr>
          <p:nvPr>
            <p:ph idx="1"/>
          </p:nvPr>
        </p:nvSpPr>
        <p:spPr>
          <a:xfrm>
            <a:off x="457200" y="1124744"/>
            <a:ext cx="8229600" cy="5001419"/>
          </a:xfrm>
        </p:spPr>
        <p:txBody>
          <a:bodyPr/>
          <a:lstStyle/>
          <a:p>
            <a:pPr lvl="1" algn="just"/>
            <a:r>
              <a:rPr lang="lv-LV" dirty="0"/>
              <a:t>nodot piesaistīto bruņojumu citai amatpersonai, izņemot šādus gadījumus:</a:t>
            </a:r>
          </a:p>
          <a:p>
            <a:pPr lvl="2" algn="just"/>
            <a:r>
              <a:rPr lang="lv-LV" dirty="0"/>
              <a:t>praktiskās šaušanas nodarbības laikā pēc šaušanas instruktora pieprasījuma nodot piesaistīto bruņojumu viņam vai citai amatpersonai;</a:t>
            </a:r>
          </a:p>
          <a:p>
            <a:pPr lvl="2" algn="just"/>
            <a:r>
              <a:rPr lang="lv-LV" dirty="0"/>
              <a:t>atbildīgai amatpersonai Robežsardzē, atbildīgai amatpersonai, struktūrvienības atbildīgai amatpersonai, Galvenās pārvaldes vai Pārvaldes pilnvarotai amatpersonai vai amatpersonai, kura veic pārbaudi un pieprasījusi uzrādīt amatpersonai izsniegto piesaistīto bruņojumu;</a:t>
            </a:r>
          </a:p>
          <a:p>
            <a:pPr algn="just"/>
            <a:endParaRPr lang="lv-LV" dirty="0"/>
          </a:p>
        </p:txBody>
      </p:sp>
    </p:spTree>
    <p:extLst>
      <p:ext uri="{BB962C8B-B14F-4D97-AF65-F5344CB8AC3E}">
        <p14:creationId xmlns:p14="http://schemas.microsoft.com/office/powerpoint/2010/main" val="369232340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5649491"/>
          </a:xfrm>
        </p:spPr>
        <p:txBody>
          <a:bodyPr/>
          <a:lstStyle/>
          <a:p>
            <a:pPr lvl="1"/>
            <a:r>
              <a:rPr lang="lv-LV" dirty="0"/>
              <a:t>bez šaušanas instruktora klātbūtnes veikt pilnu šaujamieroča izjaukšanu;</a:t>
            </a:r>
          </a:p>
          <a:p>
            <a:pPr lvl="1"/>
            <a:r>
              <a:rPr lang="lv-LV" dirty="0"/>
              <a:t>veikt šaujamieroča pielādēšanu ārpus noteiktās pielādēšanas vietas.</a:t>
            </a:r>
          </a:p>
          <a:p>
            <a:pPr marL="0" indent="0">
              <a:buNone/>
            </a:pPr>
            <a:endParaRPr lang="lv-LV" dirty="0"/>
          </a:p>
        </p:txBody>
      </p:sp>
    </p:spTree>
    <p:extLst>
      <p:ext uri="{BB962C8B-B14F-4D97-AF65-F5344CB8AC3E}">
        <p14:creationId xmlns:p14="http://schemas.microsoft.com/office/powerpoint/2010/main" val="291214835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v-LV" b="1" dirty="0"/>
              <a:t>Bruņojuma remonts, norakstīšana, utilizācija</a:t>
            </a:r>
            <a:r>
              <a:rPr lang="lv-LV" dirty="0"/>
              <a:t/>
            </a:r>
            <a:br>
              <a:rPr lang="lv-LV" dirty="0"/>
            </a:br>
            <a:endParaRPr lang="lv-LV" dirty="0"/>
          </a:p>
        </p:txBody>
      </p:sp>
      <p:sp>
        <p:nvSpPr>
          <p:cNvPr id="3" name="Content Placeholder 2"/>
          <p:cNvSpPr>
            <a:spLocks noGrp="1"/>
          </p:cNvSpPr>
          <p:nvPr>
            <p:ph idx="1"/>
          </p:nvPr>
        </p:nvSpPr>
        <p:spPr/>
        <p:txBody>
          <a:bodyPr/>
          <a:lstStyle/>
          <a:p>
            <a:pPr marL="0" indent="0">
              <a:buNone/>
            </a:pPr>
            <a:r>
              <a:rPr lang="lv-LV" dirty="0"/>
              <a:t>Izlietoto vai bojāto munīciju noraksta saskaņā ar Galvenās pārvaldes vai Pārvaldes priekšnieka izdotu rīkojuma dokumentu, kurā noteikta pastāvīgi </a:t>
            </a:r>
            <a:r>
              <a:rPr lang="lv-LV" dirty="0" err="1"/>
              <a:t>darbojoša</a:t>
            </a:r>
            <a:r>
              <a:rPr lang="lv-LV" dirty="0"/>
              <a:t> munīcijas norakstīšanas komisija, ne mazāk kā trīs dalībnieku sastāvā, kas ievēro Robežsardzes grāmatvedības jomu regulējošo normatīvo aktu noteikto kārtību.</a:t>
            </a:r>
          </a:p>
          <a:p>
            <a:pPr marL="0" indent="0">
              <a:buNone/>
            </a:pPr>
            <a:endParaRPr lang="lv-LV" dirty="0"/>
          </a:p>
        </p:txBody>
      </p:sp>
    </p:spTree>
    <p:extLst>
      <p:ext uri="{BB962C8B-B14F-4D97-AF65-F5344CB8AC3E}">
        <p14:creationId xmlns:p14="http://schemas.microsoft.com/office/powerpoint/2010/main" val="270634207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14202"/>
          </a:xfrm>
        </p:spPr>
        <p:txBody>
          <a:bodyPr>
            <a:normAutofit fontScale="90000"/>
          </a:bodyPr>
          <a:lstStyle/>
          <a:p>
            <a:r>
              <a:rPr lang="lv-LV" b="1" i="1" u="sng" dirty="0"/>
              <a:t>Pēc praktiskās šaušanas nodarbības, šaušanas treniņa vai šaušanas sacensībām šaušanas instruktors:</a:t>
            </a:r>
            <a:r>
              <a:rPr lang="lv-LV" dirty="0"/>
              <a:t/>
            </a:r>
            <a:br>
              <a:rPr lang="lv-LV" dirty="0"/>
            </a:br>
            <a:endParaRPr lang="lv-LV" dirty="0"/>
          </a:p>
        </p:txBody>
      </p:sp>
      <p:sp>
        <p:nvSpPr>
          <p:cNvPr id="3" name="Content Placeholder 2"/>
          <p:cNvSpPr>
            <a:spLocks noGrp="1"/>
          </p:cNvSpPr>
          <p:nvPr>
            <p:ph idx="1"/>
          </p:nvPr>
        </p:nvSpPr>
        <p:spPr>
          <a:xfrm>
            <a:off x="457200" y="2204864"/>
            <a:ext cx="8229600" cy="3921299"/>
          </a:xfrm>
        </p:spPr>
        <p:txBody>
          <a:bodyPr/>
          <a:lstStyle/>
          <a:p>
            <a:pPr lvl="1"/>
            <a:r>
              <a:rPr lang="lv-LV" b="1" u="sng" dirty="0">
                <a:solidFill>
                  <a:srgbClr val="FF0000"/>
                </a:solidFill>
              </a:rPr>
              <a:t>tajā pašā dienā:</a:t>
            </a:r>
          </a:p>
          <a:p>
            <a:pPr lvl="2"/>
            <a:r>
              <a:rPr lang="lv-LV" dirty="0"/>
              <a:t>salīdzina munīcijas izlietojumu ar munīcijas izdošanas un norakstīšanas sarakstu, izlietotā bruņojuma sarakstu un atlikumu;</a:t>
            </a:r>
          </a:p>
          <a:p>
            <a:pPr lvl="2"/>
            <a:r>
              <a:rPr lang="lv-LV" dirty="0"/>
              <a:t>neizlietoto munīciju nodod bruņojuma glabāšanas telpā.</a:t>
            </a:r>
          </a:p>
          <a:p>
            <a:pPr marL="0" indent="0">
              <a:buNone/>
            </a:pPr>
            <a:endParaRPr lang="lv-LV" dirty="0"/>
          </a:p>
        </p:txBody>
      </p:sp>
    </p:spTree>
    <p:extLst>
      <p:ext uri="{BB962C8B-B14F-4D97-AF65-F5344CB8AC3E}">
        <p14:creationId xmlns:p14="http://schemas.microsoft.com/office/powerpoint/2010/main" val="184269678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8640"/>
            <a:ext cx="8229600" cy="5937523"/>
          </a:xfrm>
        </p:spPr>
        <p:txBody>
          <a:bodyPr>
            <a:normAutofit fontScale="92500"/>
          </a:bodyPr>
          <a:lstStyle/>
          <a:p>
            <a:pPr lvl="1" algn="just"/>
            <a:r>
              <a:rPr lang="lv-LV" dirty="0"/>
              <a:t>nākamās darba dienas laikā rakstiski iesniedz struktūrvienības atbildīgai amatpersonai informāciju, kas nepieciešama ieroču pases 5. sadaļas aizpildīšanai;</a:t>
            </a:r>
          </a:p>
          <a:p>
            <a:pPr lvl="1" algn="just"/>
            <a:r>
              <a:rPr lang="lv-LV" dirty="0"/>
              <a:t>piecu darba dienu laikā pēc praktiskās šaušanas nodarbības, šaušanas treniņa vai šaušanas sacensībām sagatavo Munīcijas norakstīšanas aktu (17. pielikums) ar pielikumiem (Munīcijas izdošanas un norakstīšanas sarakstā un Izlietotā bruņojuma saraksts) ­un kopā ar ziņojumu to iesniedz munīcijas norakstīšanas komisijai;</a:t>
            </a:r>
          </a:p>
          <a:p>
            <a:pPr lvl="1" algn="just"/>
            <a:r>
              <a:rPr lang="lv-LV" dirty="0"/>
              <a:t>munīcijas norakstīšanas komisija iesniedz Munīcijas norakstīšanas dokumentāciju apstiprināšanai attiecīgi Robežsardzes priekšnieka vietniekam (Galvenās pārvaldes priekšniekam) vai Pārvaldes priekšniekam.</a:t>
            </a:r>
          </a:p>
          <a:p>
            <a:pPr marL="0" indent="0" algn="just">
              <a:buNone/>
            </a:pPr>
            <a:endParaRPr lang="lv-LV" dirty="0"/>
          </a:p>
        </p:txBody>
      </p:sp>
    </p:spTree>
    <p:extLst>
      <p:ext uri="{BB962C8B-B14F-4D97-AF65-F5344CB8AC3E}">
        <p14:creationId xmlns:p14="http://schemas.microsoft.com/office/powerpoint/2010/main" val="36873833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3586410"/>
          </a:xfrm>
        </p:spPr>
        <p:txBody>
          <a:bodyPr>
            <a:normAutofit fontScale="90000"/>
          </a:bodyPr>
          <a:lstStyle/>
          <a:p>
            <a:pPr algn="just"/>
            <a:r>
              <a:rPr lang="lv-LV" dirty="0" smtClean="0"/>
              <a:t>Speclīdzekļu veidi, ko atļauts lietot Iekšējās drošības biroja un Valsts drošības dienesta amatpersonām, Valsts policijas, pašvaldības policijas un ostas policijas darbiniekiem un robežsargiem:</a:t>
            </a:r>
            <a:endParaRPr lang="lv-LV" dirty="0"/>
          </a:p>
        </p:txBody>
      </p:sp>
      <p:sp>
        <p:nvSpPr>
          <p:cNvPr id="3" name="Содержимое 2"/>
          <p:cNvSpPr>
            <a:spLocks noGrp="1"/>
          </p:cNvSpPr>
          <p:nvPr>
            <p:ph idx="1"/>
          </p:nvPr>
        </p:nvSpPr>
        <p:spPr>
          <a:xfrm>
            <a:off x="457200" y="4077072"/>
            <a:ext cx="8229600" cy="2049091"/>
          </a:xfrm>
        </p:spPr>
        <p:txBody>
          <a:bodyPr>
            <a:normAutofit fontScale="92500" lnSpcReduction="10000"/>
          </a:bodyPr>
          <a:lstStyle/>
          <a:p>
            <a:r>
              <a:rPr lang="lv-LV" dirty="0" smtClean="0"/>
              <a:t>sasiešanas līdzekļus;</a:t>
            </a:r>
          </a:p>
          <a:p>
            <a:r>
              <a:rPr lang="lv-LV" dirty="0" smtClean="0"/>
              <a:t>roku dzelžus;</a:t>
            </a:r>
          </a:p>
          <a:p>
            <a:r>
              <a:rPr lang="lv-LV" dirty="0" smtClean="0"/>
              <a:t>roku un kāju dzelžus;</a:t>
            </a:r>
          </a:p>
          <a:p>
            <a:r>
              <a:rPr lang="lv-LV" dirty="0" smtClean="0"/>
              <a:t>stekus;</a:t>
            </a:r>
          </a:p>
          <a:p>
            <a:endParaRPr lang="lv-LV"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505475"/>
          </a:xfrm>
        </p:spPr>
        <p:txBody>
          <a:bodyPr/>
          <a:lstStyle/>
          <a:p>
            <a:pPr marL="0" indent="0" algn="just">
              <a:buNone/>
            </a:pPr>
            <a:r>
              <a:rPr lang="lv-LV" dirty="0"/>
              <a:t>Šaušanas nodarbībām vispirms izmanto nehermētiski iesaiņoto, agrāk ražoto un dienesta vajadzībām lietoto (saskrāpētu, nobružātu </a:t>
            </a:r>
            <a:r>
              <a:rPr lang="lv-LV" dirty="0" err="1"/>
              <a:t>utml</a:t>
            </a:r>
            <a:r>
              <a:rPr lang="lv-LV" dirty="0"/>
              <a:t>.) munīciju.</a:t>
            </a:r>
          </a:p>
          <a:p>
            <a:pPr marL="0" indent="0">
              <a:buNone/>
            </a:pPr>
            <a:endParaRPr lang="lv-LV" dirty="0"/>
          </a:p>
        </p:txBody>
      </p:sp>
    </p:spTree>
    <p:extLst>
      <p:ext uri="{BB962C8B-B14F-4D97-AF65-F5344CB8AC3E}">
        <p14:creationId xmlns:p14="http://schemas.microsoft.com/office/powerpoint/2010/main" val="25834759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b="1" dirty="0"/>
              <a:t>Bruņojuma aprites kontrole</a:t>
            </a:r>
            <a:endParaRPr lang="lv-LV" dirty="0"/>
          </a:p>
        </p:txBody>
      </p:sp>
      <p:sp>
        <p:nvSpPr>
          <p:cNvPr id="3" name="Content Placeholder 2"/>
          <p:cNvSpPr>
            <a:spLocks noGrp="1"/>
          </p:cNvSpPr>
          <p:nvPr>
            <p:ph idx="1"/>
          </p:nvPr>
        </p:nvSpPr>
        <p:spPr/>
        <p:txBody>
          <a:bodyPr>
            <a:normAutofit fontScale="92500"/>
          </a:bodyPr>
          <a:lstStyle/>
          <a:p>
            <a:pPr lvl="0"/>
            <a:r>
              <a:rPr lang="lv-LV" dirty="0"/>
              <a:t>Bruņojuma aprites kontroli veic:</a:t>
            </a:r>
          </a:p>
          <a:p>
            <a:pPr lvl="1"/>
            <a:r>
              <a:rPr lang="lv-LV" dirty="0"/>
              <a:t>atbildīgā amatpersona Robežsardzē atlases kārtībā ne retāk kā divas reizes kalendārajā gadā;</a:t>
            </a:r>
          </a:p>
          <a:p>
            <a:pPr lvl="1"/>
            <a:r>
              <a:rPr lang="lv-LV" dirty="0"/>
              <a:t>atbildīgā amatpersona – ne retāk kā vienu reizi pusgadā un pēc nepieciešamības pastāvīgai nēsāšanai izsniegto bruņojumu. Vienu bruņojuma aprites kontroli var apvienot ar kārtējā gada inventarizāciju;</a:t>
            </a:r>
          </a:p>
          <a:p>
            <a:pPr lvl="1"/>
            <a:r>
              <a:rPr lang="lv-LV" dirty="0"/>
              <a:t>struktūrvienības atbildīgā amatpersona, ja struktūrvienībā bruņojums glabājas bruņojuma glabāšanas telpā – ne retāk kā vienu reizi mēnesī.</a:t>
            </a:r>
          </a:p>
          <a:p>
            <a:endParaRPr lang="lv-LV" dirty="0"/>
          </a:p>
        </p:txBody>
      </p:sp>
    </p:spTree>
    <p:extLst>
      <p:ext uri="{BB962C8B-B14F-4D97-AF65-F5344CB8AC3E}">
        <p14:creationId xmlns:p14="http://schemas.microsoft.com/office/powerpoint/2010/main" val="278842851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v-LV" dirty="0"/>
              <a:t>noteiktās amatpersonas bruņojuma aprites kontroles laikā pārbauda:</a:t>
            </a:r>
            <a:br>
              <a:rPr lang="lv-LV" dirty="0"/>
            </a:br>
            <a:endParaRPr lang="lv-LV" dirty="0"/>
          </a:p>
        </p:txBody>
      </p:sp>
      <p:sp>
        <p:nvSpPr>
          <p:cNvPr id="3" name="Content Placeholder 2"/>
          <p:cNvSpPr>
            <a:spLocks noGrp="1"/>
          </p:cNvSpPr>
          <p:nvPr>
            <p:ph idx="1"/>
          </p:nvPr>
        </p:nvSpPr>
        <p:spPr/>
        <p:txBody>
          <a:bodyPr>
            <a:normAutofit fontScale="92500"/>
          </a:bodyPr>
          <a:lstStyle/>
          <a:p>
            <a:pPr lvl="1"/>
            <a:r>
              <a:rPr lang="lv-LV" dirty="0"/>
              <a:t>bruņojuma skaita un numerācijas atbilstību uzskaites datiem;</a:t>
            </a:r>
          </a:p>
          <a:p>
            <a:pPr lvl="1"/>
            <a:r>
              <a:rPr lang="lv-LV" dirty="0"/>
              <a:t>uzskaites veikšanas un uzskaites dokumentācijas lietvedības kārtības ievērošanu;</a:t>
            </a:r>
          </a:p>
          <a:p>
            <a:pPr lvl="1"/>
            <a:r>
              <a:rPr lang="lv-LV" dirty="0"/>
              <a:t>bruņojuma glabāšanas kārtības ievērošanu;</a:t>
            </a:r>
          </a:p>
          <a:p>
            <a:pPr lvl="1"/>
            <a:r>
              <a:rPr lang="lv-LV" dirty="0"/>
              <a:t>bruņojuma izsniegšanas-pieņemšanas kārtības prasību ievērošanu;</a:t>
            </a:r>
          </a:p>
          <a:p>
            <a:pPr lvl="1"/>
            <a:r>
              <a:rPr lang="lv-LV" dirty="0"/>
              <a:t>munīcijas norakstīšanas kārtību;</a:t>
            </a:r>
          </a:p>
          <a:p>
            <a:pPr lvl="1"/>
            <a:r>
              <a:rPr lang="lv-LV" dirty="0"/>
              <a:t>pastāvīgai nēsāšanai izsniegtā bruņojuma tehnisko stāvokli un to numerācijas atbilstību uzskaites datiem.</a:t>
            </a:r>
          </a:p>
          <a:p>
            <a:pPr marL="0" indent="0">
              <a:buNone/>
            </a:pPr>
            <a:endParaRPr lang="lv-LV" dirty="0"/>
          </a:p>
        </p:txBody>
      </p:sp>
    </p:spTree>
    <p:extLst>
      <p:ext uri="{BB962C8B-B14F-4D97-AF65-F5344CB8AC3E}">
        <p14:creationId xmlns:p14="http://schemas.microsoft.com/office/powerpoint/2010/main" val="352593799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just">
              <a:buNone/>
            </a:pPr>
            <a:r>
              <a:rPr lang="lv-LV" dirty="0" smtClean="0"/>
              <a:t>Par kontroli </a:t>
            </a:r>
            <a:r>
              <a:rPr lang="lv-LV" dirty="0"/>
              <a:t>un tās rezultātiem </a:t>
            </a:r>
            <a:r>
              <a:rPr lang="lv-LV" dirty="0" smtClean="0"/>
              <a:t>noteiktās </a:t>
            </a:r>
            <a:r>
              <a:rPr lang="lv-LV" dirty="0"/>
              <a:t>amatpersonas izdara atzīmi Dienesta organizācijas pārbaudes žurnālā. Struktūrvienības dežurants ziņo struktūrvienības priekšniekam.</a:t>
            </a:r>
          </a:p>
          <a:p>
            <a:pPr marL="0" indent="0">
              <a:buNone/>
            </a:pPr>
            <a:endParaRPr lang="lv-LV" dirty="0"/>
          </a:p>
        </p:txBody>
      </p:sp>
    </p:spTree>
    <p:extLst>
      <p:ext uri="{BB962C8B-B14F-4D97-AF65-F5344CB8AC3E}">
        <p14:creationId xmlns:p14="http://schemas.microsoft.com/office/powerpoint/2010/main" val="122507321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620688"/>
            <a:ext cx="8229600" cy="4525963"/>
          </a:xfrm>
        </p:spPr>
        <p:txBody>
          <a:bodyPr/>
          <a:lstStyle/>
          <a:p>
            <a:pPr marL="0" indent="0" algn="just">
              <a:buNone/>
            </a:pPr>
            <a:r>
              <a:rPr lang="lv-LV" dirty="0"/>
              <a:t>Par konstatētajiem trūkumiem struktūrvienības priekšnieks nekavējoties attiecīgi informē Robežsardzes priekšnieku, Robežsardzes priekšnieka vietnieku (dienesta organizācijas jautājumos), Robežsardzes priekšnieka vietnieku (Galvenās pārvaldes priekšnieku), Pārvaldes priekšnieku.</a:t>
            </a:r>
          </a:p>
          <a:p>
            <a:pPr marL="0" indent="0" algn="just">
              <a:buNone/>
            </a:pPr>
            <a:endParaRPr lang="lv-LV" dirty="0"/>
          </a:p>
        </p:txBody>
      </p:sp>
    </p:spTree>
    <p:extLst>
      <p:ext uri="{BB962C8B-B14F-4D97-AF65-F5344CB8AC3E}">
        <p14:creationId xmlns:p14="http://schemas.microsoft.com/office/powerpoint/2010/main" val="256936316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5793507"/>
          </a:xfrm>
        </p:spPr>
        <p:txBody>
          <a:bodyPr>
            <a:normAutofit fontScale="92500"/>
          </a:bodyPr>
          <a:lstStyle/>
          <a:p>
            <a:pPr lvl="0" algn="just"/>
            <a:r>
              <a:rPr lang="lv-LV" dirty="0"/>
              <a:t>Ja struktūrvienībā, kurā veikta bruņojuma aprites kontrole, atklāts bruņojuma iztrūkums, bojāšana vai glabāšana ārpus noteiktās vietas, Robežsardzes priekšnieks, Robežsardzes priekšnieka vietnieks (dienesta organizācijas jautājumos), Robežsardzes priekšnieka vietnieks (Galvenās pārvaldes priekšnieks) vai Pārvaldes priekšnieks nekavējoties uzdod veikt dienesta pārbaudi.</a:t>
            </a:r>
          </a:p>
          <a:p>
            <a:pPr lvl="0" algn="just"/>
            <a:r>
              <a:rPr lang="lv-LV" dirty="0"/>
              <a:t>Par dienesta pārbaudes rezultātiem informē Robežsardzes Inspekcijas un slepenības režīma dienestu un atbildīgo amatpersonu Robežsardzē.</a:t>
            </a:r>
          </a:p>
          <a:p>
            <a:pPr marL="0" indent="0" algn="just">
              <a:buNone/>
            </a:pPr>
            <a:endParaRPr lang="lv-LV" dirty="0"/>
          </a:p>
        </p:txBody>
      </p:sp>
    </p:spTree>
    <p:extLst>
      <p:ext uri="{BB962C8B-B14F-4D97-AF65-F5344CB8AC3E}">
        <p14:creationId xmlns:p14="http://schemas.microsoft.com/office/powerpoint/2010/main" val="403275977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v-LV" b="1" dirty="0" smtClean="0"/>
              <a:t>Šaujamieroču pielietošana</a:t>
            </a:r>
            <a:r>
              <a:rPr lang="lv-LV" dirty="0" smtClean="0"/>
              <a:t/>
            </a:r>
            <a:br>
              <a:rPr lang="lv-LV" dirty="0" smtClean="0"/>
            </a:br>
            <a:r>
              <a:rPr lang="lv-LV" dirty="0" smtClean="0"/>
              <a:t>(Valsts robežsardzes likums)</a:t>
            </a:r>
            <a:endParaRPr lang="lv-LV" dirty="0"/>
          </a:p>
        </p:txBody>
      </p:sp>
      <p:sp>
        <p:nvSpPr>
          <p:cNvPr id="3" name="Content Placeholder 2"/>
          <p:cNvSpPr>
            <a:spLocks noGrp="1"/>
          </p:cNvSpPr>
          <p:nvPr>
            <p:ph idx="1"/>
          </p:nvPr>
        </p:nvSpPr>
        <p:spPr>
          <a:xfrm>
            <a:off x="914400" y="1556792"/>
            <a:ext cx="8229600" cy="4525963"/>
          </a:xfrm>
        </p:spPr>
        <p:txBody>
          <a:bodyPr>
            <a:normAutofit/>
          </a:bodyPr>
          <a:lstStyle/>
          <a:p>
            <a:pPr marL="0" indent="0">
              <a:buNone/>
            </a:pPr>
            <a:endParaRPr lang="lv-LV" b="1" dirty="0" smtClean="0"/>
          </a:p>
          <a:p>
            <a:pPr marL="0" indent="0">
              <a:buNone/>
            </a:pPr>
            <a:endParaRPr lang="lv-LV" b="1" dirty="0"/>
          </a:p>
          <a:p>
            <a:pPr marL="0" indent="0">
              <a:buNone/>
            </a:pPr>
            <a:r>
              <a:rPr lang="lv-LV" b="1" dirty="0" smtClean="0"/>
              <a:t>17</a:t>
            </a:r>
            <a:r>
              <a:rPr lang="lv-LV" b="1" dirty="0"/>
              <a:t>. pants. Ieroča pielietošana un </a:t>
            </a:r>
            <a:r>
              <a:rPr lang="lv-LV" b="1" dirty="0" smtClean="0"/>
              <a:t>izmantošana</a:t>
            </a:r>
            <a:endParaRPr lang="lv-LV" dirty="0" smtClean="0"/>
          </a:p>
          <a:p>
            <a:pPr marL="0" indent="0" algn="just">
              <a:buNone/>
            </a:pPr>
            <a:r>
              <a:rPr lang="lv-LV" b="1" i="1" u="sng" dirty="0" smtClean="0">
                <a:latin typeface="Arial Black" panose="020B0A04020102020204" pitchFamily="34" charset="0"/>
              </a:rPr>
              <a:t>Par </a:t>
            </a:r>
            <a:r>
              <a:rPr lang="lv-LV" b="1" i="1" u="sng" dirty="0">
                <a:latin typeface="Arial Black" panose="020B0A04020102020204" pitchFamily="34" charset="0"/>
              </a:rPr>
              <a:t>šaujamieroču lietošanu atzīstams mērķtiecīgs šāviens.</a:t>
            </a:r>
          </a:p>
          <a:p>
            <a:pPr marL="0" indent="0">
              <a:buNone/>
            </a:pPr>
            <a:endParaRPr lang="lv-LV" dirty="0"/>
          </a:p>
        </p:txBody>
      </p:sp>
    </p:spTree>
    <p:extLst>
      <p:ext uri="{BB962C8B-B14F-4D97-AF65-F5344CB8AC3E}">
        <p14:creationId xmlns:p14="http://schemas.microsoft.com/office/powerpoint/2010/main" val="405325569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8229600" cy="1143000"/>
          </a:xfrm>
        </p:spPr>
        <p:txBody>
          <a:bodyPr>
            <a:normAutofit fontScale="90000"/>
          </a:bodyPr>
          <a:lstStyle/>
          <a:p>
            <a:r>
              <a:rPr lang="lv-LV" dirty="0"/>
              <a:t>Robežsargam ir tiesības pielietot ieroci, lai:</a:t>
            </a:r>
          </a:p>
        </p:txBody>
      </p:sp>
      <p:sp>
        <p:nvSpPr>
          <p:cNvPr id="3" name="Content Placeholder 2"/>
          <p:cNvSpPr>
            <a:spLocks noGrp="1"/>
          </p:cNvSpPr>
          <p:nvPr>
            <p:ph idx="1"/>
          </p:nvPr>
        </p:nvSpPr>
        <p:spPr>
          <a:xfrm>
            <a:off x="457200" y="1628800"/>
            <a:ext cx="8229600" cy="5040560"/>
          </a:xfrm>
        </p:spPr>
        <p:txBody>
          <a:bodyPr>
            <a:normAutofit fontScale="92500" lnSpcReduction="10000"/>
          </a:bodyPr>
          <a:lstStyle/>
          <a:p>
            <a:r>
              <a:rPr lang="lv-LV" dirty="0"/>
              <a:t>1) atvairītu bruņotu vai militāru iebrukumu Latvijas Republikas teritorijā;</a:t>
            </a:r>
          </a:p>
          <a:p>
            <a:r>
              <a:rPr lang="lv-LV" dirty="0"/>
              <a:t>2) aizturētu personu, kura nelikumīgi šķērsojusi valsts robežu, ja nav citas iespējas šo personu aizturēt;</a:t>
            </a:r>
          </a:p>
          <a:p>
            <a:r>
              <a:rPr lang="lv-LV" dirty="0"/>
              <a:t>3) atvairītu uzbrukumu vai izbeigtu pretošanos, ja tiek radīti reāli draudi robežsarga vai citas personas dzīvībai vai veselībai un citādā veidā šos draudus nav iespējams novērst;</a:t>
            </a:r>
          </a:p>
          <a:p>
            <a:r>
              <a:rPr lang="lv-LV" dirty="0"/>
              <a:t>4) novērstu nelikumīgu mēģinājumu vardarbīgi atņemt ieroci;</a:t>
            </a:r>
          </a:p>
        </p:txBody>
      </p:sp>
    </p:spTree>
    <p:extLst>
      <p:ext uri="{BB962C8B-B14F-4D97-AF65-F5344CB8AC3E}">
        <p14:creationId xmlns:p14="http://schemas.microsoft.com/office/powerpoint/2010/main" val="18055141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92696"/>
            <a:ext cx="8229600" cy="5433467"/>
          </a:xfrm>
        </p:spPr>
        <p:txBody>
          <a:bodyPr>
            <a:normAutofit fontScale="85000" lnSpcReduction="10000"/>
          </a:bodyPr>
          <a:lstStyle/>
          <a:p>
            <a:r>
              <a:rPr lang="lv-LV" dirty="0"/>
              <a:t>5) aizturētu personu, kura atsakās izpildīt robežsarga likumīgu prasību nodot priekšmetu, ar kuru var tikt apdraudēta robežsarga vai citas personas dzīvība vai veselība, ja nav citas iespējas šo personu aizturēt;</a:t>
            </a:r>
          </a:p>
          <a:p>
            <a:r>
              <a:rPr lang="lv-LV" dirty="0"/>
              <a:t>6) apturētu transportlīdzekli vai jebkuru citu ierīci, kas pēc konstrukcijas paredzēta kuģošanai vai lai pārvietotos pa sauszemi, nodarot šim transportlīdzeklim vai ierīcei bojājumus, ja tās vadītājs vai apkalpe rada reālus draudus robežsarga vai citas personas dzīvībai vai veselībai, nepakļaujas robežsarga likumīgajai prasībai apstādināt transportlīdzekli vai ierīci un nav citas iespējas šo transportlīdzekli vai ierīci apturēt;</a:t>
            </a:r>
          </a:p>
          <a:p>
            <a:pPr marL="0" indent="0">
              <a:buNone/>
            </a:pPr>
            <a:endParaRPr lang="lv-LV" dirty="0"/>
          </a:p>
        </p:txBody>
      </p:sp>
    </p:spTree>
    <p:extLst>
      <p:ext uri="{BB962C8B-B14F-4D97-AF65-F5344CB8AC3E}">
        <p14:creationId xmlns:p14="http://schemas.microsoft.com/office/powerpoint/2010/main" val="22086037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260648"/>
            <a:ext cx="8229600" cy="6192688"/>
          </a:xfrm>
        </p:spPr>
        <p:txBody>
          <a:bodyPr/>
          <a:lstStyle/>
          <a:p>
            <a:r>
              <a:rPr lang="lv-LV" dirty="0"/>
              <a:t>7) padarītu nekaitīgu dzīvnieku, kurš apdraud robežsarga vai citas personas dzīvību vai veselību;</a:t>
            </a:r>
          </a:p>
          <a:p>
            <a:r>
              <a:rPr lang="lv-LV" dirty="0"/>
              <a:t>8) notvertu, nosēdinātu vai iznīcinātu tālvadības vai autonomas vadības ierīci, nodarot tai bojājumus, ja tā apdraud vai traucē Robežsardzes uzdevumu izpildi vai tiek apdraudēta robežsarga vai citas personas dzīvība vai veselība, vai ir pamats uzskatīt, ka tā tiek izmantota valsts robežas nelikumīgai šķērsošanai vai personas vai preces nelikumīgai pārvietošanai pāri valsts robežai.</a:t>
            </a:r>
          </a:p>
          <a:p>
            <a:pPr marL="0" indent="0">
              <a:buNone/>
            </a:pPr>
            <a:endParaRPr lang="lv-LV" dirty="0"/>
          </a:p>
        </p:txBody>
      </p:sp>
    </p:spTree>
    <p:extLst>
      <p:ext uri="{BB962C8B-B14F-4D97-AF65-F5344CB8AC3E}">
        <p14:creationId xmlns:p14="http://schemas.microsoft.com/office/powerpoint/2010/main" val="38518493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60648"/>
            <a:ext cx="8229600" cy="5865515"/>
          </a:xfrm>
        </p:spPr>
        <p:txBody>
          <a:bodyPr>
            <a:normAutofit fontScale="92500" lnSpcReduction="20000"/>
          </a:bodyPr>
          <a:lstStyle/>
          <a:p>
            <a:r>
              <a:rPr lang="lv-LV" dirty="0" smtClean="0"/>
              <a:t>elektrošoka ierīces;</a:t>
            </a:r>
          </a:p>
          <a:p>
            <a:r>
              <a:rPr lang="lv-LV" dirty="0" smtClean="0"/>
              <a:t>gāzes baloniņus;</a:t>
            </a:r>
          </a:p>
          <a:p>
            <a:r>
              <a:rPr lang="lv-LV" dirty="0" smtClean="0"/>
              <a:t>redzi ierobežojošus līdzekļus;</a:t>
            </a:r>
          </a:p>
          <a:p>
            <a:r>
              <a:rPr lang="lv-LV" dirty="0" smtClean="0"/>
              <a:t>kairinošu vai paralizējošu vielu izsmidzināšanas vai izšaušanas ierīces;</a:t>
            </a:r>
          </a:p>
          <a:p>
            <a:r>
              <a:rPr lang="lv-LV" dirty="0" smtClean="0"/>
              <a:t>personu kustību ierobežojošus līdzekļus;</a:t>
            </a:r>
          </a:p>
          <a:p>
            <a:r>
              <a:rPr lang="lv-LV" dirty="0" smtClean="0"/>
              <a:t>transportlīdzekļu piespiedu apstādināšanas līdzekļus;</a:t>
            </a:r>
          </a:p>
          <a:p>
            <a:r>
              <a:rPr lang="lv-LV" dirty="0" smtClean="0"/>
              <a:t>tādu elementu izšaušanas ierīces, kuri nav paredzēti letālu seku radīšanai (piemēram, gāzes, krāsas, gumijas izšaušanas ierīces);</a:t>
            </a:r>
          </a:p>
          <a:p>
            <a:r>
              <a:rPr lang="lv-LV" dirty="0" smtClean="0"/>
              <a:t>dūmu sveces;</a:t>
            </a:r>
          </a:p>
          <a:p>
            <a:r>
              <a:rPr lang="lv-LV" dirty="0" smtClean="0"/>
              <a:t>dūmu granātas;</a:t>
            </a:r>
          </a:p>
          <a:p>
            <a:pPr>
              <a:buNone/>
            </a:pPr>
            <a:endParaRPr lang="lv-LV"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5793507"/>
          </a:xfrm>
        </p:spPr>
        <p:txBody>
          <a:bodyPr/>
          <a:lstStyle/>
          <a:p>
            <a:pPr marL="0" indent="0" algn="just">
              <a:buNone/>
            </a:pPr>
            <a:r>
              <a:rPr lang="lv-LV" b="1" u="sng" dirty="0"/>
              <a:t>Pirms ieroča pielietošanas robežsargam ir pienākums brīdināt par nodomu to darīt. </a:t>
            </a:r>
            <a:r>
              <a:rPr lang="lv-LV" dirty="0"/>
              <a:t>Robežsargam ir tiesības izmantot ieroci, lai izdarītu brīdinājuma šāvienu, raidītu trauksmes signālu, izsauktu palīdzību vai aizbaidītu dzīvnieku.</a:t>
            </a:r>
          </a:p>
        </p:txBody>
      </p:sp>
    </p:spTree>
    <p:extLst>
      <p:ext uri="{BB962C8B-B14F-4D97-AF65-F5344CB8AC3E}">
        <p14:creationId xmlns:p14="http://schemas.microsoft.com/office/powerpoint/2010/main" val="229467644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v-LV" dirty="0"/>
              <a:t>Bez brīdinājuma ieroci drīkst pielietot:</a:t>
            </a:r>
          </a:p>
        </p:txBody>
      </p:sp>
      <p:sp>
        <p:nvSpPr>
          <p:cNvPr id="3" name="Content Placeholder 2"/>
          <p:cNvSpPr>
            <a:spLocks noGrp="1"/>
          </p:cNvSpPr>
          <p:nvPr>
            <p:ph idx="1"/>
          </p:nvPr>
        </p:nvSpPr>
        <p:spPr/>
        <p:txBody>
          <a:bodyPr>
            <a:normAutofit lnSpcReduction="10000"/>
          </a:bodyPr>
          <a:lstStyle/>
          <a:p>
            <a:pPr marL="0" indent="0">
              <a:buNone/>
            </a:pPr>
            <a:r>
              <a:rPr lang="lv-LV" dirty="0" smtClean="0"/>
              <a:t>1</a:t>
            </a:r>
            <a:r>
              <a:rPr lang="lv-LV" dirty="0"/>
              <a:t>) ja uzbrukumā vai pretojoties tiek lietots priekšmets, ar kuru var tikt apdraudēta robežsarga vai citas personas dzīvība vai veselība, vai ja uzbrukums vai pretošanās ir pēkšņa;</a:t>
            </a:r>
          </a:p>
          <a:p>
            <a:pPr marL="0" indent="0">
              <a:buNone/>
            </a:pPr>
            <a:r>
              <a:rPr lang="lv-LV" dirty="0"/>
              <a:t>2) ja uzbrukumā vai pretojoties tiek izmantots transportlīdzeklis vai jebkura cita ierīce, kas pēc konstrukcijas paredzēta kuģošanai vai lai pārvietotos pa sauszemi;</a:t>
            </a:r>
          </a:p>
          <a:p>
            <a:pPr marL="0" indent="0">
              <a:buNone/>
            </a:pPr>
            <a:endParaRPr lang="lv-LV" dirty="0"/>
          </a:p>
        </p:txBody>
      </p:sp>
    </p:spTree>
    <p:extLst>
      <p:ext uri="{BB962C8B-B14F-4D97-AF65-F5344CB8AC3E}">
        <p14:creationId xmlns:p14="http://schemas.microsoft.com/office/powerpoint/2010/main" val="247300082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5721499"/>
          </a:xfrm>
        </p:spPr>
        <p:txBody>
          <a:bodyPr>
            <a:normAutofit fontScale="92500"/>
          </a:bodyPr>
          <a:lstStyle/>
          <a:p>
            <a:pPr algn="just"/>
            <a:r>
              <a:rPr lang="lv-LV" dirty="0" smtClean="0"/>
              <a:t>Aizliegts </a:t>
            </a:r>
            <a:r>
              <a:rPr lang="lv-LV" dirty="0"/>
              <a:t>pielietot ieroci pret sievieti, personu ar redzamu invaliditātes pazīmi un bērnu, izņemot gadījumus, kad minētās personas ar savu rīcību apdraud robežsarga vai citas personas dzīvību vai veselību vai izrāda bruņotu pretošanos, vai izdara bruņotu uzbrukumu.</a:t>
            </a:r>
          </a:p>
          <a:p>
            <a:pPr algn="just"/>
            <a:r>
              <a:rPr lang="lv-LV" u="sng" dirty="0" smtClean="0"/>
              <a:t>Pielietojot </a:t>
            </a:r>
            <a:r>
              <a:rPr lang="lv-LV" u="sng" dirty="0"/>
              <a:t>vai izmantojot šaujamieroci, maksimāli ierobežojams tā nodarītais kaitējums, kā arī, ja nepieciešams, nekavējoties nodrošināma pirmās palīdzības sniegšana un neatliekamās medicīniskās palīdzības izsaukšana.</a:t>
            </a:r>
          </a:p>
          <a:p>
            <a:pPr marL="0" indent="0">
              <a:buNone/>
            </a:pPr>
            <a:endParaRPr lang="lv-LV" dirty="0"/>
          </a:p>
        </p:txBody>
      </p:sp>
    </p:spTree>
    <p:extLst>
      <p:ext uri="{BB962C8B-B14F-4D97-AF65-F5344CB8AC3E}">
        <p14:creationId xmlns:p14="http://schemas.microsoft.com/office/powerpoint/2010/main" val="88618940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a:t>Robežsargs:</a:t>
            </a:r>
          </a:p>
        </p:txBody>
      </p:sp>
      <p:sp>
        <p:nvSpPr>
          <p:cNvPr id="3" name="Content Placeholder 2"/>
          <p:cNvSpPr>
            <a:spLocks noGrp="1"/>
          </p:cNvSpPr>
          <p:nvPr>
            <p:ph idx="1"/>
          </p:nvPr>
        </p:nvSpPr>
        <p:spPr/>
        <p:txBody>
          <a:bodyPr>
            <a:normAutofit fontScale="85000" lnSpcReduction="20000"/>
          </a:bodyPr>
          <a:lstStyle/>
          <a:p>
            <a:r>
              <a:rPr lang="lv-LV" dirty="0" smtClean="0"/>
              <a:t>sniedzot </a:t>
            </a:r>
            <a:r>
              <a:rPr lang="lv-LV" dirty="0"/>
              <a:t>atbalstu citai valsts vai pašvaldības institūcijai tās uzdevumu izpildē vai pārtraucot vai novēršot noziedzīgu nodarījumu, kura izmeklēšana nav Robežsardzes kompetencē, ieroci pielieto un izmanto atbilstoši likumam "</a:t>
            </a:r>
            <a:r>
              <a:rPr lang="lv-LV" dirty="0">
                <a:hlinkClick r:id="rId2"/>
              </a:rPr>
              <a:t>Par policiju</a:t>
            </a:r>
            <a:r>
              <a:rPr lang="lv-LV" dirty="0"/>
              <a:t>";</a:t>
            </a:r>
          </a:p>
          <a:p>
            <a:r>
              <a:rPr lang="lv-LV" dirty="0" smtClean="0"/>
              <a:t>pildot </a:t>
            </a:r>
            <a:r>
              <a:rPr lang="lv-LV" dirty="0"/>
              <a:t>dienesta pienākumus ārpus Latvijas Republikas, ieroci pielieto un izmanto saskaņā ar starptautisko tiesību </a:t>
            </a:r>
            <a:r>
              <a:rPr lang="lv-LV" dirty="0" smtClean="0"/>
              <a:t>normām.</a:t>
            </a:r>
          </a:p>
          <a:p>
            <a:pPr marL="0" indent="0">
              <a:buNone/>
            </a:pPr>
            <a:r>
              <a:rPr lang="lv-LV" dirty="0" smtClean="0"/>
              <a:t>Robežsargs</a:t>
            </a:r>
            <a:r>
              <a:rPr lang="lv-LV" dirty="0"/>
              <a:t>, kurš iecelts profesionālā dienesta karavīra amatā vai iekļauts Nacionālo bruņoto spēku sastāvā, ieroci pielieto un izmanto saskaņā ar </a:t>
            </a:r>
            <a:r>
              <a:rPr lang="lv-LV" dirty="0">
                <a:hlinkClick r:id="rId3"/>
              </a:rPr>
              <a:t>Militārā dienesta likumu</a:t>
            </a:r>
            <a:r>
              <a:rPr lang="lv-LV" dirty="0"/>
              <a:t> un starptautisko tiesību normām.</a:t>
            </a:r>
          </a:p>
          <a:p>
            <a:pPr marL="0" indent="0">
              <a:buNone/>
            </a:pPr>
            <a:endParaRPr lang="lv-LV" dirty="0"/>
          </a:p>
        </p:txBody>
      </p:sp>
    </p:spTree>
    <p:extLst>
      <p:ext uri="{BB962C8B-B14F-4D97-AF65-F5344CB8AC3E}">
        <p14:creationId xmlns:p14="http://schemas.microsoft.com/office/powerpoint/2010/main" val="417720421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b="1" dirty="0" smtClean="0">
                <a:solidFill>
                  <a:srgbClr val="FF0000"/>
                </a:solidFill>
              </a:rPr>
              <a:t>Izglītojamajam AIZLIEGTS</a:t>
            </a:r>
            <a:endParaRPr lang="lv-LV" b="1" dirty="0">
              <a:solidFill>
                <a:srgbClr val="FF0000"/>
              </a:solidFill>
            </a:endParaRPr>
          </a:p>
        </p:txBody>
      </p:sp>
      <p:sp>
        <p:nvSpPr>
          <p:cNvPr id="3" name="Content Placeholder 2"/>
          <p:cNvSpPr>
            <a:spLocks noGrp="1"/>
          </p:cNvSpPr>
          <p:nvPr>
            <p:ph idx="1"/>
          </p:nvPr>
        </p:nvSpPr>
        <p:spPr/>
        <p:txBody>
          <a:bodyPr>
            <a:normAutofit fontScale="85000" lnSpcReduction="10000"/>
          </a:bodyPr>
          <a:lstStyle/>
          <a:p>
            <a:r>
              <a:rPr lang="lv-LV" dirty="0" smtClean="0"/>
              <a:t>Izmantot munīciju, bruņojuma piederumus, ierīces, ieziešanas un tīrīšanas materiālus, kas nav paredzēti attiecīgā bruņojuma veidam;</a:t>
            </a:r>
          </a:p>
          <a:p>
            <a:r>
              <a:rPr lang="lv-LV" dirty="0" smtClean="0"/>
              <a:t>Patvaļīgi remontēt šaujamieroci un izjaukt patronas;</a:t>
            </a:r>
          </a:p>
          <a:p>
            <a:r>
              <a:rPr lang="lv-LV" dirty="0" smtClean="0"/>
              <a:t>Pārtaisīt un regulēt šaujamieročus, izmainot šaujamieroča vai tā detaļu konstrukciju;</a:t>
            </a:r>
          </a:p>
          <a:p>
            <a:r>
              <a:rPr lang="lv-LV" dirty="0" smtClean="0"/>
              <a:t>Zāģēt, vīlēt grauda pamatni, kaujas atsperes un gaiļus, izmainīt tēmekļa formu;</a:t>
            </a:r>
          </a:p>
          <a:p>
            <a:r>
              <a:rPr lang="lv-LV" dirty="0" smtClean="0"/>
              <a:t>Pulēt šaujamieroci;</a:t>
            </a:r>
          </a:p>
          <a:p>
            <a:r>
              <a:rPr lang="lv-LV" dirty="0" smtClean="0"/>
              <a:t>Veikt šaujamieroča </a:t>
            </a:r>
            <a:r>
              <a:rPr lang="lv-LV" u="sng" dirty="0" smtClean="0"/>
              <a:t>pilnu izjaukšanu</a:t>
            </a:r>
            <a:r>
              <a:rPr lang="lv-LV" dirty="0" smtClean="0"/>
              <a:t>.</a:t>
            </a:r>
            <a:endParaRPr lang="lv-LV" dirty="0"/>
          </a:p>
        </p:txBody>
      </p:sp>
    </p:spTree>
    <p:extLst>
      <p:ext uri="{BB962C8B-B14F-4D97-AF65-F5344CB8AC3E}">
        <p14:creationId xmlns:p14="http://schemas.microsoft.com/office/powerpoint/2010/main" val="239193591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Ieteicamā literatūra</a:t>
            </a:r>
            <a:endParaRPr lang="lv-LV" dirty="0"/>
          </a:p>
        </p:txBody>
      </p:sp>
      <p:sp>
        <p:nvSpPr>
          <p:cNvPr id="3" name="Content Placeholder 2"/>
          <p:cNvSpPr>
            <a:spLocks noGrp="1"/>
          </p:cNvSpPr>
          <p:nvPr>
            <p:ph idx="1"/>
          </p:nvPr>
        </p:nvSpPr>
        <p:spPr/>
        <p:txBody>
          <a:bodyPr/>
          <a:lstStyle/>
          <a:p>
            <a:r>
              <a:rPr lang="lv-LV" dirty="0" smtClean="0"/>
              <a:t>LR likums «Ieroču aprites likums»;</a:t>
            </a:r>
          </a:p>
          <a:p>
            <a:r>
              <a:rPr lang="lv-LV" dirty="0" smtClean="0"/>
              <a:t>LR likums «Valsts robežsardzes likums»;</a:t>
            </a:r>
          </a:p>
          <a:p>
            <a:r>
              <a:rPr lang="lv-LV" dirty="0" smtClean="0"/>
              <a:t>MK noteikumi «</a:t>
            </a:r>
            <a:r>
              <a:rPr lang="lv-LV" dirty="0"/>
              <a:t>Noteikumi par speciālo līdzekļu veidiem un to lietošanas kārtību</a:t>
            </a:r>
            <a:r>
              <a:rPr lang="lv-LV" dirty="0" smtClean="0"/>
              <a:t>»;</a:t>
            </a:r>
          </a:p>
          <a:p>
            <a:r>
              <a:rPr lang="lv-LV" dirty="0" smtClean="0"/>
              <a:t>19.07.2021. VRS iekšējie noteikumi Nr.5 «Bruņojuma aprites noteikumi»;</a:t>
            </a:r>
          </a:p>
        </p:txBody>
      </p:sp>
    </p:spTree>
    <p:extLst>
      <p:ext uri="{BB962C8B-B14F-4D97-AF65-F5344CB8AC3E}">
        <p14:creationId xmlns:p14="http://schemas.microsoft.com/office/powerpoint/2010/main" val="326576374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36912"/>
            <a:ext cx="8229600" cy="1143000"/>
          </a:xfrm>
        </p:spPr>
        <p:txBody>
          <a:bodyPr/>
          <a:lstStyle/>
          <a:p>
            <a:r>
              <a:rPr lang="lv-LV" dirty="0" smtClean="0"/>
              <a:t>Paldies par uzmanību!</a:t>
            </a:r>
            <a:endParaRPr lang="lv-LV" dirty="0"/>
          </a:p>
        </p:txBody>
      </p:sp>
    </p:spTree>
    <p:extLst>
      <p:ext uri="{BB962C8B-B14F-4D97-AF65-F5344CB8AC3E}">
        <p14:creationId xmlns:p14="http://schemas.microsoft.com/office/powerpoint/2010/main" val="37382491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04664"/>
            <a:ext cx="8229600" cy="5721499"/>
          </a:xfrm>
        </p:spPr>
        <p:txBody>
          <a:bodyPr>
            <a:normAutofit fontScale="85000" lnSpcReduction="20000"/>
          </a:bodyPr>
          <a:lstStyle/>
          <a:p>
            <a:r>
              <a:rPr lang="lv-LV" dirty="0" smtClean="0"/>
              <a:t>gāzes granātas;</a:t>
            </a:r>
          </a:p>
          <a:p>
            <a:r>
              <a:rPr lang="lv-LV" dirty="0" smtClean="0"/>
              <a:t>gaismas un trokšņa granātas;</a:t>
            </a:r>
          </a:p>
          <a:p>
            <a:r>
              <a:rPr lang="lv-LV" dirty="0" smtClean="0"/>
              <a:t>gumijas lādiņu granātas;</a:t>
            </a:r>
          </a:p>
          <a:p>
            <a:r>
              <a:rPr lang="lv-LV" dirty="0" smtClean="0"/>
              <a:t>psiholoģiskās iedarbības skaņu ierīces;</a:t>
            </a:r>
          </a:p>
          <a:p>
            <a:r>
              <a:rPr lang="lv-LV" dirty="0" smtClean="0"/>
              <a:t>telpu atvēršanas līdzekļus;</a:t>
            </a:r>
          </a:p>
          <a:p>
            <a:r>
              <a:rPr lang="lv-LV" dirty="0" smtClean="0"/>
              <a:t>šķēršļu sagraušanas līdzekļus;</a:t>
            </a:r>
          </a:p>
          <a:p>
            <a:r>
              <a:rPr lang="lv-LV" dirty="0" smtClean="0"/>
              <a:t>pārnēsājamās ūdens izsmidzināšanas ierīces;</a:t>
            </a:r>
          </a:p>
          <a:p>
            <a:r>
              <a:rPr lang="lv-LV" dirty="0" smtClean="0"/>
              <a:t>improvizētu sprāgstierīču neitralizēšanas līdzekļus;</a:t>
            </a:r>
          </a:p>
          <a:p>
            <a:r>
              <a:rPr lang="lv-LV" dirty="0" smtClean="0"/>
              <a:t>ūdens lielgabalus;</a:t>
            </a:r>
          </a:p>
          <a:p>
            <a:r>
              <a:rPr lang="lv-LV" dirty="0" smtClean="0"/>
              <a:t>ar ūdensmetējiem speciāli aprīkotus transportlīdzekļus.</a:t>
            </a:r>
          </a:p>
          <a:p>
            <a:endParaRPr lang="lv-LV" dirty="0" smtClean="0"/>
          </a:p>
          <a:p>
            <a:pPr>
              <a:buNone/>
            </a:pPr>
            <a:endParaRPr lang="lv-LV" dirty="0" smtClean="0"/>
          </a:p>
          <a:p>
            <a:pPr>
              <a:buNone/>
            </a:pPr>
            <a:r>
              <a:rPr lang="lv-LV" i="1" dirty="0" smtClean="0"/>
              <a:t>“Noteikumi par speciālo līdzekļu veidiem un to lietošanas kārtību”</a:t>
            </a:r>
          </a:p>
          <a:p>
            <a:pPr>
              <a:buNone/>
            </a:pPr>
            <a:endParaRPr lang="lv-LV"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498178"/>
          </a:xfrm>
        </p:spPr>
        <p:txBody>
          <a:bodyPr>
            <a:normAutofit fontScale="90000"/>
          </a:bodyPr>
          <a:lstStyle/>
          <a:p>
            <a:r>
              <a:rPr lang="lv-LV" dirty="0"/>
              <a:t>Valsts robežsardzes 2021.gada 19.jūlija noteikumi </a:t>
            </a:r>
            <a:r>
              <a:rPr lang="lv-LV" dirty="0" smtClean="0"/>
              <a:t>Nr.5 “Bruņojuma aprites noteikumi” </a:t>
            </a:r>
            <a:endParaRPr lang="lv-LV" dirty="0"/>
          </a:p>
        </p:txBody>
      </p:sp>
      <p:sp>
        <p:nvSpPr>
          <p:cNvPr id="3" name="Содержимое 2"/>
          <p:cNvSpPr>
            <a:spLocks noGrp="1"/>
          </p:cNvSpPr>
          <p:nvPr>
            <p:ph idx="1"/>
          </p:nvPr>
        </p:nvSpPr>
        <p:spPr>
          <a:xfrm>
            <a:off x="457200" y="1916832"/>
            <a:ext cx="8229600" cy="4209331"/>
          </a:xfrm>
        </p:spPr>
        <p:txBody>
          <a:bodyPr>
            <a:normAutofit fontScale="92500"/>
          </a:bodyPr>
          <a:lstStyle/>
          <a:p>
            <a:pPr marL="0" lvl="0" indent="0" algn="just">
              <a:buNone/>
            </a:pPr>
            <a:r>
              <a:rPr lang="lv-LV" dirty="0"/>
              <a:t>Iekšējie noteikumi nosaka </a:t>
            </a:r>
            <a:r>
              <a:rPr lang="lv-LV" u="sng" dirty="0"/>
              <a:t>nepieciešamā bruņojuma plānošanas, bruņojuma saņemšanas, pārvietošanas, uzskaites, glabāšanas, izsniegšanas, pieņemšanas un nodošanas, nēsāšanas, eksponēšanas, demonstrēšanas publiskajos pasākumos, remonta, norakstīšanas, utilizācijas (turpmāk – aprite) kārtību</a:t>
            </a:r>
            <a:r>
              <a:rPr lang="lv-LV" dirty="0"/>
              <a:t>, bruņojuma aprites kārtību komandējuma mērķa valstī, kā arī bruņojuma aprites kontroles kārtību Valsts robežsardzē (turpmāk – Robežsardze).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lv-LV" dirty="0"/>
              <a:t>Bruņojums šo iekšējo noteikumu izpratnē ir:</a:t>
            </a:r>
          </a:p>
        </p:txBody>
      </p:sp>
      <p:sp>
        <p:nvSpPr>
          <p:cNvPr id="3" name="Содержимое 2"/>
          <p:cNvSpPr>
            <a:spLocks noGrp="1"/>
          </p:cNvSpPr>
          <p:nvPr>
            <p:ph idx="1"/>
          </p:nvPr>
        </p:nvSpPr>
        <p:spPr/>
        <p:txBody>
          <a:bodyPr/>
          <a:lstStyle/>
          <a:p>
            <a:pPr lvl="1"/>
            <a:r>
              <a:rPr lang="lv-LV" dirty="0"/>
              <a:t>šaujamierocis, tā būtiskās sastāvdaļas, piemēram, aptvere, klusinātājs, maināms stobrs, </a:t>
            </a:r>
            <a:r>
              <a:rPr lang="lv-LV" dirty="0" err="1"/>
              <a:t>zemstobra</a:t>
            </a:r>
            <a:r>
              <a:rPr lang="lv-LV" dirty="0"/>
              <a:t> lukturis u.c.;</a:t>
            </a:r>
          </a:p>
          <a:p>
            <a:pPr lvl="1"/>
            <a:r>
              <a:rPr lang="lv-LV" dirty="0"/>
              <a:t>ierocis, kas nav šaujamierocis;</a:t>
            </a:r>
          </a:p>
          <a:p>
            <a:pPr lvl="1"/>
            <a:r>
              <a:rPr lang="lv-LV" dirty="0"/>
              <a:t>munīcija;</a:t>
            </a:r>
          </a:p>
          <a:p>
            <a:pPr lvl="1"/>
            <a:r>
              <a:rPr lang="lv-LV" dirty="0"/>
              <a:t>rokas granātas;</a:t>
            </a:r>
          </a:p>
          <a:p>
            <a:pPr lvl="1"/>
            <a:r>
              <a:rPr lang="lv-LV" dirty="0"/>
              <a:t>speciālie līdzekļi;</a:t>
            </a:r>
          </a:p>
          <a:p>
            <a:pPr lvl="1"/>
            <a:r>
              <a:rPr lang="lv-LV" dirty="0"/>
              <a:t>visa veida sprāgstvielas, spridzināšanas ietaises un degļi.</a:t>
            </a:r>
          </a:p>
          <a:p>
            <a:pPr>
              <a:buNone/>
            </a:pPr>
            <a:endParaRPr lang="lv-LV"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v-LV" dirty="0"/>
              <a:t>Robežsardzes priekšnieks ar pavēli nosaka:</a:t>
            </a:r>
          </a:p>
        </p:txBody>
      </p:sp>
      <p:sp>
        <p:nvSpPr>
          <p:cNvPr id="3" name="Content Placeholder 2"/>
          <p:cNvSpPr>
            <a:spLocks noGrp="1"/>
          </p:cNvSpPr>
          <p:nvPr>
            <p:ph idx="1"/>
          </p:nvPr>
        </p:nvSpPr>
        <p:spPr/>
        <p:txBody>
          <a:bodyPr>
            <a:normAutofit fontScale="92500" lnSpcReduction="20000"/>
          </a:bodyPr>
          <a:lstStyle/>
          <a:p>
            <a:pPr lvl="1" algn="just"/>
            <a:r>
              <a:rPr lang="lv-LV" dirty="0"/>
              <a:t>par bruņojuma apriti atbildīgo amatpersonu Robežsardzē (turpmāk – atbildīgā amatpersona Robežsardzē);</a:t>
            </a:r>
          </a:p>
          <a:p>
            <a:pPr lvl="1" algn="just"/>
            <a:r>
              <a:rPr lang="lv-LV" dirty="0"/>
              <a:t>par bruņojuma apriti atbildīgo amatpersonu Robežsardzes priekšnieka vietnieka (dienesta organizācijas jautājumos) pakļautībā esošajās Robežsardzes struktūrvienībās (turpmāk – struktūrvienības atbildīgā amatpersona), kas vienlaikus ar atsevišķu Robežsardzes priekšnieka pavēli noteikta par materiāli atbildīgo personu;</a:t>
            </a:r>
          </a:p>
          <a:p>
            <a:pPr lvl="1" algn="just"/>
            <a:r>
              <a:rPr lang="lv-LV" dirty="0"/>
              <a:t>par bruņojuma apriti atbildīgo amatpersonu Galvenajā pārvaldē (turpmāk – atbildīgā amatpersona).</a:t>
            </a:r>
          </a:p>
          <a:p>
            <a:pPr algn="just"/>
            <a:endParaRPr lang="lv-LV" dirty="0"/>
          </a:p>
        </p:txBody>
      </p:sp>
    </p:spTree>
    <p:extLst>
      <p:ext uri="{BB962C8B-B14F-4D97-AF65-F5344CB8AC3E}">
        <p14:creationId xmlns:p14="http://schemas.microsoft.com/office/powerpoint/2010/main" val="3724636466"/>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236</TotalTime>
  <Words>2704</Words>
  <Application>Microsoft Office PowerPoint</Application>
  <PresentationFormat>On-screen Show (4:3)</PresentationFormat>
  <Paragraphs>190</Paragraphs>
  <Slides>56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56</vt:i4>
      </vt:variant>
    </vt:vector>
  </HeadingPairs>
  <TitlesOfParts>
    <vt:vector size="60" baseType="lpstr">
      <vt:lpstr>Arial</vt:lpstr>
      <vt:lpstr>Arial Black</vt:lpstr>
      <vt:lpstr>Calibri</vt:lpstr>
      <vt:lpstr>Тема Office</vt:lpstr>
      <vt:lpstr>Šaujamieroču, bruņojuma, speclīdzekļu glabāšana, uzskaite un pielietošana Valsts robežsardzē</vt:lpstr>
      <vt:lpstr>Kas ir dienesta šaujamierocis?</vt:lpstr>
      <vt:lpstr>Kas ir ierocis?</vt:lpstr>
      <vt:lpstr>Speclīdzekļu veidi, ko atļauts lietot Iekšējās drošības biroja un Valsts drošības dienesta amatpersonām, Valsts policijas, pašvaldības policijas un ostas policijas darbiniekiem un robežsargiem:</vt:lpstr>
      <vt:lpstr>PowerPoint Presentation</vt:lpstr>
      <vt:lpstr>PowerPoint Presentation</vt:lpstr>
      <vt:lpstr>Valsts robežsardzes 2021.gada 19.jūlija noteikumi Nr.5 “Bruņojuma aprites noteikumi” </vt:lpstr>
      <vt:lpstr>Bruņojums šo iekšējo noteikumu izpratnē ir:</vt:lpstr>
      <vt:lpstr>Robežsardzes priekšnieks ar pavēli nosaka:</vt:lpstr>
      <vt:lpstr>Pārvaldes priekšnieks ar pavēli nosaka:</vt:lpstr>
      <vt:lpstr>Nepieciešamā bruņojuma plānošana, bruņojuma saņemšana, pārvietošana, nodošana un uzskaite</vt:lpstr>
      <vt:lpstr>Šaujamieroču un munīcijas pārvietošanu, pamatojoties uz Robežsardzes vai Pārvaldes pavēli, organizē šādi:</vt:lpstr>
      <vt:lpstr>PowerPoint Presentation</vt:lpstr>
      <vt:lpstr>PowerPoint Presentation</vt:lpstr>
      <vt:lpstr>PowerPoint Presentation</vt:lpstr>
      <vt:lpstr>Bruņojuma glabāšana</vt:lpstr>
      <vt:lpstr>PowerPoint Presentation</vt:lpstr>
      <vt:lpstr>PowerPoint Presentation</vt:lpstr>
      <vt:lpstr>PowerPoint Presentation</vt:lpstr>
      <vt:lpstr>Bruņojuma glabāšanas telpas un konstrukciju: </vt:lpstr>
      <vt:lpstr>Bruņojuma izsniegšana, pieņemšana, nodošana un nēsāšana</vt:lpstr>
      <vt:lpstr>PowerPoint Presentation</vt:lpstr>
      <vt:lpstr>PowerPoint Presentation</vt:lpstr>
      <vt:lpstr>PowerPoint Presentation</vt:lpstr>
      <vt:lpstr>PowerPoint Presentation</vt:lpstr>
      <vt:lpstr>Ja amatpersona nav nokārtojusi pārbaudījumu, tad: </vt:lpstr>
      <vt:lpstr>PowerPoint Presentation</vt:lpstr>
      <vt:lpstr>Par bruņojuma piesaisti amatpersonai struktūrvienības atbildīgā amatpersona:</vt:lpstr>
      <vt:lpstr>Struktūrvienības dežurants amatpersonai bruņojumu izsniedz pamatojoties uz: </vt:lpstr>
      <vt:lpstr>Nepiesaistītu bruņojumu struktūrvienības dežurants izsniedz: </vt:lpstr>
      <vt:lpstr>PowerPoint Presentation</vt:lpstr>
      <vt:lpstr>PowerPoint Presentation</vt:lpstr>
      <vt:lpstr>PowerPoint Presentation</vt:lpstr>
      <vt:lpstr>PowerPoint Presentation</vt:lpstr>
      <vt:lpstr>Amatpersonai aizliegts: </vt:lpstr>
      <vt:lpstr>PowerPoint Presentation</vt:lpstr>
      <vt:lpstr>Bruņojuma remonts, norakstīšana, utilizācija </vt:lpstr>
      <vt:lpstr>Pēc praktiskās šaušanas nodarbības, šaušanas treniņa vai šaušanas sacensībām šaušanas instruktors: </vt:lpstr>
      <vt:lpstr>PowerPoint Presentation</vt:lpstr>
      <vt:lpstr>PowerPoint Presentation</vt:lpstr>
      <vt:lpstr>Bruņojuma aprites kontrole</vt:lpstr>
      <vt:lpstr>noteiktās amatpersonas bruņojuma aprites kontroles laikā pārbauda: </vt:lpstr>
      <vt:lpstr>PowerPoint Presentation</vt:lpstr>
      <vt:lpstr>PowerPoint Presentation</vt:lpstr>
      <vt:lpstr>PowerPoint Presentation</vt:lpstr>
      <vt:lpstr>Šaujamieroču pielietošana (Valsts robežsardzes likums)</vt:lpstr>
      <vt:lpstr>Robežsargam ir tiesības pielietot ieroci, lai:</vt:lpstr>
      <vt:lpstr>PowerPoint Presentation</vt:lpstr>
      <vt:lpstr>PowerPoint Presentation</vt:lpstr>
      <vt:lpstr>PowerPoint Presentation</vt:lpstr>
      <vt:lpstr>Bez brīdinājuma ieroci drīkst pielietot:</vt:lpstr>
      <vt:lpstr>PowerPoint Presentation</vt:lpstr>
      <vt:lpstr>Robežsargs:</vt:lpstr>
      <vt:lpstr>Izglītojamajam AIZLIEGTS</vt:lpstr>
      <vt:lpstr>Ieteicamā literatūra</vt:lpstr>
      <vt:lpstr>Paldies par uzmanību!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Arvils</dc:creator>
  <cp:lastModifiedBy>Arvils Mikažāns</cp:lastModifiedBy>
  <cp:revision>33</cp:revision>
  <dcterms:created xsi:type="dcterms:W3CDTF">2020-03-16T15:24:15Z</dcterms:created>
  <dcterms:modified xsi:type="dcterms:W3CDTF">2021-07-25T07:58:36Z</dcterms:modified>
</cp:coreProperties>
</file>