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37ED84-E7B5-4EB6-BFB1-B153DAE9D58E}" type="datetimeFigureOut">
              <a:rPr lang="lv-LV" smtClean="0"/>
              <a:t>20.04.2021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D2E2B-548B-46D2-8D28-8EF14FD1094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35851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0529-E6D2-4A22-82BC-D9A69C09049C}" type="datetime1">
              <a:rPr lang="lv-LV" smtClean="0"/>
              <a:t>20.04.2021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C1F3F-5537-4D2C-81FE-D08FCD4B1817}" type="datetime1">
              <a:rPr lang="lv-LV" smtClean="0"/>
              <a:t>20.04.2021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B640-763E-40D1-8777-6B533303F069}" type="datetime1">
              <a:rPr lang="lv-LV" smtClean="0"/>
              <a:t>20.04.2021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E975-0F39-4716-878E-C720D6A0CD71}" type="datetime1">
              <a:rPr lang="lv-LV" smtClean="0"/>
              <a:t>20.04.2021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0DA7-DA61-4F29-8304-3711E749E4D8}" type="datetime1">
              <a:rPr lang="lv-LV" smtClean="0"/>
              <a:t>20.04.2021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79CF-1287-4FD2-86F9-0E2959224541}" type="datetime1">
              <a:rPr lang="lv-LV" smtClean="0"/>
              <a:t>20.04.2021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20F48-08A5-4AB5-87C0-7644144F33DB}" type="datetime1">
              <a:rPr lang="lv-LV" smtClean="0"/>
              <a:t>20.04.2021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3ED4C-4B21-4BCE-B85A-B5F3EF1E89CE}" type="datetime1">
              <a:rPr lang="lv-LV" smtClean="0"/>
              <a:t>20.04.2021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7A0BA-9783-441F-8C3B-A546419DC73B}" type="datetime1">
              <a:rPr lang="lv-LV" smtClean="0"/>
              <a:t>20.04.2021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A008B-917A-41B8-84E6-C513A9BE17D9}" type="datetime1">
              <a:rPr lang="lv-LV" smtClean="0"/>
              <a:t>20.04.2021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32C6-1FFD-46DD-B86A-C960174A0831}" type="datetime1">
              <a:rPr lang="lv-LV" smtClean="0"/>
              <a:t>20.04.2021</a:t>
            </a:fld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7C1836F-5C12-4906-B12E-08EE914BEC2C}" type="datetime1">
              <a:rPr lang="lv-LV" smtClean="0"/>
              <a:t>20.04.2021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 smtClean="0"/>
              <a:t>Universālā mašīnpistole UMP </a:t>
            </a:r>
            <a:br>
              <a:rPr lang="lv-LV" dirty="0" smtClean="0"/>
            </a:br>
            <a:r>
              <a:rPr lang="lv-LV" dirty="0" smtClean="0"/>
              <a:t>kalibrs 9x19 mm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5105400"/>
            <a:ext cx="7596336" cy="1752600"/>
          </a:xfrm>
        </p:spPr>
        <p:txBody>
          <a:bodyPr>
            <a:normAutofit/>
          </a:bodyPr>
          <a:lstStyle/>
          <a:p>
            <a:endParaRPr lang="lv-LV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31947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lv-LV" dirty="0" smtClean="0"/>
              <a:t>Darbības ar ieroci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9492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v-LV" dirty="0" smtClean="0"/>
              <a:t>Mašīnpistoles pārlādēšana:</a:t>
            </a:r>
          </a:p>
          <a:p>
            <a:r>
              <a:rPr lang="lv-LV" sz="2800" dirty="0" smtClean="0"/>
              <a:t>Izšaujot pēdējo patronu, aizslēgs paliek aizmugurējā stāvoklī</a:t>
            </a:r>
          </a:p>
          <a:p>
            <a:r>
              <a:rPr lang="lv-LV" sz="2800" dirty="0"/>
              <a:t>Pirkstam jāatrodas ārpus mēlītes (uz </a:t>
            </a:r>
            <a:r>
              <a:rPr lang="lv-LV" sz="2800" dirty="0" err="1"/>
              <a:t>aizsargskavas</a:t>
            </a:r>
            <a:r>
              <a:rPr lang="lv-LV" sz="2800" dirty="0"/>
              <a:t>)</a:t>
            </a:r>
          </a:p>
          <a:p>
            <a:r>
              <a:rPr lang="lv-LV" sz="2800" dirty="0"/>
              <a:t>Pārslēgt drošinātāju pozīcijā «Nodrošināts</a:t>
            </a:r>
            <a:r>
              <a:rPr lang="lv-LV" sz="2800" dirty="0" smtClean="0"/>
              <a:t>»</a:t>
            </a:r>
          </a:p>
          <a:p>
            <a:r>
              <a:rPr lang="lv-LV" sz="2800" dirty="0" smtClean="0"/>
              <a:t>Piespiežot magazīnas fiksējošo mēlīti, atvienot tukšo magazīnu</a:t>
            </a:r>
          </a:p>
          <a:p>
            <a:r>
              <a:rPr lang="lv-LV" sz="2800" dirty="0"/>
              <a:t>Pievienot pielādētu magazīnu magazīnas ligzdai, līdz atskan klikšķis; paraujot magazīnu, pārliecināties par tās drošu pievienošanu</a:t>
            </a:r>
          </a:p>
          <a:p>
            <a:r>
              <a:rPr lang="lv-LV" sz="2800" dirty="0" smtClean="0"/>
              <a:t>Piespiest aizslēga aiztures pogu, palaižot </a:t>
            </a:r>
          </a:p>
          <a:p>
            <a:pPr marL="0" indent="0">
              <a:buNone/>
            </a:pPr>
            <a:r>
              <a:rPr lang="lv-LV" sz="2800" dirty="0"/>
              <a:t> </a:t>
            </a:r>
            <a:r>
              <a:rPr lang="lv-LV" sz="2800" dirty="0" smtClean="0"/>
              <a:t>   aizslēgu un ievadot patronu patrontelpā</a:t>
            </a:r>
          </a:p>
          <a:p>
            <a:pPr marL="0" indent="0">
              <a:buNone/>
            </a:pPr>
            <a:r>
              <a:rPr lang="lv-LV" sz="2800" dirty="0" smtClean="0"/>
              <a:t>    – ierocis gatavs šaušanai.</a:t>
            </a:r>
            <a:endParaRPr lang="lv-LV" sz="2800" dirty="0"/>
          </a:p>
          <a:p>
            <a:endParaRPr lang="lv-LV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8958" y="2564904"/>
            <a:ext cx="850776" cy="6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9991" y="5373216"/>
            <a:ext cx="2434009" cy="1520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/>
          <p:cNvSpPr/>
          <p:nvPr/>
        </p:nvSpPr>
        <p:spPr>
          <a:xfrm>
            <a:off x="7420377" y="5733256"/>
            <a:ext cx="474675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34908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Darbības ar ieroci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 smtClean="0"/>
              <a:t>Mašīnpistoles daļēja izjaukšana (1):</a:t>
            </a:r>
          </a:p>
          <a:p>
            <a:r>
              <a:rPr lang="lv-LV" sz="2800" dirty="0"/>
              <a:t>Pirkstam jāatrodas ārpus mēlītes (uz </a:t>
            </a:r>
            <a:r>
              <a:rPr lang="lv-LV" sz="2800" dirty="0" err="1"/>
              <a:t>aizsargskavas</a:t>
            </a:r>
            <a:r>
              <a:rPr lang="lv-LV" sz="2800" dirty="0"/>
              <a:t>)</a:t>
            </a:r>
          </a:p>
          <a:p>
            <a:r>
              <a:rPr lang="lv-LV" sz="2800" dirty="0"/>
              <a:t>Pārslēgt drošinātāju pozīcijā «Nodrošināts»</a:t>
            </a:r>
          </a:p>
          <a:p>
            <a:r>
              <a:rPr lang="lv-LV" sz="2800" dirty="0"/>
              <a:t>Noņemt magazīnu</a:t>
            </a:r>
          </a:p>
          <a:p>
            <a:r>
              <a:rPr lang="lv-LV" sz="2800" dirty="0"/>
              <a:t>Pagriezt ieroci ar </a:t>
            </a:r>
            <a:r>
              <a:rPr lang="lv-LV" sz="2800" dirty="0" err="1"/>
              <a:t>izmētējlodziņu</a:t>
            </a:r>
            <a:r>
              <a:rPr lang="lv-LV" sz="2800" dirty="0"/>
              <a:t> pret zemi, pārvilkt aizslēgu, nofiksēt pārlādēšanas rokturi augšējā stāvoklī </a:t>
            </a:r>
          </a:p>
          <a:p>
            <a:r>
              <a:rPr lang="lv-LV" sz="2800" dirty="0"/>
              <a:t>Apskatīt patrontelpu, vai tajā nav munīcijas/čaulītes</a:t>
            </a:r>
          </a:p>
          <a:p>
            <a:r>
              <a:rPr lang="lv-LV" sz="2800" dirty="0" smtClean="0"/>
              <a:t>Piespiest uz pārlādēšanas </a:t>
            </a:r>
            <a:r>
              <a:rPr lang="lv-LV" sz="2800" dirty="0"/>
              <a:t>rokturi – palaist aizslēgu</a:t>
            </a:r>
          </a:p>
          <a:p>
            <a:r>
              <a:rPr lang="lv-LV" sz="2800" dirty="0"/>
              <a:t>Veikt tēmētu mēlītes nolaišanu drošā virzienā</a:t>
            </a:r>
            <a:r>
              <a:rPr lang="lv-LV" sz="2800" dirty="0" smtClean="0"/>
              <a:t>.</a:t>
            </a:r>
            <a:endParaRPr lang="lv-LV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2326" y="2564904"/>
            <a:ext cx="850776" cy="6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49945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Darbības ar ieroci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 smtClean="0"/>
              <a:t>Mašīnpistoles daļēja izjaukšana (2):</a:t>
            </a:r>
          </a:p>
          <a:p>
            <a:r>
              <a:rPr lang="lv-LV" sz="2800" dirty="0" smtClean="0"/>
              <a:t>Noņemt siksnu</a:t>
            </a:r>
          </a:p>
          <a:p>
            <a:r>
              <a:rPr lang="lv-LV" sz="2800" dirty="0" smtClean="0"/>
              <a:t>Atlocīt laidi</a:t>
            </a:r>
          </a:p>
          <a:p>
            <a:r>
              <a:rPr lang="lv-LV" sz="2800" dirty="0" smtClean="0"/>
              <a:t>Izvilkt laidi fiksējošo tapu, ievietot to </a:t>
            </a:r>
            <a:r>
              <a:rPr lang="lv-LV" sz="2800" dirty="0" err="1" smtClean="0"/>
              <a:t>laides</a:t>
            </a:r>
            <a:r>
              <a:rPr lang="lv-LV" sz="2800" dirty="0" smtClean="0"/>
              <a:t> urbumā</a:t>
            </a:r>
          </a:p>
          <a:p>
            <a:r>
              <a:rPr lang="lv-LV" sz="2800" dirty="0" smtClean="0"/>
              <a:t>Paspiest </a:t>
            </a:r>
            <a:r>
              <a:rPr lang="lv-LV" sz="2800" dirty="0" err="1" smtClean="0"/>
              <a:t>pistoļveida</a:t>
            </a:r>
            <a:r>
              <a:rPr lang="lv-LV" sz="2800" dirty="0" smtClean="0"/>
              <a:t> rokturi uz leju, atvienot </a:t>
            </a:r>
            <a:r>
              <a:rPr lang="lv-LV" sz="2800" dirty="0" err="1" smtClean="0"/>
              <a:t>pistoļveida</a:t>
            </a:r>
            <a:r>
              <a:rPr lang="lv-LV" sz="2800" dirty="0" smtClean="0"/>
              <a:t> rokturi ar šaušanas mehānismu</a:t>
            </a:r>
          </a:p>
          <a:p>
            <a:pPr marL="0" indent="0">
              <a:buNone/>
            </a:pPr>
            <a:endParaRPr lang="lv-LV" sz="28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55" y="4658456"/>
            <a:ext cx="3486150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1331640" y="5517232"/>
            <a:ext cx="1311027" cy="28803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331640" y="5813648"/>
            <a:ext cx="1463427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rc 8"/>
          <p:cNvSpPr/>
          <p:nvPr/>
        </p:nvSpPr>
        <p:spPr>
          <a:xfrm>
            <a:off x="2388529" y="5589240"/>
            <a:ext cx="174318" cy="224408"/>
          </a:xfrm>
          <a:prstGeom prst="arc">
            <a:avLst>
              <a:gd name="adj1" fmla="val 16200000"/>
              <a:gd name="adj2" fmla="val 6120503"/>
            </a:avLst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" name="TextBox 9"/>
          <p:cNvSpPr txBox="1"/>
          <p:nvPr/>
        </p:nvSpPr>
        <p:spPr>
          <a:xfrm>
            <a:off x="2642667" y="5516776"/>
            <a:ext cx="9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b="1" dirty="0">
                <a:solidFill>
                  <a:srgbClr val="FF0000"/>
                </a:solidFill>
              </a:rPr>
              <a:t>m</a:t>
            </a:r>
            <a:r>
              <a:rPr lang="lv-LV" b="1" dirty="0" smtClean="0">
                <a:solidFill>
                  <a:srgbClr val="FF0000"/>
                </a:solidFill>
              </a:rPr>
              <a:t>ax 80°</a:t>
            </a:r>
            <a:endParaRPr lang="lv-LV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flipH="1">
            <a:off x="4499992" y="5101278"/>
            <a:ext cx="29786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dirty="0" smtClean="0"/>
              <a:t>SVARĪGI: </a:t>
            </a:r>
            <a:r>
              <a:rPr lang="lv-LV" b="1" dirty="0" err="1" smtClean="0"/>
              <a:t>pistoļveida</a:t>
            </a:r>
            <a:r>
              <a:rPr lang="lv-LV" b="1" dirty="0" smtClean="0"/>
              <a:t> rokturi aizliegts noliekt leņķī, kas ir lielāks par 80° attiecībā pret stobra kārbu lai nebojātu fiksējošo mehānismu</a:t>
            </a:r>
            <a:endParaRPr lang="lv-LV" b="1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182495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Darbības ar ieroci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 smtClean="0"/>
              <a:t>Mašīnpistoles daļēja izjaukšana (3):</a:t>
            </a:r>
          </a:p>
          <a:p>
            <a:r>
              <a:rPr lang="lv-LV" sz="2800" dirty="0" smtClean="0"/>
              <a:t>Noliekt laidi</a:t>
            </a:r>
          </a:p>
          <a:p>
            <a:r>
              <a:rPr lang="lv-LV" sz="2800" dirty="0" smtClean="0"/>
              <a:t>Pārvilkt pārlādēšanas rokturi līdz galam, izvilkt aizslēga rāmi ar atgriezējatsperi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3" y="3645024"/>
            <a:ext cx="3856819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3" name="Group 22"/>
          <p:cNvGrpSpPr/>
          <p:nvPr/>
        </p:nvGrpSpPr>
        <p:grpSpPr>
          <a:xfrm>
            <a:off x="3707904" y="4725144"/>
            <a:ext cx="749016" cy="749354"/>
            <a:chOff x="3707904" y="4725144"/>
            <a:chExt cx="749016" cy="749354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3707904" y="4725144"/>
              <a:ext cx="72008" cy="144016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707904" y="4877544"/>
              <a:ext cx="0" cy="279648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3724672" y="5185041"/>
              <a:ext cx="199256" cy="260183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 flipV="1">
              <a:off x="3944124" y="5450230"/>
              <a:ext cx="504056" cy="24268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4456920" y="5017368"/>
              <a:ext cx="0" cy="45713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 flipV="1">
              <a:off x="3779912" y="4727097"/>
              <a:ext cx="668268" cy="24268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2267743" y="4832702"/>
            <a:ext cx="12393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600" dirty="0" smtClean="0">
                <a:solidFill>
                  <a:srgbClr val="FF0000"/>
                </a:solidFill>
              </a:rPr>
              <a:t>Stobra kārba</a:t>
            </a:r>
            <a:endParaRPr lang="lv-LV" sz="16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924481" y="4739231"/>
            <a:ext cx="1351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600" dirty="0" smtClean="0">
                <a:solidFill>
                  <a:srgbClr val="FF0000"/>
                </a:solidFill>
              </a:rPr>
              <a:t>Aizslēga rāmis</a:t>
            </a:r>
            <a:endParaRPr lang="lv-LV" sz="1600" dirty="0">
              <a:solidFill>
                <a:srgbClr val="FF0000"/>
              </a:solidFill>
            </a:endParaRP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13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403063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lv-LV" dirty="0"/>
              <a:t>Darbības ar ieroci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832648"/>
          </a:xfrm>
        </p:spPr>
        <p:txBody>
          <a:bodyPr/>
          <a:lstStyle/>
          <a:p>
            <a:pPr marL="0" indent="0">
              <a:buNone/>
            </a:pPr>
            <a:r>
              <a:rPr lang="lv-LV" dirty="0" smtClean="0"/>
              <a:t>Aizslēga izjaukšana/salikšana:</a:t>
            </a:r>
            <a:endParaRPr lang="lv-LV" dirty="0"/>
          </a:p>
          <a:p>
            <a:r>
              <a:rPr lang="lv-LV" sz="2800" dirty="0" smtClean="0"/>
              <a:t>Piespiest un noturēt </a:t>
            </a:r>
            <a:r>
              <a:rPr lang="lv-LV" sz="2800" dirty="0" err="1" smtClean="0"/>
              <a:t>belzni</a:t>
            </a:r>
            <a:endParaRPr lang="lv-LV" sz="2800" dirty="0" smtClean="0"/>
          </a:p>
          <a:p>
            <a:r>
              <a:rPr lang="lv-LV" sz="2800" dirty="0" smtClean="0"/>
              <a:t>Izvilkt </a:t>
            </a:r>
            <a:r>
              <a:rPr lang="lv-LV" sz="2800" dirty="0" err="1" smtClean="0"/>
              <a:t>belžņa</a:t>
            </a:r>
            <a:r>
              <a:rPr lang="lv-LV" sz="2800" dirty="0" smtClean="0"/>
              <a:t> fiksējošo tapu pa kreisi</a:t>
            </a:r>
          </a:p>
          <a:p>
            <a:r>
              <a:rPr lang="lv-LV" sz="2800" dirty="0" smtClean="0"/>
              <a:t>Izvilkt </a:t>
            </a:r>
            <a:r>
              <a:rPr lang="lv-LV" sz="2800" dirty="0" err="1" smtClean="0"/>
              <a:t>belzni</a:t>
            </a:r>
            <a:r>
              <a:rPr lang="lv-LV" sz="2800" dirty="0" smtClean="0"/>
              <a:t> ar atsperi uz aizmuguri. Ar īkšķi nepieļaut </a:t>
            </a:r>
            <a:r>
              <a:rPr lang="lv-LV" sz="2800" dirty="0" err="1" smtClean="0"/>
              <a:t>belžņa</a:t>
            </a:r>
            <a:r>
              <a:rPr lang="lv-LV" sz="2800" dirty="0" smtClean="0"/>
              <a:t> atsperi no izlekšanas</a:t>
            </a:r>
          </a:p>
          <a:p>
            <a:endParaRPr lang="lv-LV" sz="2800" dirty="0"/>
          </a:p>
          <a:p>
            <a:r>
              <a:rPr lang="lv-LV" sz="2800" dirty="0" smtClean="0"/>
              <a:t>Savienot </a:t>
            </a:r>
            <a:r>
              <a:rPr lang="lv-LV" sz="2800" dirty="0" err="1" smtClean="0"/>
              <a:t>belzni</a:t>
            </a:r>
            <a:r>
              <a:rPr lang="lv-LV" sz="2800" dirty="0" smtClean="0"/>
              <a:t> un </a:t>
            </a:r>
            <a:r>
              <a:rPr lang="lv-LV" sz="2800" dirty="0" err="1" smtClean="0"/>
              <a:t>belžņa</a:t>
            </a:r>
            <a:r>
              <a:rPr lang="lv-LV" sz="2800" dirty="0" smtClean="0"/>
              <a:t> atsperi</a:t>
            </a:r>
          </a:p>
          <a:p>
            <a:r>
              <a:rPr lang="lv-LV" sz="2800" dirty="0" smtClean="0"/>
              <a:t>Ievietot </a:t>
            </a:r>
            <a:r>
              <a:rPr lang="lv-LV" sz="2800" dirty="0" err="1" smtClean="0"/>
              <a:t>belzni</a:t>
            </a:r>
            <a:r>
              <a:rPr lang="lv-LV" sz="2800" dirty="0" smtClean="0"/>
              <a:t> ar atsperi </a:t>
            </a:r>
            <a:r>
              <a:rPr lang="lv-LV" sz="2800" dirty="0" err="1" smtClean="0"/>
              <a:t>aizslegā</a:t>
            </a:r>
            <a:r>
              <a:rPr lang="lv-LV" sz="2800" dirty="0" smtClean="0"/>
              <a:t> no aizmugures</a:t>
            </a:r>
          </a:p>
          <a:p>
            <a:r>
              <a:rPr lang="lv-LV" sz="2800" dirty="0" smtClean="0"/>
              <a:t>Ar smailu priekšmetu iespiest </a:t>
            </a:r>
            <a:r>
              <a:rPr lang="lv-LV" sz="2800" dirty="0" err="1" smtClean="0"/>
              <a:t>belzni</a:t>
            </a:r>
            <a:r>
              <a:rPr lang="lv-LV" sz="2800" dirty="0" smtClean="0"/>
              <a:t> aizslēga rāmī</a:t>
            </a:r>
          </a:p>
          <a:p>
            <a:r>
              <a:rPr lang="lv-LV" sz="2800" dirty="0" smtClean="0"/>
              <a:t>Ievietot </a:t>
            </a:r>
            <a:r>
              <a:rPr lang="lv-LV" sz="2800" dirty="0" err="1" smtClean="0"/>
              <a:t>belžņa</a:t>
            </a:r>
            <a:r>
              <a:rPr lang="lv-LV" sz="2800" dirty="0" smtClean="0"/>
              <a:t> fiksējošo tapu no kreisās puses.</a:t>
            </a:r>
          </a:p>
          <a:p>
            <a:endParaRPr lang="lv-LV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774" y="1052736"/>
            <a:ext cx="1218260" cy="1225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773" y="2348880"/>
            <a:ext cx="1195547" cy="1188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921074"/>
            <a:ext cx="1377330" cy="928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423" y="5899705"/>
            <a:ext cx="1440159" cy="915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636962" y="6151498"/>
            <a:ext cx="7617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600" dirty="0" err="1" smtClean="0">
                <a:solidFill>
                  <a:srgbClr val="FF0000"/>
                </a:solidFill>
              </a:rPr>
              <a:t>Belznis</a:t>
            </a:r>
            <a:endParaRPr lang="lv-LV" sz="16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17512" y="6151498"/>
            <a:ext cx="16740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600" dirty="0" smtClean="0">
                <a:solidFill>
                  <a:srgbClr val="FF0000"/>
                </a:solidFill>
              </a:rPr>
              <a:t>Smails priekšmets</a:t>
            </a:r>
            <a:endParaRPr lang="lv-LV" sz="16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2375197" y="6418043"/>
            <a:ext cx="642638" cy="7200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6516216" y="6420491"/>
            <a:ext cx="862558" cy="104853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14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332557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Darbības ar ieroci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 smtClean="0"/>
              <a:t>Mašīnpistoles salikšana:</a:t>
            </a:r>
          </a:p>
          <a:p>
            <a:r>
              <a:rPr lang="lv-LV" sz="2800" dirty="0" smtClean="0"/>
              <a:t>Salikt aizslēgu </a:t>
            </a:r>
          </a:p>
          <a:p>
            <a:r>
              <a:rPr lang="lv-LV" sz="2800" dirty="0" smtClean="0"/>
              <a:t>Noliekt laidi</a:t>
            </a:r>
          </a:p>
          <a:p>
            <a:r>
              <a:rPr lang="lv-LV" sz="2800" dirty="0" smtClean="0"/>
              <a:t>Ielikt aizslēga rāmi ar atgriezējatsperi stobra kārbā</a:t>
            </a:r>
          </a:p>
          <a:p>
            <a:r>
              <a:rPr lang="lv-LV" sz="2800" dirty="0" smtClean="0"/>
              <a:t>Atlocīt laidi</a:t>
            </a:r>
          </a:p>
          <a:p>
            <a:r>
              <a:rPr lang="lv-LV" sz="2800" dirty="0" smtClean="0"/>
              <a:t>Ievietot </a:t>
            </a:r>
            <a:r>
              <a:rPr lang="lv-LV" sz="2800" dirty="0" err="1" smtClean="0"/>
              <a:t>pistoļveida</a:t>
            </a:r>
            <a:r>
              <a:rPr lang="lv-LV" sz="2800" dirty="0" smtClean="0"/>
              <a:t> rokturi ar šaušanas mehānismu tam paredzētā vietā, nofiksēt ar fiksējošo tapu</a:t>
            </a:r>
          </a:p>
          <a:p>
            <a:r>
              <a:rPr lang="lv-LV" sz="2800" dirty="0" smtClean="0"/>
              <a:t>Veikt ieroča funkcionālo testu. </a:t>
            </a:r>
            <a:endParaRPr lang="lv-LV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15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661755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852936"/>
            <a:ext cx="7620000" cy="1143000"/>
          </a:xfrm>
        </p:spPr>
        <p:txBody>
          <a:bodyPr/>
          <a:lstStyle/>
          <a:p>
            <a:pPr algn="ctr"/>
            <a:r>
              <a:rPr lang="lv-LV" dirty="0" smtClean="0"/>
              <a:t>Paldies par uzmanību!</a:t>
            </a:r>
            <a:br>
              <a:rPr lang="lv-LV" dirty="0" smtClean="0"/>
            </a:br>
            <a:r>
              <a:rPr lang="lv-LV" dirty="0" smtClean="0"/>
              <a:t>Jautājumi?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16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90446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7620000" cy="4772000"/>
          </a:xfrm>
        </p:spPr>
        <p:txBody>
          <a:bodyPr/>
          <a:lstStyle/>
          <a:p>
            <a:r>
              <a:rPr lang="lv-LV" dirty="0" smtClean="0"/>
              <a:t>Izmantotā literatūra:</a:t>
            </a:r>
          </a:p>
          <a:p>
            <a:pPr marL="114300" indent="0">
              <a:buNone/>
            </a:pPr>
            <a:r>
              <a:rPr lang="lv-LV" dirty="0" err="1" smtClean="0"/>
              <a:t>Universal</a:t>
            </a:r>
            <a:r>
              <a:rPr lang="lv-LV" dirty="0" smtClean="0"/>
              <a:t> </a:t>
            </a:r>
            <a:r>
              <a:rPr lang="lv-LV" dirty="0" err="1" smtClean="0"/>
              <a:t>Submachinegun</a:t>
            </a:r>
            <a:r>
              <a:rPr lang="lv-LV" dirty="0" smtClean="0"/>
              <a:t> Operators </a:t>
            </a:r>
            <a:r>
              <a:rPr lang="lv-LV" dirty="0" err="1" smtClean="0"/>
              <a:t>Manual</a:t>
            </a:r>
            <a:r>
              <a:rPr lang="lv-LV" dirty="0" smtClean="0"/>
              <a:t>. </a:t>
            </a:r>
            <a:r>
              <a:rPr lang="lv-LV" dirty="0" err="1" smtClean="0"/>
              <a:t>Heckler</a:t>
            </a:r>
            <a:r>
              <a:rPr lang="lv-LV" dirty="0" smtClean="0"/>
              <a:t> &amp; </a:t>
            </a:r>
            <a:r>
              <a:rPr lang="lv-LV" dirty="0" err="1" smtClean="0"/>
              <a:t>Koch</a:t>
            </a:r>
            <a:r>
              <a:rPr lang="lv-LV" dirty="0" smtClean="0"/>
              <a:t>, </a:t>
            </a:r>
            <a:r>
              <a:rPr lang="lv-LV" dirty="0" err="1" smtClean="0"/>
              <a:t>Inc</a:t>
            </a:r>
            <a:r>
              <a:rPr lang="lv-LV" dirty="0" smtClean="0"/>
              <a:t>., 2000.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17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82559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Vispārējs ieroča apraksts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sz="2800" dirty="0" smtClean="0"/>
              <a:t>Universālā mašīnpistole UMP ar kalibru 9x19mm ir automātiskais kājnieku ierocis, kas izgatavots saskaņā ar jaunākajām ražošanas tehnoloģijām. Stobra kārba, </a:t>
            </a:r>
            <a:r>
              <a:rPr lang="lv-LV" sz="2800" dirty="0" err="1" smtClean="0"/>
              <a:t>pistoļveida</a:t>
            </a:r>
            <a:r>
              <a:rPr lang="lv-LV" sz="2800" dirty="0" smtClean="0"/>
              <a:t> rokturis un atliecamā </a:t>
            </a:r>
            <a:r>
              <a:rPr lang="lv-LV" sz="2800" dirty="0" err="1" smtClean="0"/>
              <a:t>laide</a:t>
            </a:r>
            <a:r>
              <a:rPr lang="lv-LV" sz="2800" dirty="0" smtClean="0"/>
              <a:t> ir izgatavoti no plastmasas.</a:t>
            </a:r>
          </a:p>
          <a:p>
            <a:pPr marL="0" indent="0" algn="just">
              <a:buNone/>
            </a:pPr>
            <a:r>
              <a:rPr lang="lv-LV" sz="2800" dirty="0" smtClean="0"/>
              <a:t>Ar UMP var veikt </a:t>
            </a:r>
            <a:r>
              <a:rPr lang="lv-LV" sz="2800" dirty="0" err="1" smtClean="0"/>
              <a:t>savrupšavienus</a:t>
            </a:r>
            <a:r>
              <a:rPr lang="lv-LV" sz="2800" dirty="0" smtClean="0"/>
              <a:t>, ierobežotu šaušanu īsām kārtām vai automātisko šaušanu, šaujot visām pozīcijām.</a:t>
            </a:r>
            <a:endParaRPr lang="lv-LV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84780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76672"/>
            <a:ext cx="7992888" cy="55054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sz="2800" dirty="0" smtClean="0"/>
              <a:t>UMP darbojas ar atsitiena enerģiju un pulvera gāzu spiediena radīto enerģiju. Šim ierocim ir nekustīgs stobrs.</a:t>
            </a:r>
          </a:p>
          <a:p>
            <a:pPr marL="0" indent="0" algn="just">
              <a:buNone/>
            </a:pPr>
            <a:r>
              <a:rPr lang="lv-LV" sz="2800" dirty="0" smtClean="0"/>
              <a:t>Plastmasas magazīnas ietilpība ir 30 patronas.</a:t>
            </a:r>
          </a:p>
          <a:p>
            <a:pPr marL="0" indent="0" algn="just">
              <a:buNone/>
            </a:pPr>
            <a:r>
              <a:rPr lang="lv-LV" sz="2800" dirty="0" smtClean="0"/>
              <a:t>UMP ir viegli veikt nepilno izjaukšanu pārbaudes un apkopes vajadzībām un šim nolūkam nav nepieciešami speciāli instrumenti.</a:t>
            </a:r>
          </a:p>
          <a:p>
            <a:pPr marL="0" indent="0">
              <a:buNone/>
            </a:pPr>
            <a:endParaRPr lang="lv-LV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83144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Speciālās palīgierīces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800" dirty="0" smtClean="0"/>
              <a:t>Klusinātājs;</a:t>
            </a:r>
          </a:p>
          <a:p>
            <a:endParaRPr lang="lv-LV" sz="2800" dirty="0" smtClean="0"/>
          </a:p>
          <a:p>
            <a:endParaRPr lang="lv-LV" sz="2800" dirty="0"/>
          </a:p>
          <a:p>
            <a:r>
              <a:rPr lang="lv-LV" sz="2800" dirty="0" err="1" smtClean="0"/>
              <a:t>Pikatīni</a:t>
            </a:r>
            <a:r>
              <a:rPr lang="lv-LV" sz="2800" dirty="0" smtClean="0"/>
              <a:t> sliede tēmekļu </a:t>
            </a:r>
          </a:p>
          <a:p>
            <a:pPr marL="114300" indent="0">
              <a:buNone/>
            </a:pPr>
            <a:r>
              <a:rPr lang="lv-LV" sz="2800" dirty="0"/>
              <a:t> </a:t>
            </a:r>
            <a:r>
              <a:rPr lang="lv-LV" sz="2800" dirty="0" smtClean="0"/>
              <a:t>  piestiprināšanai;</a:t>
            </a:r>
          </a:p>
          <a:p>
            <a:endParaRPr lang="lv-LV" sz="2800" dirty="0" smtClean="0"/>
          </a:p>
          <a:p>
            <a:endParaRPr lang="lv-LV" sz="2800" dirty="0" smtClean="0"/>
          </a:p>
          <a:p>
            <a:r>
              <a:rPr lang="lv-LV" sz="2800" dirty="0" smtClean="0"/>
              <a:t>Pielādēšanas palīgierīce.</a:t>
            </a:r>
            <a:endParaRPr lang="lv-LV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4</a:t>
            </a:fld>
            <a:endParaRPr lang="lv-LV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0476" y="4725144"/>
            <a:ext cx="1209675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377" y="4907249"/>
            <a:ext cx="2809875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1443" y="2918622"/>
            <a:ext cx="2277417" cy="1365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4995313" y="2918622"/>
            <a:ext cx="1376887" cy="3663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0261" y="1440992"/>
            <a:ext cx="3668599" cy="1477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915816" y="1700808"/>
            <a:ext cx="1376887" cy="3663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23226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UMP tehniskie dati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b="1" dirty="0" smtClean="0"/>
              <a:t>Kalibrs: </a:t>
            </a:r>
            <a:r>
              <a:rPr lang="lv-LV" dirty="0" smtClean="0"/>
              <a:t>9x19mm</a:t>
            </a:r>
          </a:p>
          <a:p>
            <a:pPr marL="0" indent="0">
              <a:buNone/>
            </a:pPr>
            <a:r>
              <a:rPr lang="lv-LV" b="1" dirty="0" smtClean="0"/>
              <a:t>Darbības princips: </a:t>
            </a:r>
            <a:r>
              <a:rPr lang="lv-LV" dirty="0" smtClean="0"/>
              <a:t>Pulvera gāzu enerģija, šaušana ar noslēgtu aizslēgu.</a:t>
            </a:r>
          </a:p>
          <a:p>
            <a:pPr marL="0" indent="0">
              <a:buNone/>
            </a:pPr>
            <a:r>
              <a:rPr lang="lv-LV" b="1" dirty="0" smtClean="0"/>
              <a:t>Kopējais garums, izvērsts: </a:t>
            </a:r>
            <a:r>
              <a:rPr lang="lv-LV" dirty="0" smtClean="0"/>
              <a:t>690mm</a:t>
            </a:r>
          </a:p>
          <a:p>
            <a:pPr marL="0" indent="0">
              <a:buNone/>
            </a:pPr>
            <a:r>
              <a:rPr lang="lv-LV" b="1" dirty="0" smtClean="0"/>
              <a:t>Mērķēšanas līnija: </a:t>
            </a:r>
            <a:r>
              <a:rPr lang="lv-LV" dirty="0" smtClean="0"/>
              <a:t>325mm</a:t>
            </a:r>
          </a:p>
          <a:p>
            <a:pPr marL="0" indent="0">
              <a:buNone/>
            </a:pPr>
            <a:r>
              <a:rPr lang="lv-LV" b="1" dirty="0" smtClean="0"/>
              <a:t>UMP svars bez magazīnas: </a:t>
            </a:r>
            <a:r>
              <a:rPr lang="lv-LV" dirty="0" smtClean="0"/>
              <a:t>2,1kg</a:t>
            </a:r>
          </a:p>
          <a:p>
            <a:pPr marL="0" indent="0">
              <a:buNone/>
            </a:pPr>
            <a:r>
              <a:rPr lang="lv-LV" b="1" dirty="0" smtClean="0"/>
              <a:t>Lodes sākuma ātrums: </a:t>
            </a:r>
            <a:r>
              <a:rPr lang="lv-LV" dirty="0" smtClean="0"/>
              <a:t>385 m/s</a:t>
            </a:r>
          </a:p>
          <a:p>
            <a:pPr marL="0" indent="0">
              <a:buNone/>
            </a:pPr>
            <a:r>
              <a:rPr lang="lv-LV" b="1" dirty="0" smtClean="0"/>
              <a:t>Šaušanas temps: </a:t>
            </a:r>
            <a:r>
              <a:rPr lang="lv-LV" dirty="0" smtClean="0"/>
              <a:t>600 š/</a:t>
            </a:r>
            <a:r>
              <a:rPr lang="lv-LV" dirty="0" err="1" smtClean="0"/>
              <a:t>min</a:t>
            </a:r>
            <a:r>
              <a:rPr lang="lv-LV" dirty="0" smtClean="0"/>
              <a:t>.</a:t>
            </a:r>
          </a:p>
          <a:p>
            <a:pPr marL="0" indent="0">
              <a:buNone/>
            </a:pPr>
            <a:r>
              <a:rPr lang="lv-LV" b="1" dirty="0" smtClean="0"/>
              <a:t>Šaušanas veidi: </a:t>
            </a:r>
            <a:r>
              <a:rPr lang="lv-LV" dirty="0" err="1" smtClean="0"/>
              <a:t>savrupšāvieni</a:t>
            </a:r>
            <a:r>
              <a:rPr lang="lv-LV" dirty="0" smtClean="0"/>
              <a:t>, automātiskā uguns</a:t>
            </a:r>
          </a:p>
          <a:p>
            <a:pPr marL="0" indent="0">
              <a:buNone/>
            </a:pPr>
            <a:r>
              <a:rPr lang="lv-LV" b="1" dirty="0" smtClean="0"/>
              <a:t>Mērķeklis: </a:t>
            </a:r>
            <a:r>
              <a:rPr lang="lv-LV" dirty="0" smtClean="0"/>
              <a:t>Pamata mehāniskais mērķeklis ar iespēju uzstādīt papildus tēmēšanas ierīces</a:t>
            </a:r>
          </a:p>
          <a:p>
            <a:pPr marL="0" indent="0">
              <a:buNone/>
            </a:pPr>
            <a:r>
              <a:rPr lang="lv-LV" b="1" dirty="0" smtClean="0"/>
              <a:t>Vītņu skaits: </a:t>
            </a:r>
            <a:r>
              <a:rPr lang="lv-LV" dirty="0" smtClean="0"/>
              <a:t>6</a:t>
            </a:r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endParaRPr lang="lv-LV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09200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Pamatdaļas un mehānismi</a:t>
            </a:r>
            <a:endParaRPr lang="lv-LV" dirty="0"/>
          </a:p>
        </p:txBody>
      </p:sp>
      <p:sp>
        <p:nvSpPr>
          <p:cNvPr id="6" name="TextBox 5"/>
          <p:cNvSpPr txBox="1"/>
          <p:nvPr/>
        </p:nvSpPr>
        <p:spPr>
          <a:xfrm>
            <a:off x="5241198" y="3177460"/>
            <a:ext cx="3113160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lv-LV" sz="2400" dirty="0"/>
              <a:t>Stobra kārba ar stobru, </a:t>
            </a:r>
            <a:endParaRPr lang="lv-LV" sz="2400" dirty="0" smtClean="0"/>
          </a:p>
          <a:p>
            <a:r>
              <a:rPr lang="lv-LV" sz="2400" dirty="0" smtClean="0"/>
              <a:t>saliekamā </a:t>
            </a:r>
            <a:r>
              <a:rPr lang="lv-LV" sz="2400" dirty="0" err="1"/>
              <a:t>laide</a:t>
            </a:r>
            <a:r>
              <a:rPr lang="lv-LV" sz="2400" dirty="0"/>
              <a:t> ar </a:t>
            </a:r>
            <a:endParaRPr lang="lv-LV" sz="2400" dirty="0" smtClean="0"/>
          </a:p>
          <a:p>
            <a:r>
              <a:rPr lang="lv-LV" sz="2400" dirty="0" smtClean="0"/>
              <a:t>stiprinājuma </a:t>
            </a:r>
            <a:r>
              <a:rPr lang="lv-LV" sz="2400" dirty="0"/>
              <a:t>detaļām</a:t>
            </a:r>
            <a:r>
              <a:rPr lang="lv-LV" dirty="0" smtClean="0"/>
              <a:t>.</a:t>
            </a:r>
            <a:endParaRPr lang="lv-LV" dirty="0"/>
          </a:p>
        </p:txBody>
      </p:sp>
      <p:sp>
        <p:nvSpPr>
          <p:cNvPr id="7" name="TextBox 6"/>
          <p:cNvSpPr txBox="1"/>
          <p:nvPr/>
        </p:nvSpPr>
        <p:spPr>
          <a:xfrm>
            <a:off x="4211960" y="1933384"/>
            <a:ext cx="4248471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sz="2400" dirty="0"/>
              <a:t>Aizslēga rāmis ar atgriezējatsperi </a:t>
            </a:r>
            <a:endParaRPr lang="lv-LV" sz="2400" dirty="0" smtClean="0"/>
          </a:p>
          <a:p>
            <a:r>
              <a:rPr lang="lv-LV" sz="2400" dirty="0" smtClean="0"/>
              <a:t>(</a:t>
            </a:r>
            <a:r>
              <a:rPr lang="lv-LV" sz="2400" dirty="0"/>
              <a:t>komplekts</a:t>
            </a:r>
            <a:r>
              <a:rPr lang="lv-LV" sz="2400" dirty="0" smtClean="0"/>
              <a:t>).</a:t>
            </a:r>
            <a:endParaRPr lang="lv-LV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473825" y="4869159"/>
            <a:ext cx="5769656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lv-LV" sz="2400" dirty="0" err="1"/>
              <a:t>Pistoļveida</a:t>
            </a:r>
            <a:r>
              <a:rPr lang="lv-LV" sz="2400" dirty="0"/>
              <a:t> rokturis ar šaušanas mehānismu, </a:t>
            </a:r>
            <a:endParaRPr lang="lv-LV" sz="2400" dirty="0" smtClean="0"/>
          </a:p>
          <a:p>
            <a:r>
              <a:rPr lang="lv-LV" sz="2400" dirty="0" smtClean="0"/>
              <a:t>atbalsta </a:t>
            </a:r>
            <a:r>
              <a:rPr lang="lv-LV" sz="2400" dirty="0"/>
              <a:t>plāksni un magazīnas ligzdu</a:t>
            </a:r>
            <a:r>
              <a:rPr lang="lv-LV" sz="2400" dirty="0" smtClean="0"/>
              <a:t>.</a:t>
            </a:r>
            <a:endParaRPr lang="lv-LV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83568" y="4869160"/>
            <a:ext cx="1440523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lv-LV" sz="2400" dirty="0"/>
              <a:t>Magazīna</a:t>
            </a:r>
            <a:r>
              <a:rPr lang="lv-LV" dirty="0" smtClean="0"/>
              <a:t>.</a:t>
            </a:r>
            <a:endParaRPr lang="lv-LV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642485"/>
            <a:ext cx="3384376" cy="2797290"/>
          </a:xfrm>
          <a:prstGeom prst="rect">
            <a:avLst/>
          </a:prstGeom>
        </p:spPr>
      </p:pic>
      <p:cxnSp>
        <p:nvCxnSpPr>
          <p:cNvPr id="12" name="Straight Arrow Connector 11"/>
          <p:cNvCxnSpPr>
            <a:stCxn id="7" idx="1"/>
          </p:cNvCxnSpPr>
          <p:nvPr/>
        </p:nvCxnSpPr>
        <p:spPr>
          <a:xfrm flipH="1" flipV="1">
            <a:off x="1885242" y="1844825"/>
            <a:ext cx="2326718" cy="50405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6" idx="1"/>
          </p:cNvCxnSpPr>
          <p:nvPr/>
        </p:nvCxnSpPr>
        <p:spPr>
          <a:xfrm flipH="1" flipV="1">
            <a:off x="2310338" y="2348884"/>
            <a:ext cx="2930860" cy="1428741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0"/>
          </p:cNvCxnSpPr>
          <p:nvPr/>
        </p:nvCxnSpPr>
        <p:spPr>
          <a:xfrm flipH="1" flipV="1">
            <a:off x="2555778" y="3177461"/>
            <a:ext cx="2802875" cy="169169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254654" y="3789040"/>
            <a:ext cx="437026" cy="108012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56854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Pamatdaļas un </a:t>
            </a:r>
            <a:r>
              <a:rPr lang="lv-LV" dirty="0" smtClean="0"/>
              <a:t>mehānismi</a:t>
            </a:r>
            <a:br>
              <a:rPr lang="lv-LV" dirty="0" smtClean="0"/>
            </a:br>
            <a:r>
              <a:rPr lang="lv-LV" dirty="0" smtClean="0"/>
              <a:t>(kontrole)</a:t>
            </a:r>
            <a:endParaRPr lang="lv-LV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988840"/>
            <a:ext cx="4104456" cy="3392458"/>
          </a:xfr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84658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lv-LV" dirty="0" smtClean="0"/>
              <a:t>Darbības ar ieroci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/>
          <a:lstStyle/>
          <a:p>
            <a:pPr marL="0" indent="0">
              <a:buNone/>
            </a:pPr>
            <a:r>
              <a:rPr lang="lv-LV" dirty="0" smtClean="0"/>
              <a:t>Mašīnpistoles izlādēšana:</a:t>
            </a:r>
          </a:p>
          <a:p>
            <a:r>
              <a:rPr lang="lv-LV" sz="2800" dirty="0" smtClean="0"/>
              <a:t>Pirkstam jāatrodas ārpus mēlītes (uz </a:t>
            </a:r>
            <a:r>
              <a:rPr lang="lv-LV" sz="2800" dirty="0" err="1" smtClean="0"/>
              <a:t>aizsargskavas</a:t>
            </a:r>
            <a:r>
              <a:rPr lang="lv-LV" sz="2800" dirty="0" smtClean="0"/>
              <a:t>)</a:t>
            </a:r>
          </a:p>
          <a:p>
            <a:r>
              <a:rPr lang="lv-LV" sz="2800" dirty="0" smtClean="0"/>
              <a:t>Pārslēgt drošinātāju pozīcijā «Nodrošināts»</a:t>
            </a:r>
          </a:p>
          <a:p>
            <a:r>
              <a:rPr lang="lv-LV" sz="2800" dirty="0" smtClean="0"/>
              <a:t>Noņemt magazīnu</a:t>
            </a:r>
          </a:p>
          <a:p>
            <a:r>
              <a:rPr lang="lv-LV" sz="2800" dirty="0" smtClean="0"/>
              <a:t>Pagriezt ieroci ar </a:t>
            </a:r>
            <a:r>
              <a:rPr lang="lv-LV" sz="2800" dirty="0" err="1" smtClean="0"/>
              <a:t>izmētējlodziņu</a:t>
            </a:r>
            <a:r>
              <a:rPr lang="lv-LV" sz="2800" dirty="0" smtClean="0"/>
              <a:t> pret zemi, pārvilkt aizslēgu, nofiksēt pārlādēšanas rokturi augšējā stāvoklī </a:t>
            </a:r>
          </a:p>
          <a:p>
            <a:r>
              <a:rPr lang="lv-LV" sz="2800" dirty="0" smtClean="0"/>
              <a:t>Apskatīt patrontelpu, vai tajā nav munīcijas/čaulītes</a:t>
            </a:r>
          </a:p>
          <a:p>
            <a:r>
              <a:rPr lang="lv-LV" sz="2800" dirty="0" smtClean="0"/>
              <a:t>Piespiest uz pārlādēšanas rokturi – palaist aizslēgu</a:t>
            </a:r>
          </a:p>
          <a:p>
            <a:r>
              <a:rPr lang="lv-LV" sz="2800" dirty="0" smtClean="0"/>
              <a:t>Veikt tēmētu mēlītes nolaišanu drošā virzienā.</a:t>
            </a:r>
            <a:endParaRPr lang="lv-LV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5736" y="1988840"/>
            <a:ext cx="850776" cy="6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85313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266"/>
            <a:ext cx="8229600" cy="1143000"/>
          </a:xfrm>
        </p:spPr>
        <p:txBody>
          <a:bodyPr/>
          <a:lstStyle/>
          <a:p>
            <a:r>
              <a:rPr lang="lv-LV" dirty="0" smtClean="0"/>
              <a:t>Darbības ar ieroci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/>
          <a:lstStyle/>
          <a:p>
            <a:pPr marL="0" indent="0">
              <a:buNone/>
            </a:pPr>
            <a:r>
              <a:rPr lang="lv-LV" dirty="0" smtClean="0"/>
              <a:t>Mašīnpistoles pielādēšana:</a:t>
            </a:r>
          </a:p>
          <a:p>
            <a:r>
              <a:rPr lang="lv-LV" sz="2800" dirty="0"/>
              <a:t>Pirkstam jāatrodas ārpus mēlītes (uz </a:t>
            </a:r>
            <a:r>
              <a:rPr lang="lv-LV" sz="2800" dirty="0" err="1"/>
              <a:t>aizsargskavas</a:t>
            </a:r>
            <a:r>
              <a:rPr lang="lv-LV" sz="2800" dirty="0"/>
              <a:t>)</a:t>
            </a:r>
          </a:p>
          <a:p>
            <a:r>
              <a:rPr lang="lv-LV" sz="2800" dirty="0"/>
              <a:t>Pārslēgt drošinātāju pozīcijā «Nodrošināts»</a:t>
            </a:r>
          </a:p>
          <a:p>
            <a:r>
              <a:rPr lang="lv-LV" sz="2800" dirty="0" smtClean="0"/>
              <a:t>Pievienot pielādētu magazīnu magazīnas ligzdai, līdz atskan klikšķis; paraujot magazīnu, pārliecināties par tās drošu pievienošanu</a:t>
            </a:r>
          </a:p>
          <a:p>
            <a:r>
              <a:rPr lang="lv-LV" sz="2800" dirty="0" smtClean="0"/>
              <a:t>Pavilkt pārlādēšanas rokturi līdz galam, palaist to brīvgaitā (vai nofiksēt to aizmugurējā stāvoklī un uzsist)</a:t>
            </a:r>
          </a:p>
          <a:p>
            <a:r>
              <a:rPr lang="lv-LV" sz="2800" dirty="0" smtClean="0"/>
              <a:t>AIZLIEGTS pavadīt pārlādēšanas rokturi uz priekšu.</a:t>
            </a:r>
            <a:endParaRPr lang="lv-LV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6398" y="2060848"/>
            <a:ext cx="850776" cy="6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67971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402</TotalTime>
  <Words>692</Words>
  <Application>Microsoft Office PowerPoint</Application>
  <PresentationFormat>On-screen Show (4:3)</PresentationFormat>
  <Paragraphs>126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Cambria</vt:lpstr>
      <vt:lpstr>Adjacency</vt:lpstr>
      <vt:lpstr>Universālā mašīnpistole UMP  kalibrs 9x19 mm</vt:lpstr>
      <vt:lpstr>Vispārējs ieroča apraksts</vt:lpstr>
      <vt:lpstr>PowerPoint Presentation</vt:lpstr>
      <vt:lpstr>Speciālās palīgierīces</vt:lpstr>
      <vt:lpstr>UMP tehniskie dati</vt:lpstr>
      <vt:lpstr>Pamatdaļas un mehānismi</vt:lpstr>
      <vt:lpstr>Pamatdaļas un mehānismi (kontrole)</vt:lpstr>
      <vt:lpstr>Darbības ar ieroci</vt:lpstr>
      <vt:lpstr>Darbības ar ieroci</vt:lpstr>
      <vt:lpstr>Darbības ar ieroci</vt:lpstr>
      <vt:lpstr>Darbības ar ieroci</vt:lpstr>
      <vt:lpstr>Darbības ar ieroci</vt:lpstr>
      <vt:lpstr>Darbības ar ieroci</vt:lpstr>
      <vt:lpstr>Darbības ar ieroci</vt:lpstr>
      <vt:lpstr>Darbības ar ieroci</vt:lpstr>
      <vt:lpstr>Paldies par uzmanību! Jautājumi?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Universālā mašīnpistole UMP  kalibrs 9x19 mm</dc:title>
  <dc:creator>Arvils Mikažāns</dc:creator>
  <cp:lastModifiedBy>Arvils Mikažāns</cp:lastModifiedBy>
  <cp:revision>22</cp:revision>
  <dcterms:created xsi:type="dcterms:W3CDTF">2020-04-02T08:50:28Z</dcterms:created>
  <dcterms:modified xsi:type="dcterms:W3CDTF">2021-04-20T05:59:51Z</dcterms:modified>
</cp:coreProperties>
</file>