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ārtiņš Spridzāns" initials="MS" lastIdx="1" clrIdx="0">
    <p:extLst>
      <p:ext uri="{19B8F6BF-5375-455C-9EA6-DF929625EA0E}">
        <p15:presenceInfo xmlns:p15="http://schemas.microsoft.com/office/powerpoint/2012/main" userId="S-1-5-21-2000478354-1563985344-1957994488-12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43" d="100"/>
          <a:sy n="43" d="100"/>
        </p:scale>
        <p:origin x="6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751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7565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985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142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041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357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4089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016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860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274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474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073C5-333A-4BFD-B090-CFA599C81E08}" type="datetimeFigureOut">
              <a:rPr lang="lv-LV" smtClean="0"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8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5.png"/><Relationship Id="rId3" Type="http://schemas.microsoft.com/office/2007/relationships/media" Target="../media/media2.m4a"/><Relationship Id="rId21" Type="http://schemas.openxmlformats.org/officeDocument/2006/relationships/slideLayout" Target="../slideLayouts/slideLayout1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image" Target="../media/image4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.jp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2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microsoft.com/office/2007/relationships/media" Target="../media/media17.m4a"/><Relationship Id="rId18" Type="http://schemas.openxmlformats.org/officeDocument/2006/relationships/audio" Target="../media/media19.m4a"/><Relationship Id="rId26" Type="http://schemas.openxmlformats.org/officeDocument/2006/relationships/image" Target="../media/image5.png"/><Relationship Id="rId3" Type="http://schemas.microsoft.com/office/2007/relationships/media" Target="../media/media12.m4a"/><Relationship Id="rId21" Type="http://schemas.openxmlformats.org/officeDocument/2006/relationships/slideLayout" Target="../slideLayouts/slideLayout1.xml"/><Relationship Id="rId7" Type="http://schemas.microsoft.com/office/2007/relationships/media" Target="../media/media14.m4a"/><Relationship Id="rId12" Type="http://schemas.openxmlformats.org/officeDocument/2006/relationships/audio" Target="../media/media16.m4a"/><Relationship Id="rId17" Type="http://schemas.microsoft.com/office/2007/relationships/media" Target="../media/media19.m4a"/><Relationship Id="rId25" Type="http://schemas.openxmlformats.org/officeDocument/2006/relationships/image" Target="../media/image4.png"/><Relationship Id="rId2" Type="http://schemas.openxmlformats.org/officeDocument/2006/relationships/audio" Target="../media/media11.m4a"/><Relationship Id="rId16" Type="http://schemas.openxmlformats.org/officeDocument/2006/relationships/audio" Target="../media/media18.m4a"/><Relationship Id="rId20" Type="http://schemas.openxmlformats.org/officeDocument/2006/relationships/audio" Target="../media/media20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microsoft.com/office/2007/relationships/media" Target="../media/media16.m4a"/><Relationship Id="rId24" Type="http://schemas.openxmlformats.org/officeDocument/2006/relationships/image" Target="../media/image3.jpg"/><Relationship Id="rId5" Type="http://schemas.microsoft.com/office/2007/relationships/media" Target="../media/media13.m4a"/><Relationship Id="rId15" Type="http://schemas.microsoft.com/office/2007/relationships/media" Target="../media/media18.m4a"/><Relationship Id="rId23" Type="http://schemas.openxmlformats.org/officeDocument/2006/relationships/image" Target="../media/image2.png"/><Relationship Id="rId10" Type="http://schemas.openxmlformats.org/officeDocument/2006/relationships/audio" Target="../media/media15.m4a"/><Relationship Id="rId19" Type="http://schemas.microsoft.com/office/2007/relationships/media" Target="../media/media20.m4a"/><Relationship Id="rId4" Type="http://schemas.openxmlformats.org/officeDocument/2006/relationships/audio" Target="../media/media12.m4a"/><Relationship Id="rId9" Type="http://schemas.microsoft.com/office/2007/relationships/media" Target="../media/media15.m4a"/><Relationship Id="rId14" Type="http://schemas.openxmlformats.org/officeDocument/2006/relationships/audio" Target="../media/media17.m4a"/><Relationship Id="rId2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microsoft.com/office/2007/relationships/media" Target="../media/media27.m4a"/><Relationship Id="rId18" Type="http://schemas.openxmlformats.org/officeDocument/2006/relationships/hyperlink" Target="https://en.wikipedia.org/wiki/United_Nations_High_Commissioner_for_Refugees" TargetMode="External"/><Relationship Id="rId3" Type="http://schemas.microsoft.com/office/2007/relationships/media" Target="../media/media22.m4a"/><Relationship Id="rId21" Type="http://schemas.openxmlformats.org/officeDocument/2006/relationships/image" Target="../media/image3.jpg"/><Relationship Id="rId7" Type="http://schemas.microsoft.com/office/2007/relationships/media" Target="../media/media24.m4a"/><Relationship Id="rId12" Type="http://schemas.openxmlformats.org/officeDocument/2006/relationships/audio" Target="../media/media26.m4a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6" Type="http://schemas.openxmlformats.org/officeDocument/2006/relationships/audio" Target="../media/media28.m4a"/><Relationship Id="rId20" Type="http://schemas.openxmlformats.org/officeDocument/2006/relationships/image" Target="../media/image2.png"/><Relationship Id="rId1" Type="http://schemas.microsoft.com/office/2007/relationships/media" Target="../media/media21.m4a"/><Relationship Id="rId6" Type="http://schemas.openxmlformats.org/officeDocument/2006/relationships/audio" Target="../media/media23.m4a"/><Relationship Id="rId11" Type="http://schemas.microsoft.com/office/2007/relationships/media" Target="../media/media26.m4a"/><Relationship Id="rId5" Type="http://schemas.microsoft.com/office/2007/relationships/media" Target="../media/media23.m4a"/><Relationship Id="rId15" Type="http://schemas.microsoft.com/office/2007/relationships/media" Target="../media/media28.m4a"/><Relationship Id="rId23" Type="http://schemas.openxmlformats.org/officeDocument/2006/relationships/image" Target="../media/image5.png"/><Relationship Id="rId10" Type="http://schemas.openxmlformats.org/officeDocument/2006/relationships/audio" Target="../media/media25.m4a"/><Relationship Id="rId19" Type="http://schemas.openxmlformats.org/officeDocument/2006/relationships/image" Target="../media/image1.png"/><Relationship Id="rId4" Type="http://schemas.openxmlformats.org/officeDocument/2006/relationships/audio" Target="../media/media22.m4a"/><Relationship Id="rId9" Type="http://schemas.microsoft.com/office/2007/relationships/media" Target="../media/media25.m4a"/><Relationship Id="rId14" Type="http://schemas.openxmlformats.org/officeDocument/2006/relationships/audio" Target="../media/media27.m4a"/><Relationship Id="rId2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32.m4a"/><Relationship Id="rId13" Type="http://schemas.microsoft.com/office/2007/relationships/media" Target="../media/media35.m4a"/><Relationship Id="rId18" Type="http://schemas.openxmlformats.org/officeDocument/2006/relationships/image" Target="../media/image1.png"/><Relationship Id="rId3" Type="http://schemas.microsoft.com/office/2007/relationships/media" Target="../media/media30.m4a"/><Relationship Id="rId21" Type="http://schemas.openxmlformats.org/officeDocument/2006/relationships/image" Target="../media/image4.png"/><Relationship Id="rId7" Type="http://schemas.microsoft.com/office/2007/relationships/media" Target="../media/media32.m4a"/><Relationship Id="rId12" Type="http://schemas.openxmlformats.org/officeDocument/2006/relationships/audio" Target="../media/media34.m4a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29.m4a"/><Relationship Id="rId16" Type="http://schemas.openxmlformats.org/officeDocument/2006/relationships/audio" Target="../media/media36.m4a"/><Relationship Id="rId20" Type="http://schemas.openxmlformats.org/officeDocument/2006/relationships/image" Target="../media/image3.jpg"/><Relationship Id="rId1" Type="http://schemas.microsoft.com/office/2007/relationships/media" Target="../media/media29.m4a"/><Relationship Id="rId6" Type="http://schemas.openxmlformats.org/officeDocument/2006/relationships/audio" Target="../media/media31.m4a"/><Relationship Id="rId11" Type="http://schemas.microsoft.com/office/2007/relationships/media" Target="../media/media34.m4a"/><Relationship Id="rId5" Type="http://schemas.microsoft.com/office/2007/relationships/media" Target="../media/media31.m4a"/><Relationship Id="rId15" Type="http://schemas.microsoft.com/office/2007/relationships/media" Target="../media/media36.m4a"/><Relationship Id="rId10" Type="http://schemas.openxmlformats.org/officeDocument/2006/relationships/audio" Target="../media/media33.m4a"/><Relationship Id="rId19" Type="http://schemas.openxmlformats.org/officeDocument/2006/relationships/image" Target="../media/image2.png"/><Relationship Id="rId4" Type="http://schemas.openxmlformats.org/officeDocument/2006/relationships/audio" Target="../media/media30.m4a"/><Relationship Id="rId9" Type="http://schemas.microsoft.com/office/2007/relationships/media" Target="../media/media33.m4a"/><Relationship Id="rId14" Type="http://schemas.openxmlformats.org/officeDocument/2006/relationships/audio" Target="../media/media35.m4a"/><Relationship Id="rId2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0.m4a"/><Relationship Id="rId13" Type="http://schemas.microsoft.com/office/2007/relationships/media" Target="../media/media43.m4a"/><Relationship Id="rId18" Type="http://schemas.openxmlformats.org/officeDocument/2006/relationships/audio" Target="../media/media45.m4a"/><Relationship Id="rId26" Type="http://schemas.openxmlformats.org/officeDocument/2006/relationships/image" Target="../media/image5.png"/><Relationship Id="rId3" Type="http://schemas.microsoft.com/office/2007/relationships/media" Target="../media/media38.m4a"/><Relationship Id="rId21" Type="http://schemas.openxmlformats.org/officeDocument/2006/relationships/slideLayout" Target="../slideLayouts/slideLayout1.xml"/><Relationship Id="rId7" Type="http://schemas.microsoft.com/office/2007/relationships/media" Target="../media/media40.m4a"/><Relationship Id="rId12" Type="http://schemas.openxmlformats.org/officeDocument/2006/relationships/audio" Target="../media/media42.m4a"/><Relationship Id="rId17" Type="http://schemas.microsoft.com/office/2007/relationships/media" Target="../media/media45.m4a"/><Relationship Id="rId25" Type="http://schemas.openxmlformats.org/officeDocument/2006/relationships/image" Target="../media/image4.png"/><Relationship Id="rId2" Type="http://schemas.openxmlformats.org/officeDocument/2006/relationships/audio" Target="../media/media37.m4a"/><Relationship Id="rId16" Type="http://schemas.openxmlformats.org/officeDocument/2006/relationships/audio" Target="../media/media44.m4a"/><Relationship Id="rId20" Type="http://schemas.openxmlformats.org/officeDocument/2006/relationships/audio" Target="../media/media46.m4a"/><Relationship Id="rId1" Type="http://schemas.microsoft.com/office/2007/relationships/media" Target="../media/media37.m4a"/><Relationship Id="rId6" Type="http://schemas.openxmlformats.org/officeDocument/2006/relationships/audio" Target="../media/media39.m4a"/><Relationship Id="rId11" Type="http://schemas.microsoft.com/office/2007/relationships/media" Target="../media/media42.m4a"/><Relationship Id="rId24" Type="http://schemas.openxmlformats.org/officeDocument/2006/relationships/image" Target="../media/image3.jpg"/><Relationship Id="rId5" Type="http://schemas.microsoft.com/office/2007/relationships/media" Target="../media/media39.m4a"/><Relationship Id="rId15" Type="http://schemas.microsoft.com/office/2007/relationships/media" Target="../media/media44.m4a"/><Relationship Id="rId23" Type="http://schemas.openxmlformats.org/officeDocument/2006/relationships/image" Target="../media/image2.png"/><Relationship Id="rId10" Type="http://schemas.openxmlformats.org/officeDocument/2006/relationships/audio" Target="../media/media41.m4a"/><Relationship Id="rId19" Type="http://schemas.microsoft.com/office/2007/relationships/media" Target="../media/media46.m4a"/><Relationship Id="rId4" Type="http://schemas.openxmlformats.org/officeDocument/2006/relationships/audio" Target="../media/media38.m4a"/><Relationship Id="rId9" Type="http://schemas.microsoft.com/office/2007/relationships/media" Target="../media/media41.m4a"/><Relationship Id="rId14" Type="http://schemas.openxmlformats.org/officeDocument/2006/relationships/audio" Target="../media/media43.m4a"/><Relationship Id="rId2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0.m4a"/><Relationship Id="rId13" Type="http://schemas.microsoft.com/office/2007/relationships/media" Target="../media/media53.m4a"/><Relationship Id="rId18" Type="http://schemas.openxmlformats.org/officeDocument/2006/relationships/audio" Target="../media/media55.m4a"/><Relationship Id="rId26" Type="http://schemas.openxmlformats.org/officeDocument/2006/relationships/image" Target="../media/image5.png"/><Relationship Id="rId3" Type="http://schemas.microsoft.com/office/2007/relationships/media" Target="../media/media48.m4a"/><Relationship Id="rId21" Type="http://schemas.openxmlformats.org/officeDocument/2006/relationships/slideLayout" Target="../slideLayouts/slideLayout1.xml"/><Relationship Id="rId7" Type="http://schemas.microsoft.com/office/2007/relationships/media" Target="../media/media50.m4a"/><Relationship Id="rId12" Type="http://schemas.openxmlformats.org/officeDocument/2006/relationships/audio" Target="../media/media52.m4a"/><Relationship Id="rId17" Type="http://schemas.microsoft.com/office/2007/relationships/media" Target="../media/media55.m4a"/><Relationship Id="rId25" Type="http://schemas.openxmlformats.org/officeDocument/2006/relationships/image" Target="../media/image4.png"/><Relationship Id="rId2" Type="http://schemas.openxmlformats.org/officeDocument/2006/relationships/audio" Target="../media/media47.m4a"/><Relationship Id="rId16" Type="http://schemas.openxmlformats.org/officeDocument/2006/relationships/audio" Target="../media/media54.m4a"/><Relationship Id="rId20" Type="http://schemas.openxmlformats.org/officeDocument/2006/relationships/audio" Target="../media/media56.m4a"/><Relationship Id="rId1" Type="http://schemas.microsoft.com/office/2007/relationships/media" Target="../media/media47.m4a"/><Relationship Id="rId6" Type="http://schemas.openxmlformats.org/officeDocument/2006/relationships/audio" Target="../media/media49.m4a"/><Relationship Id="rId11" Type="http://schemas.microsoft.com/office/2007/relationships/media" Target="../media/media52.m4a"/><Relationship Id="rId24" Type="http://schemas.openxmlformats.org/officeDocument/2006/relationships/image" Target="../media/image3.jpg"/><Relationship Id="rId5" Type="http://schemas.microsoft.com/office/2007/relationships/media" Target="../media/media49.m4a"/><Relationship Id="rId15" Type="http://schemas.microsoft.com/office/2007/relationships/media" Target="../media/media54.m4a"/><Relationship Id="rId23" Type="http://schemas.openxmlformats.org/officeDocument/2006/relationships/image" Target="../media/image2.png"/><Relationship Id="rId10" Type="http://schemas.openxmlformats.org/officeDocument/2006/relationships/audio" Target="../media/media51.m4a"/><Relationship Id="rId19" Type="http://schemas.microsoft.com/office/2007/relationships/media" Target="../media/media56.m4a"/><Relationship Id="rId4" Type="http://schemas.openxmlformats.org/officeDocument/2006/relationships/audio" Target="../media/media48.m4a"/><Relationship Id="rId9" Type="http://schemas.microsoft.com/office/2007/relationships/media" Target="../media/media51.m4a"/><Relationship Id="rId14" Type="http://schemas.openxmlformats.org/officeDocument/2006/relationships/audio" Target="../media/media53.m4a"/><Relationship Id="rId2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0.m4a"/><Relationship Id="rId13" Type="http://schemas.microsoft.com/office/2007/relationships/media" Target="../media/media63.m4a"/><Relationship Id="rId18" Type="http://schemas.openxmlformats.org/officeDocument/2006/relationships/audio" Target="../media/media65.m4a"/><Relationship Id="rId3" Type="http://schemas.microsoft.com/office/2007/relationships/media" Target="../media/media58.m4a"/><Relationship Id="rId21" Type="http://schemas.openxmlformats.org/officeDocument/2006/relationships/image" Target="../media/image2.png"/><Relationship Id="rId7" Type="http://schemas.microsoft.com/office/2007/relationships/media" Target="../media/media60.m4a"/><Relationship Id="rId12" Type="http://schemas.openxmlformats.org/officeDocument/2006/relationships/audio" Target="../media/media62.m4a"/><Relationship Id="rId17" Type="http://schemas.microsoft.com/office/2007/relationships/media" Target="../media/media65.m4a"/><Relationship Id="rId2" Type="http://schemas.openxmlformats.org/officeDocument/2006/relationships/audio" Target="../media/media57.m4a"/><Relationship Id="rId16" Type="http://schemas.openxmlformats.org/officeDocument/2006/relationships/audio" Target="../media/media64.m4a"/><Relationship Id="rId20" Type="http://schemas.openxmlformats.org/officeDocument/2006/relationships/image" Target="../media/image1.png"/><Relationship Id="rId1" Type="http://schemas.microsoft.com/office/2007/relationships/media" Target="../media/media57.m4a"/><Relationship Id="rId6" Type="http://schemas.openxmlformats.org/officeDocument/2006/relationships/audio" Target="../media/media59.m4a"/><Relationship Id="rId11" Type="http://schemas.microsoft.com/office/2007/relationships/media" Target="../media/media62.m4a"/><Relationship Id="rId24" Type="http://schemas.openxmlformats.org/officeDocument/2006/relationships/image" Target="../media/image5.png"/><Relationship Id="rId5" Type="http://schemas.microsoft.com/office/2007/relationships/media" Target="../media/media59.m4a"/><Relationship Id="rId15" Type="http://schemas.microsoft.com/office/2007/relationships/media" Target="../media/media64.m4a"/><Relationship Id="rId23" Type="http://schemas.openxmlformats.org/officeDocument/2006/relationships/image" Target="../media/image4.png"/><Relationship Id="rId10" Type="http://schemas.openxmlformats.org/officeDocument/2006/relationships/audio" Target="../media/media61.m4a"/><Relationship Id="rId19" Type="http://schemas.openxmlformats.org/officeDocument/2006/relationships/slideLayout" Target="../slideLayouts/slideLayout1.xml"/><Relationship Id="rId4" Type="http://schemas.openxmlformats.org/officeDocument/2006/relationships/audio" Target="../media/media58.m4a"/><Relationship Id="rId9" Type="http://schemas.microsoft.com/office/2007/relationships/media" Target="../media/media61.m4a"/><Relationship Id="rId14" Type="http://schemas.openxmlformats.org/officeDocument/2006/relationships/audio" Target="../media/media63.m4a"/><Relationship Id="rId2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3074"/>
            <a:ext cx="745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INFORMATION IN OPERATIONAL PLAN</a:t>
            </a:r>
            <a:endParaRPr lang="lv-LV" b="1" u="sng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587549"/>
              </p:ext>
            </p:extLst>
          </p:nvPr>
        </p:nvGraphicFramePr>
        <p:xfrm>
          <a:off x="1164657" y="1944357"/>
          <a:ext cx="9028497" cy="4561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35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+mn-lt"/>
                        </a:rPr>
                        <a:t>Operational plan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operacionālais plāns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peracinis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veiklos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248">
                <a:tc>
                  <a:txBody>
                    <a:bodyPr/>
                    <a:lstStyle/>
                    <a:p>
                      <a:r>
                        <a:rPr lang="en-US" sz="1400" b="1" noProof="0">
                          <a:latin typeface="+mn-lt"/>
                        </a:rPr>
                        <a:t>Legal framework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tiesiskais ietvars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GB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eisin</a:t>
                      </a:r>
                      <a:r>
                        <a:rPr lang="lt-L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ė</a:t>
                      </a:r>
                      <a:r>
                        <a:rPr lang="lt-LT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struktūra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r>
                        <a:rPr lang="lv-LV" sz="1400" b="1" noProof="0" dirty="0"/>
                        <a:t>li</a:t>
                      </a:r>
                      <a:r>
                        <a:rPr lang="en-US" sz="1400" b="1" noProof="0" dirty="0" err="1"/>
                        <a:t>mited</a:t>
                      </a:r>
                      <a:r>
                        <a:rPr lang="lv-LV" sz="1400" b="1" noProof="0" dirty="0"/>
                        <a:t> </a:t>
                      </a:r>
                      <a:r>
                        <a:rPr lang="en-US" sz="1400" b="1" i="0" u="none" strike="noStrike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Ierobežota informācija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r</a:t>
                      </a:r>
                      <a:r>
                        <a:rPr lang="lt-LT" sz="1400" dirty="0">
                          <a:effectLst/>
                        </a:rPr>
                        <a:t>iboto naudojimo informacija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sensitive information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jūtīga, </a:t>
                      </a:r>
                      <a:r>
                        <a:rPr lang="lv-LV" sz="1400" b="1" dirty="0" err="1">
                          <a:latin typeface="+mn-lt"/>
                        </a:rPr>
                        <a:t>sensitīva</a:t>
                      </a:r>
                      <a:r>
                        <a:rPr lang="lv-LV" sz="1400" b="1" dirty="0">
                          <a:latin typeface="+mn-lt"/>
                        </a:rPr>
                        <a:t> informācija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s</a:t>
                      </a:r>
                      <a:r>
                        <a:rPr lang="lt-LT" sz="1400" dirty="0">
                          <a:effectLst/>
                        </a:rPr>
                        <a:t>lapta informacija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case-by-case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katrā gadījumā atsevišķi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k</a:t>
                      </a:r>
                      <a:r>
                        <a:rPr lang="lt-LT" sz="1400" dirty="0">
                          <a:effectLst/>
                        </a:rPr>
                        <a:t>iekvienu konkrečiu atveju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baseline="0" noProof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Frontex</a:t>
                      </a:r>
                      <a:r>
                        <a:rPr lang="en-US" sz="1400" b="1" i="0" u="none" strike="noStrike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-One-Stop-Shop (FOSS)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vienas pieturas aģentūra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k</a:t>
                      </a:r>
                      <a:r>
                        <a:rPr lang="lt-LT" sz="1400" dirty="0">
                          <a:effectLst/>
                        </a:rPr>
                        <a:t>eitimosi informacija platforma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34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distress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sea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briesmas jūrā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nelaimė jūroje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epeal</a:t>
                      </a:r>
                      <a:r>
                        <a:rPr lang="lv-LV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regulation</a:t>
                      </a:r>
                      <a:r>
                        <a:rPr lang="lv-LV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atcelt regulu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p</a:t>
                      </a:r>
                      <a:r>
                        <a:rPr lang="lt-LT" sz="1400" dirty="0">
                          <a:effectLst/>
                        </a:rPr>
                        <a:t>anaikinti/anuliuoti</a:t>
                      </a:r>
                      <a:r>
                        <a:rPr lang="lt-LT" sz="1400" baseline="0" dirty="0">
                          <a:effectLst/>
                        </a:rPr>
                        <a:t> (reglamentą)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exchange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best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practice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dalīties labās prakses piemēros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keitimasis</a:t>
                      </a:r>
                      <a:r>
                        <a:rPr lang="lt-LT" sz="1400" baseline="0" dirty="0">
                          <a:effectLst/>
                        </a:rPr>
                        <a:t> geriausia praktika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identity</a:t>
                      </a:r>
                      <a:r>
                        <a:rPr lang="lv-LV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fraud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identitātes krāpšana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t</a:t>
                      </a:r>
                      <a:r>
                        <a:rPr lang="lt-LT" sz="1400" dirty="0">
                          <a:effectLst/>
                        </a:rPr>
                        <a:t>apatybės</a:t>
                      </a:r>
                      <a:r>
                        <a:rPr lang="lt-LT" sz="1400" baseline="0" dirty="0">
                          <a:effectLst/>
                        </a:rPr>
                        <a:t> sukčiavimas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BFE6FC-0103-45A0-B744-F52F788E8A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06684" y="2321232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FFB754-D163-4598-A96B-C77D31D9AD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06684" y="2727632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14A132-CA85-4549-A085-FFE2DEDD013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06684" y="3045400"/>
            <a:ext cx="406400" cy="4064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131E8D-28DE-453C-9C9D-B3FDC123AD6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06684" y="3337232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CBAB04-5722-47D8-AF01-7597AB93888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06684" y="3743632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D465FB-90C3-4DE2-8E83-FD09DF5A0C1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6349" y="4198870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F4AF8B-6925-45A5-AAEB-1667A5580DB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06684" y="4648372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0653CC-FAE6-4B48-AA12-07823087766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06684" y="5002454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B63A1E-3E76-451B-BB5D-C1645DA4F93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06684" y="5288409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7A0EE3-C048-45C2-8972-F0FF0CC04CD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06684" y="557620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3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0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0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2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98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95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535902"/>
              </p:ext>
            </p:extLst>
          </p:nvPr>
        </p:nvGraphicFramePr>
        <p:xfrm>
          <a:off x="1164657" y="1944357"/>
          <a:ext cx="9028497" cy="4362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35">
                <a:tc>
                  <a:txBody>
                    <a:bodyPr/>
                    <a:lstStyle/>
                    <a:p>
                      <a:r>
                        <a:rPr lang="lv-LV" sz="1400" dirty="0" err="1"/>
                        <a:t>demean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pazemot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pažeiminti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248">
                <a:tc>
                  <a:txBody>
                    <a:bodyPr/>
                    <a:lstStyle/>
                    <a:p>
                      <a:r>
                        <a:rPr lang="lv-LV" sz="1400" dirty="0" err="1"/>
                        <a:t>harassment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uzmākšanās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priekabiavimas; įžeidinėjimai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r>
                        <a:rPr lang="lv-LV" sz="1400" dirty="0" err="1"/>
                        <a:t>embarrass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apkaunot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v</a:t>
                      </a:r>
                      <a:r>
                        <a:rPr lang="lt-LT" sz="1400" dirty="0">
                          <a:effectLst/>
                        </a:rPr>
                        <a:t>aržyti, trikdyti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r>
                        <a:rPr lang="lv-LV" sz="1400" dirty="0" err="1"/>
                        <a:t>hostile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naidīgs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p</a:t>
                      </a:r>
                      <a:r>
                        <a:rPr lang="lt-LT" sz="1400" dirty="0">
                          <a:effectLst/>
                        </a:rPr>
                        <a:t>riešiškas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err="1"/>
                        <a:t>human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dignity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cilvēkcieņa</a:t>
                      </a:r>
                      <a:endParaRPr lang="lv-LV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ž</a:t>
                      </a:r>
                      <a:r>
                        <a:rPr lang="lt-LT" sz="1400" dirty="0">
                          <a:effectLst/>
                        </a:rPr>
                        <a:t>mogaus orumas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err="1"/>
                        <a:t>regardless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of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neskatoties uz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n</a:t>
                      </a:r>
                      <a:r>
                        <a:rPr lang="lt-LT" sz="1400" dirty="0">
                          <a:effectLst/>
                        </a:rPr>
                        <a:t>epaisant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 err="1"/>
                        <a:t>principle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of</a:t>
                      </a:r>
                      <a:r>
                        <a:rPr lang="lv-LV" sz="1400" dirty="0"/>
                        <a:t> non </a:t>
                      </a:r>
                      <a:r>
                        <a:rPr lang="lv-LV" sz="1400" dirty="0" err="1"/>
                        <a:t>refoulment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neizraidīšanas princips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n</a:t>
                      </a:r>
                      <a:r>
                        <a:rPr lang="lt-LT" sz="1400" dirty="0">
                          <a:effectLst/>
                        </a:rPr>
                        <a:t>egrąžinimo</a:t>
                      </a:r>
                      <a:r>
                        <a:rPr lang="lt-LT" sz="1400" baseline="0" dirty="0">
                          <a:effectLst/>
                        </a:rPr>
                        <a:t> principas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 err="1"/>
                        <a:t>in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custody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apcietinājumā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s</a:t>
                      </a:r>
                      <a:r>
                        <a:rPr lang="lt-LT" sz="1400" dirty="0">
                          <a:effectLst/>
                        </a:rPr>
                        <a:t>uimtas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susceptible to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uzņēmīgi pret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err="1">
                          <a:effectLst/>
                        </a:rPr>
                        <a:t>i</a:t>
                      </a:r>
                      <a:r>
                        <a:rPr lang="lt-LT" sz="1400" dirty="0">
                          <a:effectLst/>
                        </a:rPr>
                        <a:t>mlūs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 err="1"/>
                        <a:t>victims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cietušie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a</a:t>
                      </a:r>
                      <a:r>
                        <a:rPr lang="lt-LT" sz="1400" dirty="0">
                          <a:effectLst/>
                        </a:rPr>
                        <a:t>ukos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F6D6E43-B2A5-4C19-908F-F78549A4CCC6}"/>
              </a:ext>
            </a:extLst>
          </p:cNvPr>
          <p:cNvSpPr txBox="1"/>
          <p:nvPr/>
        </p:nvSpPr>
        <p:spPr>
          <a:xfrm>
            <a:off x="904875" y="353074"/>
            <a:ext cx="745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INFORMATION IN OPERATIONAL PLAN</a:t>
            </a:r>
            <a:endParaRPr lang="lv-LV" b="1" u="sng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D285F0-F776-43A3-9403-A244FF0919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06684" y="2203245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23DF23-3811-487F-89F0-C3622CB7AD8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06684" y="2609645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9C6893-AA8D-4EA1-9021-086C13E8572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06684" y="2910194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685FBA-2EB7-4E93-9CD8-21BBB5B1614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06684" y="3264975"/>
            <a:ext cx="406400" cy="4064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7A137E-7920-4A70-9563-3E95A95B37D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06684" y="3671375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22DBC7-6295-44BE-BDA9-9308FCFC1A6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7019" y="4094827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CC7597-1999-4AA7-BEB6-40A2B07F91A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7019" y="4504350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D718A6-A19F-40F3-B96B-4327B743C9E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7019" y="4858426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F9489F-1C40-47BE-AADE-C6A5E552615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7019" y="5094441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F5F625-7B7F-4446-BAF7-5658520AF27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57523" y="53949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1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1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60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44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6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16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320817"/>
              </p:ext>
            </p:extLst>
          </p:nvPr>
        </p:nvGraphicFramePr>
        <p:xfrm>
          <a:off x="1164657" y="1944357"/>
          <a:ext cx="9028497" cy="5042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35">
                <a:tc>
                  <a:txBody>
                    <a:bodyPr/>
                    <a:lstStyle/>
                    <a:p>
                      <a:r>
                        <a:rPr lang="en-GB" sz="1400" b="1" i="0" u="none" strike="noStrike" kern="1200" baseline="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cross-border criminality</a:t>
                      </a:r>
                      <a:endParaRPr lang="en-GB" sz="1400" b="1" noProof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pārrobežu noziedzība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tarpvalstybinis</a:t>
                      </a:r>
                      <a:r>
                        <a:rPr lang="lv-LV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nusikalstamumas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248">
                <a:tc>
                  <a:txBody>
                    <a:bodyPr/>
                    <a:lstStyle/>
                    <a:p>
                      <a:r>
                        <a:rPr lang="en-GB" sz="1400" b="1" i="0" u="none" strike="noStrike" kern="1200" baseline="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occurring incident</a:t>
                      </a:r>
                      <a:endParaRPr lang="en-GB" sz="1400" b="1" noProof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notiekošais incidents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vykstantis incidentas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r>
                        <a:rPr lang="en-GB" sz="1400" b="1" i="0" u="none" strike="noStrike" kern="1200" baseline="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interception</a:t>
                      </a:r>
                      <a:endParaRPr lang="en-GB" sz="1400" b="1" noProof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pārtveršana (piem. kontrabandistu)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u</a:t>
                      </a:r>
                      <a:r>
                        <a:rPr lang="lt-LT" sz="1400" dirty="0">
                          <a:effectLst/>
                        </a:rPr>
                        <a:t>žkirtimas;perėmimas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r>
                        <a:rPr lang="en-GB" sz="1400" b="1" i="0" u="none" strike="noStrike" kern="1200" baseline="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terrestrial assets</a:t>
                      </a:r>
                      <a:endParaRPr lang="en-GB" sz="1400" b="1" noProof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endParaRPr lang="lv-LV" sz="1400" b="1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s</a:t>
                      </a:r>
                      <a:r>
                        <a:rPr lang="lt-LT" sz="1400" dirty="0">
                          <a:effectLst/>
                        </a:rPr>
                        <a:t>ausumos turtas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0" u="none" strike="noStrike" kern="1200" baseline="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confirm</a:t>
                      </a:r>
                      <a:endParaRPr lang="en-GB" sz="1400" b="1" noProof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apstiprināt (informāciju)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p</a:t>
                      </a:r>
                      <a:r>
                        <a:rPr lang="lt-LT" sz="1400" dirty="0">
                          <a:effectLst/>
                        </a:rPr>
                        <a:t>atvirtinti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0" u="none" strike="noStrike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Thermo-Vision Vehicles (TVV)</a:t>
                      </a:r>
                      <a:endParaRPr lang="en-GB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Termo</a:t>
                      </a: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videonovērošanas transportlīdzeklis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t</a:t>
                      </a:r>
                      <a:r>
                        <a:rPr lang="lt-LT" sz="1400" dirty="0">
                          <a:effectLst/>
                        </a:rPr>
                        <a:t>ermovizinės</a:t>
                      </a:r>
                      <a:r>
                        <a:rPr lang="lt-LT" sz="1400" baseline="0" dirty="0">
                          <a:effectLst/>
                        </a:rPr>
                        <a:t> transporto priemonės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UNHCR </a:t>
                      </a:r>
                      <a:r>
                        <a:rPr lang="en-US" sz="1400" b="1" dirty="0"/>
                        <a:t>United Nations High Commissioner for Refugees</a:t>
                      </a:r>
                      <a:endParaRPr lang="en-US" sz="1400" b="1" dirty="0">
                        <a:hlinkClick r:id="rId18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Apvienoto Nāciju Augstais komisārs bēgļu jautājumos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J</a:t>
                      </a:r>
                      <a:r>
                        <a:rPr lang="lt-LT" sz="1400" dirty="0">
                          <a:effectLst/>
                        </a:rPr>
                        <a:t>ungtinių</a:t>
                      </a:r>
                      <a:r>
                        <a:rPr lang="lt-LT" sz="1400" baseline="0" dirty="0">
                          <a:effectLst/>
                        </a:rPr>
                        <a:t> Tautų vyriausiasis pabėgėlių reikalų komisaras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clandestine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migrants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slēptie migranti, kuri cenšas šķērsot robežu noslēpušies transportlīdzeklī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slapti</a:t>
                      </a:r>
                      <a:r>
                        <a:rPr lang="lv-LV" sz="14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migrantai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F6D6E43-B2A5-4C19-908F-F78549A4CCC6}"/>
              </a:ext>
            </a:extLst>
          </p:cNvPr>
          <p:cNvSpPr txBox="1"/>
          <p:nvPr/>
        </p:nvSpPr>
        <p:spPr>
          <a:xfrm>
            <a:off x="904875" y="353074"/>
            <a:ext cx="745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INFORMATION IN OPERATIONAL PLAN</a:t>
            </a:r>
            <a:endParaRPr lang="lv-LV" b="1" u="sng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25CC57-6801-4AB4-9EAD-9CC2758959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926348" y="2203245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77412A-77A9-4793-A30F-78C0AE797E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975509" y="2628127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AB7770-68FB-4D29-8222-6B74D5D757A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975509" y="2901487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85FBBE-3632-4292-B29C-98A97D40F7E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975509" y="3256209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F0162B-0220-4FFB-B109-F6DCB8FC897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975509" y="3681091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9CF447-B861-433F-80C7-C7D7AF1D238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975509" y="4137009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A04D6C-95FE-438C-AC4B-B8422FBCE32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975509" y="4646554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4DA160-80EA-4CAA-9A30-F264F9B6BD0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926348" y="531906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9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1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5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47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72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084617"/>
              </p:ext>
            </p:extLst>
          </p:nvPr>
        </p:nvGraphicFramePr>
        <p:xfrm>
          <a:off x="1164657" y="1944357"/>
          <a:ext cx="9028497" cy="4125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404">
                <a:tc>
                  <a:txBody>
                    <a:bodyPr/>
                    <a:lstStyle/>
                    <a:p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tackle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cross-border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crime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novērst pārrobežu noziedzību</a:t>
                      </a:r>
                      <a:endParaRPr lang="lv-LV" sz="1400" b="1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Kovoti su tarpvalstybiniu</a:t>
                      </a:r>
                      <a:r>
                        <a:rPr lang="lv-LV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nusikalstamumu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+mn-lt"/>
                        </a:rPr>
                        <a:t>serious crime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smags noziegums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s</a:t>
                      </a:r>
                      <a:r>
                        <a:rPr lang="lt-LT" sz="1400" dirty="0">
                          <a:effectLst/>
                        </a:rPr>
                        <a:t>unkus nusikaltimas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Commit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crime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izdarīt noziegumu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n</a:t>
                      </a:r>
                      <a:r>
                        <a:rPr lang="lt-LT" sz="1400" dirty="0">
                          <a:effectLst/>
                        </a:rPr>
                        <a:t>usikalsti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534">
                <a:tc>
                  <a:txBody>
                    <a:bodyPr/>
                    <a:lstStyle/>
                    <a:p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trafficking</a:t>
                      </a:r>
                      <a:endParaRPr lang="lv-LV" sz="14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human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beings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cilvēku tirdzniecība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p</a:t>
                      </a:r>
                      <a:r>
                        <a:rPr lang="lt-LT" sz="1400" dirty="0">
                          <a:effectLst/>
                        </a:rPr>
                        <a:t>rekyba žmonėmis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</a:t>
                      </a:r>
                      <a:r>
                        <a:rPr lang="lv-LV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smuggling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cilvēku kontrabanda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ž</a:t>
                      </a:r>
                      <a:r>
                        <a:rPr lang="lt-LT" sz="1400" dirty="0">
                          <a:effectLst/>
                        </a:rPr>
                        <a:t>monių</a:t>
                      </a:r>
                      <a:r>
                        <a:rPr lang="lt-LT" sz="1400" baseline="0" dirty="0">
                          <a:effectLst/>
                        </a:rPr>
                        <a:t> kontrabanda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the proximity of the external borders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ārējo robežu tuvumā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p</a:t>
                      </a:r>
                      <a:r>
                        <a:rPr lang="lt-LT" sz="1400" dirty="0">
                          <a:effectLst/>
                        </a:rPr>
                        <a:t>rie išorinių</a:t>
                      </a:r>
                      <a:r>
                        <a:rPr lang="lt-LT" sz="1400" baseline="0" dirty="0">
                          <a:effectLst/>
                        </a:rPr>
                        <a:t> sienų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document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fraud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dokumentu viltošana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d</a:t>
                      </a:r>
                      <a:r>
                        <a:rPr lang="lt-LT" sz="1400" dirty="0">
                          <a:effectLst/>
                        </a:rPr>
                        <a:t>okumentų</a:t>
                      </a:r>
                      <a:r>
                        <a:rPr lang="lt-LT" sz="1400" baseline="0" dirty="0">
                          <a:effectLst/>
                        </a:rPr>
                        <a:t> klastojimas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</a:t>
                      </a:r>
                      <a:r>
                        <a:rPr lang="lv-LV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alert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brīdinājums (piem. par viltotu dokumentu) 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p</a:t>
                      </a:r>
                      <a:r>
                        <a:rPr lang="lt-LT" sz="1400" dirty="0">
                          <a:effectLst/>
                        </a:rPr>
                        <a:t>erspėjimas apie dokumentą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F6D6E43-B2A5-4C19-908F-F78549A4CCC6}"/>
              </a:ext>
            </a:extLst>
          </p:cNvPr>
          <p:cNvSpPr txBox="1"/>
          <p:nvPr/>
        </p:nvSpPr>
        <p:spPr>
          <a:xfrm>
            <a:off x="904875" y="353074"/>
            <a:ext cx="745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INFORMATION IN OPERATIONAL PLAN</a:t>
            </a:r>
            <a:endParaRPr lang="lv-LV" b="1" u="sng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6EB4E4-601B-4469-8FEA-876C230960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916516" y="2193413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AAAA80-BC89-4312-90D1-64304149DD4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916516" y="2488122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E4A692-5CD0-4F67-8D78-2616E744A49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916516" y="2821495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AD3982-5116-4FE4-A56A-5768C50AA2F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916516" y="3246377"/>
            <a:ext cx="406400" cy="4064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CAAA25-F3A2-4E55-9FF0-B2C3BF4171F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847690" y="3694324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FC529F-CB66-4455-BA2F-895BAD818D4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847690" y="4096015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A02345-58A3-41A8-8CAF-6939040CD4D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847690" y="4434097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3AC6AB-1C29-43E4-8341-20D0C1FDBFD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818193" y="4845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4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8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0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6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725226"/>
              </p:ext>
            </p:extLst>
          </p:nvPr>
        </p:nvGraphicFramePr>
        <p:xfrm>
          <a:off x="1164657" y="1944357"/>
          <a:ext cx="9518876" cy="4487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3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35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+mn-lt"/>
                        </a:rPr>
                        <a:t>Host Member State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Uzņēmēj dalībvalsts</a:t>
                      </a:r>
                      <a:endParaRPr lang="lv-LV" sz="1400" b="1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Priimančioji</a:t>
                      </a:r>
                      <a:r>
                        <a:rPr lang="lv-LV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šalis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248">
                <a:tc>
                  <a:txBody>
                    <a:bodyPr/>
                    <a:lstStyle/>
                    <a:p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seconded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Agency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Norīkots darbam Aģentūrā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Komandiruotas į</a:t>
                      </a:r>
                      <a:r>
                        <a:rPr lang="lv-LV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agentūrą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ICC (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Coordination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Centre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Starptautiskais koordinācijas centrs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t</a:t>
                      </a:r>
                      <a:r>
                        <a:rPr lang="lt-LT" sz="1400" dirty="0">
                          <a:effectLst/>
                        </a:rPr>
                        <a:t>arptautinis koordinavimo centras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National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Official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(NO)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Nacionālais eksperts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š</a:t>
                      </a:r>
                      <a:r>
                        <a:rPr lang="lt-LT" sz="1400" dirty="0">
                          <a:effectLst/>
                        </a:rPr>
                        <a:t>alies</a:t>
                      </a:r>
                      <a:r>
                        <a:rPr lang="lt-LT" sz="1400" baseline="0" dirty="0">
                          <a:effectLst/>
                        </a:rPr>
                        <a:t> pareigūnas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534">
                <a:tc>
                  <a:txBody>
                    <a:bodyPr/>
                    <a:lstStyle/>
                    <a:p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Intelligence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Officer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(IO)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Izmeklēšanas virsnieks (amatpersona)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ž</a:t>
                      </a:r>
                      <a:r>
                        <a:rPr lang="lt-LT" sz="1400" dirty="0">
                          <a:effectLst/>
                        </a:rPr>
                        <a:t>valgybos pareigūnas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Members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EBCGT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Vienības dalībnieks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E</a:t>
                      </a:r>
                      <a:r>
                        <a:rPr lang="lt-LT" sz="1400" dirty="0">
                          <a:effectLst/>
                        </a:rPr>
                        <a:t>BCGT nariai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Interpreters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Cultural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Mediators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Mutvārdu tulks / kultūru pārzinis (starpnieks)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v</a:t>
                      </a:r>
                      <a:r>
                        <a:rPr lang="lt-LT" sz="1400" dirty="0">
                          <a:effectLst/>
                        </a:rPr>
                        <a:t>ertėjas</a:t>
                      </a:r>
                      <a:r>
                        <a:rPr lang="lt-LT" sz="1400" baseline="0" dirty="0">
                          <a:effectLst/>
                        </a:rPr>
                        <a:t> žodžiu; kultūros tarpininkas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Local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Coordination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Centre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(LCC)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lv-LV" sz="1400" b="1" dirty="0">
                          <a:latin typeface="+mn-lt"/>
                        </a:rPr>
                        <a:t>Vietējais koordinācijas centrs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v</a:t>
                      </a:r>
                      <a:r>
                        <a:rPr lang="lt-LT" sz="1400" dirty="0">
                          <a:effectLst/>
                        </a:rPr>
                        <a:t>ietinis</a:t>
                      </a:r>
                      <a:r>
                        <a:rPr lang="lt-LT" sz="1400" baseline="0" dirty="0">
                          <a:effectLst/>
                        </a:rPr>
                        <a:t> koordinavimo centras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Debriefing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Coordinator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Iztaujāšanas koordinators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a</a:t>
                      </a:r>
                      <a:r>
                        <a:rPr lang="lt-LT" sz="1400" dirty="0">
                          <a:effectLst/>
                        </a:rPr>
                        <a:t>pklausų</a:t>
                      </a:r>
                      <a:r>
                        <a:rPr lang="lt-LT" sz="1400" baseline="0" dirty="0">
                          <a:effectLst/>
                        </a:rPr>
                        <a:t> koordinatorius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Team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Leader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Komandas vadītājs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komandos vadovas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F6D6E43-B2A5-4C19-908F-F78549A4CCC6}"/>
              </a:ext>
            </a:extLst>
          </p:cNvPr>
          <p:cNvSpPr txBox="1"/>
          <p:nvPr/>
        </p:nvSpPr>
        <p:spPr>
          <a:xfrm>
            <a:off x="904875" y="353074"/>
            <a:ext cx="745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INFORMATION IN OPERATIONAL PLAN</a:t>
            </a:r>
            <a:endParaRPr lang="lv-LV" b="1" u="sng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59821E-8DB6-44EA-9993-2E2269939F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27947" y="2213077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EC6845-4292-483F-B2C0-3433E96747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37779" y="2619477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79A708-C66B-4C7B-8F1D-08F8A9BA09B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37779" y="2932165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C14982-82CB-4D90-8936-38C86A3B383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27947" y="3286946"/>
            <a:ext cx="406400" cy="4064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9F56BF-0F15-4E99-B107-239B63A4FBD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37779" y="3651253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05DB09-D316-4EC5-8AB3-9E91D06D183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27947" y="4091004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EBB746-3E5D-4AE9-BFE8-A018FC20634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27947" y="4486774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F4326F-35A6-4415-92C3-8D5C7658D0A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27947" y="4882544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95917E-1F5C-445E-A386-01FC2AE614A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37779" y="5193121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5A9698-D7C4-49C2-ADC6-4062E5BD4FD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427947" y="55161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9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4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76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9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83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6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84939"/>
              </p:ext>
            </p:extLst>
          </p:nvPr>
        </p:nvGraphicFramePr>
        <p:xfrm>
          <a:off x="1164657" y="1944357"/>
          <a:ext cx="9028497" cy="4822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35">
                <a:tc>
                  <a:txBody>
                    <a:bodyPr/>
                    <a:lstStyle/>
                    <a:p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Operational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Liaison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Officer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(OLO)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Operacionālais sakaru virsnieks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Operatyvinis ryšių</a:t>
                      </a:r>
                      <a:r>
                        <a:rPr lang="lv-LV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palaikymo pareigūnas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248">
                <a:tc>
                  <a:txBody>
                    <a:bodyPr/>
                    <a:lstStyle/>
                    <a:p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Joint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Coordinating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Board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(JCB)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 err="1">
                          <a:latin typeface="+mn-lt"/>
                        </a:rPr>
                        <a:t>Frontex</a:t>
                      </a:r>
                      <a:r>
                        <a:rPr lang="lv-LV" sz="1400" b="1" dirty="0">
                          <a:latin typeface="+mn-lt"/>
                        </a:rPr>
                        <a:t> kopīgā koordinācijas pārvalde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bendra koordinacinė valdyba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Frontex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Support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Officer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(FSO)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 err="1">
                          <a:latin typeface="+mn-lt"/>
                        </a:rPr>
                        <a:t>Frontex</a:t>
                      </a:r>
                      <a:r>
                        <a:rPr lang="lv-LV" sz="1400" b="1" dirty="0">
                          <a:latin typeface="+mn-lt"/>
                        </a:rPr>
                        <a:t> atbalsta virsnieks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F</a:t>
                      </a:r>
                      <a:r>
                        <a:rPr lang="lt-LT" sz="1400" dirty="0">
                          <a:effectLst/>
                        </a:rPr>
                        <a:t>rontex palaikymo</a:t>
                      </a:r>
                      <a:r>
                        <a:rPr lang="lt-LT" sz="1400" baseline="0" dirty="0">
                          <a:effectLst/>
                        </a:rPr>
                        <a:t> pareigūnas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Senior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Duty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Officer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(SDO)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Norīkojuma vecākais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v</a:t>
                      </a:r>
                      <a:r>
                        <a:rPr lang="lt-LT" sz="1400" dirty="0">
                          <a:effectLst/>
                        </a:rPr>
                        <a:t>yresnysis būdintis</a:t>
                      </a:r>
                      <a:r>
                        <a:rPr lang="lt-LT" sz="1400" baseline="0" dirty="0">
                          <a:effectLst/>
                        </a:rPr>
                        <a:t> pareigūnas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534">
                <a:tc>
                  <a:txBody>
                    <a:bodyPr/>
                    <a:lstStyle/>
                    <a:p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Fusion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Centre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(IFC)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Informācijas sapludināšanas centrs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err="1">
                          <a:effectLst/>
                        </a:rPr>
                        <a:t>i</a:t>
                      </a:r>
                      <a:r>
                        <a:rPr lang="lt-LT" sz="1400" dirty="0">
                          <a:effectLst/>
                        </a:rPr>
                        <a:t>nformacijos sintezės centras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JORA (</a:t>
                      </a:r>
                      <a:r>
                        <a:rPr lang="lv-LV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Joint</a:t>
                      </a:r>
                      <a:r>
                        <a:rPr lang="lv-LV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Operations</a:t>
                      </a:r>
                      <a:r>
                        <a:rPr lang="lv-LV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Reporting</a:t>
                      </a:r>
                      <a:r>
                        <a:rPr lang="lv-LV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Application</a:t>
                      </a:r>
                      <a:r>
                        <a:rPr lang="lv-LV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/>
                        <a:t>Kopīgu pasākumu ziņojumu programma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b</a:t>
                      </a:r>
                      <a:r>
                        <a:rPr lang="lt-LT" sz="1400" dirty="0">
                          <a:effectLst/>
                        </a:rPr>
                        <a:t>endrų</a:t>
                      </a:r>
                      <a:r>
                        <a:rPr lang="lt-LT" sz="1400" baseline="0" dirty="0">
                          <a:effectLst/>
                        </a:rPr>
                        <a:t> operacijų ataskaitų teikimo programa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seconded</a:t>
                      </a:r>
                      <a:r>
                        <a:rPr lang="lv-LV" sz="1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lv-LV" sz="14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</a:t>
                      </a:r>
                      <a:r>
                        <a:rPr lang="lv-LV" sz="1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lv-LV" sz="14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Members</a:t>
                      </a:r>
                      <a:r>
                        <a:rPr lang="lv-LV" sz="1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lv-LV" sz="14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sTMs</a:t>
                      </a:r>
                      <a:r>
                        <a:rPr lang="lv-LV" sz="1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/>
                        <a:t>norīkotie vienības dalībnieki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d</a:t>
                      </a:r>
                      <a:r>
                        <a:rPr lang="lt-LT" sz="1400" dirty="0">
                          <a:effectLst/>
                        </a:rPr>
                        <a:t>eleguotasis komandos narys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33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screening</a:t>
                      </a:r>
                      <a:r>
                        <a:rPr lang="lv-LV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expert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lv-LV" sz="1400" b="1" dirty="0">
                          <a:latin typeface="+mn-lt"/>
                        </a:rPr>
                        <a:t>Atpazīšanas eksperts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a</a:t>
                      </a:r>
                      <a:r>
                        <a:rPr lang="lt-LT" sz="1400" dirty="0">
                          <a:effectLst/>
                        </a:rPr>
                        <a:t>trankos</a:t>
                      </a:r>
                      <a:r>
                        <a:rPr lang="lt-LT" sz="1400" baseline="0" dirty="0">
                          <a:effectLst/>
                        </a:rPr>
                        <a:t> ekspertas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Briefing</a:t>
                      </a:r>
                      <a:endParaRPr lang="lv-LV" sz="14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meeting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Instruktāžas sanāksme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err="1">
                          <a:effectLst/>
                        </a:rPr>
                        <a:t>i</a:t>
                      </a:r>
                      <a:r>
                        <a:rPr lang="lt-LT" sz="1400" dirty="0">
                          <a:effectLst/>
                        </a:rPr>
                        <a:t>nstruktažas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BCU </a:t>
                      </a:r>
                      <a:r>
                        <a:rPr lang="lv-LV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Border</a:t>
                      </a:r>
                      <a:r>
                        <a:rPr lang="lv-LV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</a:t>
                      </a:r>
                      <a:r>
                        <a:rPr lang="lv-LV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Robežkontroles nodaļa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p</a:t>
                      </a:r>
                      <a:r>
                        <a:rPr lang="lt-LT" sz="1400" dirty="0">
                          <a:effectLst/>
                        </a:rPr>
                        <a:t>asienio kontrolės</a:t>
                      </a:r>
                      <a:r>
                        <a:rPr lang="lt-LT" sz="1400" baseline="0" dirty="0">
                          <a:effectLst/>
                        </a:rPr>
                        <a:t> padalinys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F6D6E43-B2A5-4C19-908F-F78549A4CCC6}"/>
              </a:ext>
            </a:extLst>
          </p:cNvPr>
          <p:cNvSpPr txBox="1"/>
          <p:nvPr/>
        </p:nvSpPr>
        <p:spPr>
          <a:xfrm>
            <a:off x="904875" y="353074"/>
            <a:ext cx="745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INFORMATION IN OPERATIONAL PLAN</a:t>
            </a:r>
            <a:endParaRPr lang="lv-LV" b="1" u="sng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AD2BA1-5E40-4790-A1A6-4494BE5B57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6517" y="2173749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88B5DE-29C1-4AF8-8B4E-B4963789DD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6517" y="2606341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172029-5B44-4839-A074-E01701121C0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6517" y="3010033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972EA5-9D8C-49E6-9C24-82497CC6D0B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6517" y="3379951"/>
            <a:ext cx="406400" cy="4064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FF398F-91A0-4EA7-B7DF-ACAED55AE8A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6517" y="3778338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085E8D-284D-4454-84DE-6565E07AC16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6517" y="4210775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4F71FD-259B-4927-A89E-C1869DF32A7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6517" y="4635657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211BAB-E155-4F5B-AC35-AE02A9F4023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6517" y="4980415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77F45-B750-4D1B-A022-7F63943C9EE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6517" y="5329113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215A3E-E80B-4A23-8A68-E3DADD9C647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6517" y="565568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5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6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37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69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32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46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3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786519"/>
              </p:ext>
            </p:extLst>
          </p:nvPr>
        </p:nvGraphicFramePr>
        <p:xfrm>
          <a:off x="1164657" y="1944357"/>
          <a:ext cx="9028497" cy="4681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35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Operational resources management system (“OPERA”)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Operacionālo resursu pārvaldības sistēma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Veiklos išteklių</a:t>
                      </a:r>
                      <a:r>
                        <a:rPr lang="lv-LV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valdymo sistema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248">
                <a:tc>
                  <a:txBody>
                    <a:bodyPr/>
                    <a:lstStyle/>
                    <a:p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lodging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naktsmītne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nakvynė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insignia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zīmotne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p</a:t>
                      </a:r>
                      <a:r>
                        <a:rPr lang="lt-LT" sz="1400" dirty="0">
                          <a:effectLst/>
                        </a:rPr>
                        <a:t>asižymėjimo</a:t>
                      </a:r>
                      <a:r>
                        <a:rPr lang="lt-LT" sz="1400" baseline="0" dirty="0">
                          <a:effectLst/>
                        </a:rPr>
                        <a:t> ženklai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r>
                        <a:rPr lang="en-US" sz="1400" b="1" noProof="0" dirty="0" err="1">
                          <a:latin typeface="+mn-lt"/>
                        </a:rPr>
                        <a:t>jeopardise</a:t>
                      </a:r>
                      <a:r>
                        <a:rPr lang="en-US" sz="1400" b="1" noProof="0" dirty="0">
                          <a:latin typeface="+mn-lt"/>
                        </a:rPr>
                        <a:t> the safety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apdraudēt drošību</a:t>
                      </a:r>
                      <a:endParaRPr lang="lv-LV" sz="1400" b="1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p</a:t>
                      </a:r>
                      <a:r>
                        <a:rPr lang="lt-LT" sz="1400" dirty="0">
                          <a:effectLst/>
                        </a:rPr>
                        <a:t>akenkti saugumui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534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reimburse 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atmaksāt</a:t>
                      </a:r>
                      <a:endParaRPr lang="lv-LV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a</a:t>
                      </a:r>
                      <a:r>
                        <a:rPr lang="lt-LT" sz="1400" dirty="0">
                          <a:effectLst/>
                        </a:rPr>
                        <a:t>tlyginti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eligible costs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lv-LV" sz="1400" b="1" u="none" strike="noStrike" dirty="0">
                          <a:solidFill>
                            <a:srgbClr val="053A29"/>
                          </a:solidFill>
                          <a:effectLst/>
                        </a:rPr>
                        <a:t>attiecināmās izmaksas</a:t>
                      </a:r>
                      <a:endParaRPr lang="lv-LV" sz="14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t</a:t>
                      </a:r>
                      <a:r>
                        <a:rPr lang="lt-LT" sz="1400" dirty="0">
                          <a:effectLst/>
                        </a:rPr>
                        <a:t>inkamos finansuoti išlaidos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Costs</a:t>
                      </a:r>
                      <a:r>
                        <a:rPr lang="lv-LV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incurred by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izmaksas, kas radušās no..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....... patirtos</a:t>
                      </a:r>
                      <a:r>
                        <a:rPr lang="lt-LT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išlaidos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curbing irregular migration 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lv-LV" sz="1400" b="1" dirty="0">
                          <a:latin typeface="+mn-lt"/>
                        </a:rPr>
                        <a:t>Ierobežot neregulāro migrāciju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p</a:t>
                      </a:r>
                      <a:r>
                        <a:rPr lang="lt-LT" sz="1400" dirty="0">
                          <a:effectLst/>
                        </a:rPr>
                        <a:t>ažaboti nereguliarią migraciją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7283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hub for migrants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(mezgls) centrs, kur satiekas migranti, pirms dodas tālāk 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m</a:t>
                      </a:r>
                      <a:r>
                        <a:rPr lang="lt-LT" sz="1400">
                          <a:effectLst/>
                        </a:rPr>
                        <a:t>igrantų</a:t>
                      </a:r>
                      <a:r>
                        <a:rPr lang="lt-LT" sz="1400" baseline="0">
                          <a:effectLst/>
                        </a:rPr>
                        <a:t> centras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F6D6E43-B2A5-4C19-908F-F78549A4CCC6}"/>
              </a:ext>
            </a:extLst>
          </p:cNvPr>
          <p:cNvSpPr txBox="1"/>
          <p:nvPr/>
        </p:nvSpPr>
        <p:spPr>
          <a:xfrm>
            <a:off x="904875" y="353074"/>
            <a:ext cx="745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INFORMATION IN OPERATIONAL PLAN</a:t>
            </a:r>
            <a:endParaRPr lang="lv-LV" b="1" u="sng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580686-2E47-4C8F-B5B8-1EA721FB91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867355" y="2203245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595227-E9C0-4037-8E9E-02CBA4F447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867355" y="2607098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4ED0CC-6BC4-4DAA-9D1E-87585AA3729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867355" y="2868533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D7D9CD-CC45-4DD6-9F18-5024D7E5219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867355" y="3248600"/>
            <a:ext cx="406400" cy="4064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9167A7-0776-470E-BFCF-7DD5FE8A704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867355" y="3686902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3289DC-F071-4E30-99F9-BAA98C77C62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867355" y="4148978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8F5BA8-1D70-4B51-9076-5D8155BE713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867355" y="4554781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EB854C-5AF5-4884-93EB-1F45BA39874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867355" y="4874855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FA7B2F-63A7-4578-A980-5394A22DBF3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867355" y="52525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30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7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21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9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911</Words>
  <Application>Microsoft Office PowerPoint</Application>
  <PresentationFormat>Widescreen</PresentationFormat>
  <Paragraphs>241</Paragraphs>
  <Slides>7</Slides>
  <Notes>0</Notes>
  <HiddenSlides>0</HiddenSlides>
  <MMClips>65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Žukova</dc:creator>
  <cp:lastModifiedBy>Mārtiņš Spridzāns</cp:lastModifiedBy>
  <cp:revision>90</cp:revision>
  <dcterms:created xsi:type="dcterms:W3CDTF">2020-07-24T11:42:56Z</dcterms:created>
  <dcterms:modified xsi:type="dcterms:W3CDTF">2020-12-15T08:07:10Z</dcterms:modified>
</cp:coreProperties>
</file>